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handoutMasterIdLst>
    <p:handoutMasterId r:id="rId121"/>
  </p:handoutMasterIdLst>
  <p:sldIdLst>
    <p:sldId id="1019" r:id="rId3"/>
    <p:sldId id="986" r:id="rId5"/>
    <p:sldId id="987" r:id="rId6"/>
    <p:sldId id="988" r:id="rId7"/>
    <p:sldId id="989" r:id="rId8"/>
    <p:sldId id="978" r:id="rId9"/>
    <p:sldId id="971" r:id="rId10"/>
    <p:sldId id="972" r:id="rId11"/>
    <p:sldId id="1007" r:id="rId12"/>
    <p:sldId id="1008" r:id="rId13"/>
    <p:sldId id="1009" r:id="rId14"/>
    <p:sldId id="1010" r:id="rId15"/>
    <p:sldId id="1011" r:id="rId16"/>
    <p:sldId id="1012" r:id="rId17"/>
    <p:sldId id="1013" r:id="rId18"/>
    <p:sldId id="1014" r:id="rId19"/>
    <p:sldId id="1015" r:id="rId20"/>
    <p:sldId id="1020" r:id="rId21"/>
    <p:sldId id="1053" r:id="rId22"/>
    <p:sldId id="1016" r:id="rId23"/>
    <p:sldId id="1017" r:id="rId24"/>
    <p:sldId id="1021" r:id="rId25"/>
    <p:sldId id="1037" r:id="rId26"/>
    <p:sldId id="1131" r:id="rId27"/>
    <p:sldId id="1122" r:id="rId28"/>
    <p:sldId id="1039" r:id="rId29"/>
    <p:sldId id="1132" r:id="rId30"/>
    <p:sldId id="1133" r:id="rId31"/>
    <p:sldId id="1134" r:id="rId32"/>
    <p:sldId id="1058" r:id="rId33"/>
    <p:sldId id="1056" r:id="rId34"/>
    <p:sldId id="1057" r:id="rId35"/>
    <p:sldId id="962" r:id="rId36"/>
    <p:sldId id="997" r:id="rId37"/>
    <p:sldId id="969" r:id="rId38"/>
    <p:sldId id="998" r:id="rId39"/>
    <p:sldId id="921" r:id="rId40"/>
    <p:sldId id="1135" r:id="rId41"/>
    <p:sldId id="916" r:id="rId42"/>
    <p:sldId id="919" r:id="rId43"/>
    <p:sldId id="920" r:id="rId44"/>
    <p:sldId id="922" r:id="rId45"/>
    <p:sldId id="929" r:id="rId46"/>
    <p:sldId id="931" r:id="rId47"/>
    <p:sldId id="932" r:id="rId48"/>
    <p:sldId id="976" r:id="rId49"/>
    <p:sldId id="933" r:id="rId50"/>
    <p:sldId id="934" r:id="rId51"/>
    <p:sldId id="977" r:id="rId52"/>
    <p:sldId id="935" r:id="rId53"/>
    <p:sldId id="936" r:id="rId54"/>
    <p:sldId id="937" r:id="rId55"/>
    <p:sldId id="990" r:id="rId56"/>
    <p:sldId id="939" r:id="rId57"/>
    <p:sldId id="979" r:id="rId58"/>
    <p:sldId id="938" r:id="rId59"/>
    <p:sldId id="975" r:id="rId60"/>
    <p:sldId id="943" r:id="rId61"/>
    <p:sldId id="991" r:id="rId62"/>
    <p:sldId id="945" r:id="rId63"/>
    <p:sldId id="946" r:id="rId64"/>
    <p:sldId id="947" r:id="rId65"/>
    <p:sldId id="944" r:id="rId66"/>
    <p:sldId id="960" r:id="rId67"/>
    <p:sldId id="980" r:id="rId68"/>
    <p:sldId id="923" r:id="rId69"/>
    <p:sldId id="981" r:id="rId70"/>
    <p:sldId id="924" r:id="rId71"/>
    <p:sldId id="925" r:id="rId72"/>
    <p:sldId id="926" r:id="rId73"/>
    <p:sldId id="927" r:id="rId74"/>
    <p:sldId id="928" r:id="rId75"/>
    <p:sldId id="961" r:id="rId76"/>
    <p:sldId id="999" r:id="rId77"/>
    <p:sldId id="1001" r:id="rId78"/>
    <p:sldId id="1002" r:id="rId79"/>
    <p:sldId id="1003" r:id="rId80"/>
    <p:sldId id="941" r:id="rId81"/>
    <p:sldId id="948" r:id="rId82"/>
    <p:sldId id="798" r:id="rId83"/>
    <p:sldId id="808" r:id="rId84"/>
    <p:sldId id="970" r:id="rId85"/>
    <p:sldId id="801" r:id="rId86"/>
    <p:sldId id="949" r:id="rId87"/>
    <p:sldId id="982" r:id="rId88"/>
    <p:sldId id="802" r:id="rId89"/>
    <p:sldId id="803" r:id="rId90"/>
    <p:sldId id="805" r:id="rId91"/>
    <p:sldId id="950" r:id="rId92"/>
    <p:sldId id="983" r:id="rId93"/>
    <p:sldId id="951" r:id="rId94"/>
    <p:sldId id="952" r:id="rId95"/>
    <p:sldId id="967" r:id="rId96"/>
    <p:sldId id="953" r:id="rId97"/>
    <p:sldId id="985" r:id="rId98"/>
    <p:sldId id="968" r:id="rId99"/>
    <p:sldId id="996" r:id="rId100"/>
    <p:sldId id="973" r:id="rId101"/>
    <p:sldId id="974" r:id="rId102"/>
    <p:sldId id="283" r:id="rId103"/>
    <p:sldId id="276" r:id="rId104"/>
    <p:sldId id="277" r:id="rId105"/>
    <p:sldId id="1005" r:id="rId106"/>
    <p:sldId id="1006" r:id="rId107"/>
    <p:sldId id="744" r:id="rId108"/>
    <p:sldId id="992" r:id="rId109"/>
    <p:sldId id="957" r:id="rId110"/>
    <p:sldId id="958" r:id="rId111"/>
    <p:sldId id="993" r:id="rId112"/>
    <p:sldId id="994" r:id="rId113"/>
    <p:sldId id="995" r:id="rId114"/>
    <p:sldId id="1004" r:id="rId115"/>
    <p:sldId id="675" r:id="rId116"/>
    <p:sldId id="965" r:id="rId117"/>
    <p:sldId id="966" r:id="rId118"/>
    <p:sldId id="1018" r:id="rId119"/>
    <p:sldId id="1000" r:id="rId120"/>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Comic Sans MS" pitchFamily="66" charset="0"/>
        <a:ea typeface="+mn-ea"/>
        <a:cs typeface="+mn-cs"/>
      </a:defRPr>
    </a:lvl1pPr>
    <a:lvl2pPr marL="457200" algn="l" rtl="0" fontAlgn="base">
      <a:spcBef>
        <a:spcPct val="0"/>
      </a:spcBef>
      <a:spcAft>
        <a:spcPct val="0"/>
      </a:spcAft>
      <a:defRPr sz="2400" kern="1200">
        <a:solidFill>
          <a:schemeClr val="tx1"/>
        </a:solidFill>
        <a:latin typeface="Comic Sans MS" pitchFamily="66" charset="0"/>
        <a:ea typeface="+mn-ea"/>
        <a:cs typeface="+mn-cs"/>
      </a:defRPr>
    </a:lvl2pPr>
    <a:lvl3pPr marL="914400" algn="l" rtl="0" fontAlgn="base">
      <a:spcBef>
        <a:spcPct val="0"/>
      </a:spcBef>
      <a:spcAft>
        <a:spcPct val="0"/>
      </a:spcAft>
      <a:defRPr sz="2400" kern="1200">
        <a:solidFill>
          <a:schemeClr val="tx1"/>
        </a:solidFill>
        <a:latin typeface="Comic Sans MS" pitchFamily="66" charset="0"/>
        <a:ea typeface="+mn-ea"/>
        <a:cs typeface="+mn-cs"/>
      </a:defRPr>
    </a:lvl3pPr>
    <a:lvl4pPr marL="1371600" algn="l" rtl="0" fontAlgn="base">
      <a:spcBef>
        <a:spcPct val="0"/>
      </a:spcBef>
      <a:spcAft>
        <a:spcPct val="0"/>
      </a:spcAft>
      <a:defRPr sz="2400" kern="1200">
        <a:solidFill>
          <a:schemeClr val="tx1"/>
        </a:solidFill>
        <a:latin typeface="Comic Sans MS" pitchFamily="66" charset="0"/>
        <a:ea typeface="+mn-ea"/>
        <a:cs typeface="+mn-cs"/>
      </a:defRPr>
    </a:lvl4pPr>
    <a:lvl5pPr marL="1828800" algn="l" rtl="0" fontAlgn="base">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99CC"/>
    <a:srgbClr val="FF0000"/>
    <a:srgbClr val="FFFF00"/>
    <a:srgbClr val="DDDDDD"/>
    <a:srgbClr val="FFCCFF"/>
    <a:srgbClr val="CC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17" autoAdjust="0"/>
    <p:restoredTop sz="84887" autoAdjust="0"/>
  </p:normalViewPr>
  <p:slideViewPr>
    <p:cSldViewPr snapToObjects="1">
      <p:cViewPr varScale="1">
        <p:scale>
          <a:sx n="72" d="100"/>
          <a:sy n="72" d="100"/>
        </p:scale>
        <p:origin x="250" y="72"/>
      </p:cViewPr>
      <p:guideLst>
        <p:guide orient="horz" pos="2160"/>
        <p:guide pos="2880"/>
      </p:guideLst>
    </p:cSldViewPr>
  </p:slideViewPr>
  <p:outlineViewPr>
    <p:cViewPr>
      <p:scale>
        <a:sx n="33" d="100"/>
        <a:sy n="33" d="100"/>
      </p:scale>
      <p:origin x="48" y="33894"/>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2" d="100"/>
          <a:sy n="62" d="100"/>
        </p:scale>
        <p:origin x="2304" y="53"/>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handoutMaster" Target="handoutMasters/handoutMaster1.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itchFamily="18" charset="0"/>
              </a:defRPr>
            </a:lvl1pPr>
          </a:lstStyle>
          <a:p>
            <a:pPr>
              <a:defRPr/>
            </a:pPr>
            <a:endParaRPr lang="zh-CN" altLang="en-US"/>
          </a:p>
        </p:txBody>
      </p:sp>
      <p:sp>
        <p:nvSpPr>
          <p:cNvPr id="106499" name="Rectangle 3"/>
          <p:cNvSpPr>
            <a:spLocks noGrp="1" noChangeArrowheads="1"/>
          </p:cNvSpPr>
          <p:nvPr>
            <p:ph type="dt" sz="quarter" idx="1"/>
          </p:nvPr>
        </p:nvSpPr>
        <p:spPr bwMode="auto">
          <a:xfrm>
            <a:off x="4143375" y="0"/>
            <a:ext cx="3170238" cy="47942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9120188"/>
            <a:ext cx="3170238" cy="47942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4143375" y="9120188"/>
            <a:ext cx="3170238" cy="479425"/>
          </a:xfrm>
          <a:prstGeom prst="rect">
            <a:avLst/>
          </a:prstGeom>
          <a:noFill/>
          <a:ln w="9525">
            <a:noFill/>
            <a:miter lim="800000"/>
          </a:ln>
          <a:effectLst/>
        </p:spPr>
        <p:txBody>
          <a:bodyPr vert="horz" wrap="square" lIns="96661" tIns="48331" rIns="96661" bIns="48331" numCol="1" anchor="b" anchorCtr="0" compatLnSpc="1"/>
          <a:lstStyle>
            <a:lvl1pPr algn="r" defTabSz="967105" eaLnBrk="0" hangingPunct="0">
              <a:spcBef>
                <a:spcPct val="0"/>
              </a:spcBef>
              <a:buClrTx/>
              <a:buSzTx/>
              <a:buFontTx/>
              <a:buNone/>
              <a:defRPr sz="1300">
                <a:latin typeface="Times New Roman" pitchFamily="18" charset="0"/>
              </a:defRPr>
            </a:lvl1pPr>
          </a:lstStyle>
          <a:p>
            <a:pPr>
              <a:defRPr/>
            </a:pPr>
            <a:fld id="{B552D71D-6607-4B0F-BFED-471BA87EBE2C}"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lstStyle>
            <a:lvl1pPr defTabSz="967105" eaLnBrk="0" hangingPunct="0">
              <a:spcBef>
                <a:spcPct val="0"/>
              </a:spcBef>
              <a:buClrTx/>
              <a:buSzTx/>
              <a:buFontTx/>
              <a:buNone/>
              <a:defRPr sz="1300">
                <a:latin typeface="Times New Roman" pitchFamily="18" charset="0"/>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ln>
          <a:effectLst/>
        </p:spPr>
        <p:txBody>
          <a:bodyPr vert="horz" wrap="square" lIns="96661" tIns="48331" rIns="96661" bIns="48331" numCol="1" anchor="t" anchorCtr="0" compatLnSpc="1"/>
          <a:lstStyle>
            <a:lvl1pPr algn="r" defTabSz="967105" eaLnBrk="0" hangingPunct="0">
              <a:spcBef>
                <a:spcPct val="0"/>
              </a:spcBef>
              <a:buClrTx/>
              <a:buSzTx/>
              <a:buFontTx/>
              <a:buNone/>
              <a:defRPr sz="1300">
                <a:latin typeface="Times New Roman" pitchFamily="18" charset="0"/>
              </a:defRPr>
            </a:lvl1pPr>
          </a:lstStyle>
          <a:p>
            <a:pPr>
              <a:defRPr/>
            </a:pPr>
            <a:endParaRPr lang="en-US" altLang="zh-CN"/>
          </a:p>
        </p:txBody>
      </p:sp>
      <p:sp>
        <p:nvSpPr>
          <p:cNvPr id="13722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ln>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ln>
          <a:effectLst/>
        </p:spPr>
        <p:txBody>
          <a:bodyPr vert="horz" wrap="square" lIns="96661" tIns="48331" rIns="96661" bIns="48331"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ln>
          <a:effectLst/>
        </p:spPr>
        <p:txBody>
          <a:bodyPr vert="horz" wrap="square" lIns="96661" tIns="48331" rIns="96661" bIns="48331" numCol="1" anchor="b" anchorCtr="0" compatLnSpc="1"/>
          <a:lstStyle>
            <a:lvl1pPr defTabSz="967105" eaLnBrk="0" hangingPunct="0">
              <a:spcBef>
                <a:spcPct val="0"/>
              </a:spcBef>
              <a:buClrTx/>
              <a:buSzTx/>
              <a:buFontTx/>
              <a:buNone/>
              <a:defRPr sz="1300">
                <a:latin typeface="Times New Roman"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ln>
          <a:effectLst/>
        </p:spPr>
        <p:txBody>
          <a:bodyPr vert="horz" wrap="square" lIns="96661" tIns="48331" rIns="96661" bIns="48331" numCol="1" anchor="b" anchorCtr="0" compatLnSpc="1"/>
          <a:lstStyle>
            <a:lvl1pPr algn="r" defTabSz="967105" eaLnBrk="0" hangingPunct="0">
              <a:spcBef>
                <a:spcPct val="0"/>
              </a:spcBef>
              <a:buClrTx/>
              <a:buSzTx/>
              <a:buFontTx/>
              <a:buNone/>
              <a:defRPr sz="1300">
                <a:latin typeface="Times New Roman" pitchFamily="18" charset="0"/>
              </a:defRPr>
            </a:lvl1pPr>
          </a:lstStyle>
          <a:p>
            <a:pPr>
              <a:defRPr/>
            </a:pPr>
            <a:fld id="{85EB6F81-7359-4E58-AEDD-58326BE20098}"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Now you have learned some basic concepts of digital forensics. In today's lesson, we're going </a:t>
            </a:r>
            <a:r>
              <a:rPr lang="en-US" altLang="en-US" sz="1200" kern="1200" dirty="0">
                <a:solidFill>
                  <a:schemeClr val="tx1"/>
                </a:solidFill>
                <a:latin typeface="Times New Roman" pitchFamily="18" charset="0"/>
                <a:ea typeface="+mn-ea"/>
                <a:cs typeface="+mn-cs"/>
              </a:rPr>
              <a:t>to learn data </a:t>
            </a:r>
            <a:r>
              <a:rPr lang="en-US" sz="1200" kern="1200" dirty="0">
                <a:solidFill>
                  <a:schemeClr val="tx1"/>
                </a:solidFill>
                <a:latin typeface="Times New Roman" pitchFamily="18" charset="0"/>
                <a:ea typeface="+mn-ea"/>
                <a:cs typeface="+mn-cs"/>
              </a:rPr>
              <a:t>acquisition</a:t>
            </a:r>
            <a:r>
              <a:rPr lang="en-US" altLang="en-US" sz="1200" kern="1200" dirty="0">
                <a:solidFill>
                  <a:schemeClr val="tx1"/>
                </a:solidFill>
                <a:latin typeface="Times New Roman" pitchFamily="18" charset="0"/>
                <a:ea typeface="+mn-ea"/>
                <a:cs typeface="+mn-cs"/>
              </a:rPr>
              <a:t>, which is an important concept in </a:t>
            </a:r>
            <a:r>
              <a:rPr lang="en-US" altLang="en-US" dirty="0"/>
              <a:t>digital forensics.</a:t>
            </a:r>
            <a:endParaRPr lang="en-US" altLang="en-US" sz="1200" kern="120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r>
              <a:rPr lang="en-US" dirty="0"/>
              <a:t>There are two main types of </a:t>
            </a:r>
            <a:r>
              <a:rPr lang="en-US" sz="1200" dirty="0">
                <a:latin typeface="Times New Roman" pitchFamily="18" charset="0"/>
                <a:ea typeface="SimSun" pitchFamily="2" charset="-122"/>
              </a:rPr>
              <a:t>data acquisition.</a:t>
            </a:r>
            <a:endParaRPr lang="en-US" sz="1200" dirty="0">
              <a:latin typeface="Times New Roman" pitchFamily="18" charset="0"/>
              <a:ea typeface="SimSun" pitchFamily="2" charset="-122"/>
            </a:endParaRPr>
          </a:p>
          <a:p>
            <a:r>
              <a:rPr lang="en-US" sz="1200" dirty="0">
                <a:latin typeface="Times New Roman" pitchFamily="18" charset="0"/>
                <a:ea typeface="SimSun" pitchFamily="2" charset="-122"/>
              </a:rPr>
              <a:t>Static Acquisition: It acquires data from the original media. The data in the original media will and must not change.</a:t>
            </a:r>
            <a:endParaRPr lang="en-US" sz="1200" dirty="0">
              <a:latin typeface="Times New Roman" pitchFamily="18" charset="0"/>
              <a:ea typeface="SimSun" pitchFamily="2" charset="-122"/>
            </a:endParaRPr>
          </a:p>
          <a:p>
            <a:r>
              <a:rPr lang="en-US" sz="1200" dirty="0">
                <a:latin typeface="Times New Roman" pitchFamily="18" charset="0"/>
                <a:ea typeface="SimSun" pitchFamily="2" charset="-122"/>
              </a:rPr>
              <a:t> Live Acquisition: It acquires data while the system is running. It is now the preferred type if the computer is still running, because of hard disk encryption</a:t>
            </a:r>
            <a:endParaRPr lang="en-US" sz="1200" dirty="0">
              <a:latin typeface="Times New Roman" pitchFamily="18" charset="0"/>
              <a:ea typeface="SimSun" pitchFamily="2" charset="-122"/>
            </a:endParaRPr>
          </a:p>
          <a:p>
            <a:r>
              <a:rPr lang="en-US" sz="1200" dirty="0">
                <a:latin typeface="Times New Roman" pitchFamily="18" charset="0"/>
                <a:ea typeface="SimSun" pitchFamily="2" charset="-122"/>
              </a:rPr>
              <a:t>Unfortunately, it cannot be repeated exactly since it alters the data: </a:t>
            </a:r>
            <a:endParaRPr lang="en-US" sz="1200" dirty="0">
              <a:latin typeface="Times New Roman" pitchFamily="18" charset="0"/>
              <a:ea typeface="SimSun" pitchFamily="2" charset="-122"/>
            </a:endParaRPr>
          </a:p>
          <a:p>
            <a:endParaRPr lang="en-US" dirty="0"/>
          </a:p>
          <a:p>
            <a:r>
              <a:rPr lang="en-US" dirty="0"/>
              <a:t>In this lecture, we </a:t>
            </a:r>
            <a:r>
              <a:rPr lang="en-US" sz="1200" b="0" i="0" kern="1200" dirty="0">
                <a:solidFill>
                  <a:schemeClr val="tx1"/>
                </a:solidFill>
                <a:effectLst/>
                <a:latin typeface="Times New Roman" pitchFamily="18" charset="0"/>
                <a:ea typeface="+mn-ea"/>
                <a:cs typeface="+mn-cs"/>
              </a:rPr>
              <a:t>will focus on static acquisition. Live </a:t>
            </a:r>
            <a:r>
              <a:rPr lang="en-US" sz="1200" dirty="0">
                <a:latin typeface="Times New Roman" pitchFamily="18" charset="0"/>
                <a:ea typeface="SimSun" pitchFamily="2" charset="-122"/>
              </a:rPr>
              <a:t>acquisition will be detailed later when introducing Volatile Data Forensic Analysis.</a:t>
            </a:r>
            <a:endParaRPr lang="en-US" sz="1200" dirty="0">
              <a:latin typeface="Times New Roman" pitchFamily="18" charset="0"/>
              <a:ea typeface="SimSun" pitchFamily="2" charset="-122"/>
            </a:endParaRPr>
          </a:p>
          <a:p>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Most removable media (e.g., USB flash drive) also have partitions, and use the same structures that hard disks use. However, by default, they only have one partition in the fourth slot.</a:t>
            </a:r>
            <a:endParaRPr lang="en-US" sz="1200" b="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By default, Windows will not allow you to multi-partition removable media. </a:t>
            </a:r>
            <a:endParaRPr lang="en-US" sz="1200" b="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What if we want multi-partition removable media and a bootable USB device? </a:t>
            </a:r>
            <a:endParaRPr lang="en-US" sz="1200" b="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In order for this to happen, we need to flip the Removable Media Bit (RMB) on the USB Device. This will tell Windows that the flash drive is a fixed disk and not removable media. For example, Lexar has a tool for this purpose.</a:t>
            </a:r>
            <a:endParaRPr lang="en-US" sz="1200" b="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kern="0"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p:txBody>
          <a:bodyPr/>
          <a:lstStyle/>
          <a:p>
            <a:fld id="{1E112420-B1AB-4B29-B020-1223151B5C41}" type="slidenum">
              <a:rPr lang="en-US" altLang="en-US"/>
            </a:fld>
            <a:endParaRPr lang="en-US" altLang="en-US"/>
          </a:p>
        </p:txBody>
      </p:sp>
      <p:sp>
        <p:nvSpPr>
          <p:cNvPr id="220162" name="Rectangle 2"/>
          <p:cNvSpPr>
            <a:spLocks noChangeArrowheads="1"/>
          </p:cNvSpPr>
          <p:nvPr/>
        </p:nvSpPr>
        <p:spPr bwMode="auto">
          <a:xfrm>
            <a:off x="3838575" y="-50800"/>
            <a:ext cx="2916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163" name="Rectangle 3"/>
          <p:cNvSpPr>
            <a:spLocks noChangeArrowheads="1"/>
          </p:cNvSpPr>
          <p:nvPr/>
        </p:nvSpPr>
        <p:spPr bwMode="auto">
          <a:xfrm>
            <a:off x="3838575" y="9372600"/>
            <a:ext cx="29162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3648" tIns="0" rIns="33648" bIns="0" anchor="b"/>
          <a:lstStyle>
            <a:lvl1pPr defTabSz="2199005">
              <a:defRPr sz="2400">
                <a:solidFill>
                  <a:schemeClr val="tx1"/>
                </a:solidFill>
                <a:latin typeface="Times New Roman" pitchFamily="18" charset="0"/>
              </a:defRPr>
            </a:lvl1pPr>
            <a:lvl2pPr marL="652780" defTabSz="2199005">
              <a:defRPr sz="2400">
                <a:solidFill>
                  <a:schemeClr val="tx1"/>
                </a:solidFill>
                <a:latin typeface="Times New Roman" pitchFamily="18" charset="0"/>
              </a:defRPr>
            </a:lvl2pPr>
            <a:lvl3pPr marL="1304925" defTabSz="2199005">
              <a:defRPr sz="2400">
                <a:solidFill>
                  <a:schemeClr val="tx1"/>
                </a:solidFill>
                <a:latin typeface="Times New Roman" pitchFamily="18" charset="0"/>
              </a:defRPr>
            </a:lvl3pPr>
            <a:lvl4pPr marL="1992630" defTabSz="2199005">
              <a:defRPr sz="2400">
                <a:solidFill>
                  <a:schemeClr val="tx1"/>
                </a:solidFill>
                <a:latin typeface="Times New Roman" pitchFamily="18" charset="0"/>
              </a:defRPr>
            </a:lvl4pPr>
            <a:lvl5pPr marL="2643505" defTabSz="2199005">
              <a:defRPr sz="2400">
                <a:solidFill>
                  <a:schemeClr val="tx1"/>
                </a:solidFill>
                <a:latin typeface="Times New Roman" pitchFamily="18" charset="0"/>
              </a:defRPr>
            </a:lvl5pPr>
            <a:lvl6pPr marL="3100705" defTabSz="2199005" eaLnBrk="0" fontAlgn="base" hangingPunct="0">
              <a:spcBef>
                <a:spcPct val="0"/>
              </a:spcBef>
              <a:spcAft>
                <a:spcPct val="0"/>
              </a:spcAft>
              <a:defRPr sz="2400">
                <a:solidFill>
                  <a:schemeClr val="tx1"/>
                </a:solidFill>
                <a:latin typeface="Times New Roman" pitchFamily="18" charset="0"/>
              </a:defRPr>
            </a:lvl6pPr>
            <a:lvl7pPr marL="3557905" defTabSz="2199005" eaLnBrk="0" fontAlgn="base" hangingPunct="0">
              <a:spcBef>
                <a:spcPct val="0"/>
              </a:spcBef>
              <a:spcAft>
                <a:spcPct val="0"/>
              </a:spcAft>
              <a:defRPr sz="2400">
                <a:solidFill>
                  <a:schemeClr val="tx1"/>
                </a:solidFill>
                <a:latin typeface="Times New Roman" pitchFamily="18" charset="0"/>
              </a:defRPr>
            </a:lvl7pPr>
            <a:lvl8pPr marL="4015105" defTabSz="2199005" eaLnBrk="0" fontAlgn="base" hangingPunct="0">
              <a:spcBef>
                <a:spcPct val="0"/>
              </a:spcBef>
              <a:spcAft>
                <a:spcPct val="0"/>
              </a:spcAft>
              <a:defRPr sz="2400">
                <a:solidFill>
                  <a:schemeClr val="tx1"/>
                </a:solidFill>
                <a:latin typeface="Times New Roman" pitchFamily="18" charset="0"/>
              </a:defRPr>
            </a:lvl8pPr>
            <a:lvl9pPr marL="4472305" defTabSz="2199005" eaLnBrk="0" fontAlgn="base" hangingPunct="0">
              <a:spcBef>
                <a:spcPct val="0"/>
              </a:spcBef>
              <a:spcAft>
                <a:spcPct val="0"/>
              </a:spcAft>
              <a:defRPr sz="2400">
                <a:solidFill>
                  <a:schemeClr val="tx1"/>
                </a:solidFill>
                <a:latin typeface="Times New Roman" pitchFamily="18" charset="0"/>
              </a:defRPr>
            </a:lvl9pPr>
          </a:lstStyle>
          <a:p>
            <a:pPr algn="r"/>
            <a:r>
              <a:rPr lang="en-US" altLang="en-US" sz="2100" i="1"/>
              <a:t>28</a:t>
            </a:r>
            <a:endParaRPr lang="en-US" altLang="en-US" sz="2100" i="1"/>
          </a:p>
        </p:txBody>
      </p:sp>
      <p:sp>
        <p:nvSpPr>
          <p:cNvPr id="220164" name="Rectangle 4"/>
          <p:cNvSpPr>
            <a:spLocks noChangeArrowheads="1"/>
          </p:cNvSpPr>
          <p:nvPr/>
        </p:nvSpPr>
        <p:spPr bwMode="auto">
          <a:xfrm>
            <a:off x="-11113" y="9372600"/>
            <a:ext cx="29162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165" name="Rectangle 5"/>
          <p:cNvSpPr>
            <a:spLocks noChangeArrowheads="1"/>
          </p:cNvSpPr>
          <p:nvPr/>
        </p:nvSpPr>
        <p:spPr bwMode="auto">
          <a:xfrm>
            <a:off x="-11113" y="-50800"/>
            <a:ext cx="2916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166" name="Rectangle 6"/>
          <p:cNvSpPr>
            <a:spLocks noGrp="1" noRot="1" noChangeAspect="1" noChangeArrowheads="1" noTextEdit="1"/>
          </p:cNvSpPr>
          <p:nvPr>
            <p:ph type="sldImg"/>
          </p:nvPr>
        </p:nvSpPr>
        <p:spPr>
          <a:xfrm>
            <a:off x="941388" y="781050"/>
            <a:ext cx="4860925" cy="3646488"/>
          </a:xfrm>
          <a:ln cap="flat"/>
        </p:spPr>
      </p:sp>
      <p:sp>
        <p:nvSpPr>
          <p:cNvPr id="220167" name="Rectangle 7"/>
          <p:cNvSpPr>
            <a:spLocks noGrp="1" noChangeArrowheads="1"/>
          </p:cNvSpPr>
          <p:nvPr>
            <p:ph type="body" idx="1"/>
          </p:nvPr>
        </p:nvSpPr>
        <p:spPr/>
        <p:txBody>
          <a:bodyPr/>
          <a:lstStyle/>
          <a:p>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p:txBody>
          <a:bodyPr/>
          <a:lstStyle/>
          <a:p>
            <a:fld id="{1E112420-B1AB-4B29-B020-1223151B5C41}" type="slidenum">
              <a:rPr lang="en-US" altLang="en-US"/>
            </a:fld>
            <a:endParaRPr lang="en-US" altLang="en-US"/>
          </a:p>
        </p:txBody>
      </p:sp>
      <p:sp>
        <p:nvSpPr>
          <p:cNvPr id="220162" name="Rectangle 2"/>
          <p:cNvSpPr>
            <a:spLocks noChangeArrowheads="1"/>
          </p:cNvSpPr>
          <p:nvPr/>
        </p:nvSpPr>
        <p:spPr bwMode="auto">
          <a:xfrm>
            <a:off x="3838575" y="-50800"/>
            <a:ext cx="2916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163" name="Rectangle 3"/>
          <p:cNvSpPr>
            <a:spLocks noChangeArrowheads="1"/>
          </p:cNvSpPr>
          <p:nvPr/>
        </p:nvSpPr>
        <p:spPr bwMode="auto">
          <a:xfrm>
            <a:off x="3838575" y="9372600"/>
            <a:ext cx="29162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3648" tIns="0" rIns="33648" bIns="0" anchor="b"/>
          <a:lstStyle>
            <a:lvl1pPr defTabSz="2199005">
              <a:defRPr sz="2400">
                <a:solidFill>
                  <a:schemeClr val="tx1"/>
                </a:solidFill>
                <a:latin typeface="Times New Roman" pitchFamily="18" charset="0"/>
              </a:defRPr>
            </a:lvl1pPr>
            <a:lvl2pPr marL="652780" defTabSz="2199005">
              <a:defRPr sz="2400">
                <a:solidFill>
                  <a:schemeClr val="tx1"/>
                </a:solidFill>
                <a:latin typeface="Times New Roman" pitchFamily="18" charset="0"/>
              </a:defRPr>
            </a:lvl2pPr>
            <a:lvl3pPr marL="1304925" defTabSz="2199005">
              <a:defRPr sz="2400">
                <a:solidFill>
                  <a:schemeClr val="tx1"/>
                </a:solidFill>
                <a:latin typeface="Times New Roman" pitchFamily="18" charset="0"/>
              </a:defRPr>
            </a:lvl3pPr>
            <a:lvl4pPr marL="1992630" defTabSz="2199005">
              <a:defRPr sz="2400">
                <a:solidFill>
                  <a:schemeClr val="tx1"/>
                </a:solidFill>
                <a:latin typeface="Times New Roman" pitchFamily="18" charset="0"/>
              </a:defRPr>
            </a:lvl4pPr>
            <a:lvl5pPr marL="2643505" defTabSz="2199005">
              <a:defRPr sz="2400">
                <a:solidFill>
                  <a:schemeClr val="tx1"/>
                </a:solidFill>
                <a:latin typeface="Times New Roman" pitchFamily="18" charset="0"/>
              </a:defRPr>
            </a:lvl5pPr>
            <a:lvl6pPr marL="3100705" defTabSz="2199005" eaLnBrk="0" fontAlgn="base" hangingPunct="0">
              <a:spcBef>
                <a:spcPct val="0"/>
              </a:spcBef>
              <a:spcAft>
                <a:spcPct val="0"/>
              </a:spcAft>
              <a:defRPr sz="2400">
                <a:solidFill>
                  <a:schemeClr val="tx1"/>
                </a:solidFill>
                <a:latin typeface="Times New Roman" pitchFamily="18" charset="0"/>
              </a:defRPr>
            </a:lvl6pPr>
            <a:lvl7pPr marL="3557905" defTabSz="2199005" eaLnBrk="0" fontAlgn="base" hangingPunct="0">
              <a:spcBef>
                <a:spcPct val="0"/>
              </a:spcBef>
              <a:spcAft>
                <a:spcPct val="0"/>
              </a:spcAft>
              <a:defRPr sz="2400">
                <a:solidFill>
                  <a:schemeClr val="tx1"/>
                </a:solidFill>
                <a:latin typeface="Times New Roman" pitchFamily="18" charset="0"/>
              </a:defRPr>
            </a:lvl7pPr>
            <a:lvl8pPr marL="4015105" defTabSz="2199005" eaLnBrk="0" fontAlgn="base" hangingPunct="0">
              <a:spcBef>
                <a:spcPct val="0"/>
              </a:spcBef>
              <a:spcAft>
                <a:spcPct val="0"/>
              </a:spcAft>
              <a:defRPr sz="2400">
                <a:solidFill>
                  <a:schemeClr val="tx1"/>
                </a:solidFill>
                <a:latin typeface="Times New Roman" pitchFamily="18" charset="0"/>
              </a:defRPr>
            </a:lvl8pPr>
            <a:lvl9pPr marL="4472305" defTabSz="2199005" eaLnBrk="0" fontAlgn="base" hangingPunct="0">
              <a:spcBef>
                <a:spcPct val="0"/>
              </a:spcBef>
              <a:spcAft>
                <a:spcPct val="0"/>
              </a:spcAft>
              <a:defRPr sz="2400">
                <a:solidFill>
                  <a:schemeClr val="tx1"/>
                </a:solidFill>
                <a:latin typeface="Times New Roman" pitchFamily="18" charset="0"/>
              </a:defRPr>
            </a:lvl9pPr>
          </a:lstStyle>
          <a:p>
            <a:pPr algn="r"/>
            <a:r>
              <a:rPr lang="en-US" altLang="en-US" sz="2100" i="1"/>
              <a:t>28</a:t>
            </a:r>
            <a:endParaRPr lang="en-US" altLang="en-US" sz="2100" i="1"/>
          </a:p>
        </p:txBody>
      </p:sp>
      <p:sp>
        <p:nvSpPr>
          <p:cNvPr id="220164" name="Rectangle 4"/>
          <p:cNvSpPr>
            <a:spLocks noChangeArrowheads="1"/>
          </p:cNvSpPr>
          <p:nvPr/>
        </p:nvSpPr>
        <p:spPr bwMode="auto">
          <a:xfrm>
            <a:off x="-11113" y="9372600"/>
            <a:ext cx="29162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165" name="Rectangle 5"/>
          <p:cNvSpPr>
            <a:spLocks noChangeArrowheads="1"/>
          </p:cNvSpPr>
          <p:nvPr/>
        </p:nvSpPr>
        <p:spPr bwMode="auto">
          <a:xfrm>
            <a:off x="-11113" y="-50800"/>
            <a:ext cx="2916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166" name="Rectangle 6"/>
          <p:cNvSpPr>
            <a:spLocks noGrp="1" noRot="1" noChangeAspect="1" noChangeArrowheads="1" noTextEdit="1"/>
          </p:cNvSpPr>
          <p:nvPr>
            <p:ph type="sldImg"/>
          </p:nvPr>
        </p:nvSpPr>
        <p:spPr>
          <a:xfrm>
            <a:off x="941388" y="781050"/>
            <a:ext cx="4860925" cy="3646488"/>
          </a:xfrm>
          <a:ln cap="flat"/>
        </p:spPr>
      </p:sp>
      <p:sp>
        <p:nvSpPr>
          <p:cNvPr id="220167" name="Rectangle 7"/>
          <p:cNvSpPr>
            <a:spLocks noGrp="1" noChangeArrowheads="1"/>
          </p:cNvSpPr>
          <p:nvPr>
            <p:ph type="body" idx="1"/>
          </p:nvPr>
        </p:nvSpPr>
        <p:spPr/>
        <p:txBody>
          <a:bodyPr/>
          <a:lstStyle/>
          <a:p>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Does any of this sound familiar to you? When you format a partition, you also have an option to do a quick format.</a:t>
            </a:r>
            <a:endParaRPr lang="en-US" b="0" dirty="0"/>
          </a:p>
          <a:p>
            <a:r>
              <a:rPr lang="en-US" b="0" dirty="0"/>
              <a:t>In this case, only file system data structures are created, but the contents of the old files still exist and the volume could be re-built to gain access.</a:t>
            </a:r>
            <a:endParaRPr lang="en-US" b="0" dirty="0"/>
          </a:p>
          <a:p>
            <a:r>
              <a:rPr lang="en-US" b="0" dirty="0"/>
              <a:t>How about a full format? Compared to a quick format, </a:t>
            </a:r>
            <a:r>
              <a:rPr lang="en-US" sz="1200" b="0" i="0" kern="1200" dirty="0">
                <a:solidFill>
                  <a:schemeClr val="tx1"/>
                </a:solidFill>
                <a:effectLst/>
                <a:latin typeface="Times New Roman" pitchFamily="18" charset="0"/>
                <a:ea typeface="+mn-ea"/>
                <a:cs typeface="+mn-cs"/>
              </a:rPr>
              <a:t>a Full Format runs an additional step that checks the hard drive for any bad sectors. So it is very slow if we are formatting a big partition. However, </a:t>
            </a:r>
            <a:r>
              <a:rPr lang="en-US" b="0" dirty="0"/>
              <a:t>the contents of the old files still exist and the volume could also be re-built to gain access.</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delete a partition, the deleted partition becomes invisible, but can be still recovered.</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p:sp>
      <p:sp>
        <p:nvSpPr>
          <p:cNvPr id="747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itchFamily="18" charset="0"/>
              </a:defRPr>
            </a:lvl1pPr>
            <a:lvl2pPr marL="742950" indent="-285750" defTabSz="933450">
              <a:defRPr sz="1600">
                <a:solidFill>
                  <a:schemeClr val="tx1"/>
                </a:solidFill>
                <a:latin typeface="Times New Roman" pitchFamily="18" charset="0"/>
              </a:defRPr>
            </a:lvl2pPr>
            <a:lvl3pPr marL="1143000" indent="-228600" defTabSz="933450">
              <a:defRPr sz="1600">
                <a:solidFill>
                  <a:schemeClr val="tx1"/>
                </a:solidFill>
                <a:latin typeface="Times New Roman" pitchFamily="18" charset="0"/>
              </a:defRPr>
            </a:lvl3pPr>
            <a:lvl4pPr marL="1600200" indent="-228600" defTabSz="933450">
              <a:defRPr sz="1600">
                <a:solidFill>
                  <a:schemeClr val="tx1"/>
                </a:solidFill>
                <a:latin typeface="Times New Roman" pitchFamily="18" charset="0"/>
              </a:defRPr>
            </a:lvl4pPr>
            <a:lvl5pPr marL="2057400" indent="-228600" defTabSz="933450">
              <a:defRPr sz="1600">
                <a:solidFill>
                  <a:schemeClr val="tx1"/>
                </a:solidFill>
                <a:latin typeface="Times New Roman" pitchFamily="18" charset="0"/>
              </a:defRPr>
            </a:lvl5pPr>
            <a:lvl6pPr marL="2514600" indent="-228600" defTabSz="933450" eaLnBrk="0" fontAlgn="base" hangingPunct="0">
              <a:spcBef>
                <a:spcPct val="0"/>
              </a:spcBef>
              <a:spcAft>
                <a:spcPct val="0"/>
              </a:spcAft>
              <a:defRPr sz="1600">
                <a:solidFill>
                  <a:schemeClr val="tx1"/>
                </a:solidFill>
                <a:latin typeface="Times New Roman" pitchFamily="18" charset="0"/>
              </a:defRPr>
            </a:lvl6pPr>
            <a:lvl7pPr marL="2971800" indent="-228600" defTabSz="933450" eaLnBrk="0" fontAlgn="base" hangingPunct="0">
              <a:spcBef>
                <a:spcPct val="0"/>
              </a:spcBef>
              <a:spcAft>
                <a:spcPct val="0"/>
              </a:spcAft>
              <a:defRPr sz="1600">
                <a:solidFill>
                  <a:schemeClr val="tx1"/>
                </a:solidFill>
                <a:latin typeface="Times New Roman" pitchFamily="18" charset="0"/>
              </a:defRPr>
            </a:lvl7pPr>
            <a:lvl8pPr marL="3429000" indent="-228600" defTabSz="933450" eaLnBrk="0" fontAlgn="base" hangingPunct="0">
              <a:spcBef>
                <a:spcPct val="0"/>
              </a:spcBef>
              <a:spcAft>
                <a:spcPct val="0"/>
              </a:spcAft>
              <a:defRPr sz="1600">
                <a:solidFill>
                  <a:schemeClr val="tx1"/>
                </a:solidFill>
                <a:latin typeface="Times New Roman" pitchFamily="18" charset="0"/>
              </a:defRPr>
            </a:lvl8pPr>
            <a:lvl9pPr marL="3886200" indent="-228600" defTabSz="933450" eaLnBrk="0" fontAlgn="base" hangingPunct="0">
              <a:spcBef>
                <a:spcPct val="0"/>
              </a:spcBef>
              <a:spcAft>
                <a:spcPct val="0"/>
              </a:spcAft>
              <a:defRPr sz="1600">
                <a:solidFill>
                  <a:schemeClr val="tx1"/>
                </a:solidFill>
                <a:latin typeface="Times New Roman" pitchFamily="18" charset="0"/>
              </a:defRPr>
            </a:lvl9pPr>
          </a:lstStyle>
          <a:p>
            <a:fld id="{B9BCDA89-CF44-4FBF-AEA9-546FFFF9FD6B}" type="slidenum">
              <a:rPr lang="en-AU" altLang="en-US" sz="1200" smtClean="0"/>
            </a:fld>
            <a:endParaRPr lang="en-AU" altLang="en-US" sz="12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TSK is a collection of Linux tools that perform different aspects of a file system analysis, including disk tools, volume tools, file system tools, and searching tools.</a:t>
            </a:r>
            <a:endParaRPr lang="en-US" dirty="0"/>
          </a:p>
          <a:p>
            <a:r>
              <a:rPr lang="en-US"/>
              <a:t> The Autopsy Forensic Browser is a graphical user interface that provides a user friendly interface to the command line tools contained within TSK.</a:t>
            </a:r>
            <a:endParaRPr lang="en-US"/>
          </a:p>
          <a:p>
            <a:endParaRPr lang="en-US"/>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ChangeArrowheads="1" noTextEdit="1"/>
          </p:cNvSpPr>
          <p:nvPr>
            <p:ph type="sldImg"/>
          </p:nvPr>
        </p:nvSpPr>
        <p:spPr/>
      </p:sp>
      <p:sp>
        <p:nvSpPr>
          <p:cNvPr id="27651" name="Notes Placeholder 2"/>
          <p:cNvSpPr>
            <a:spLocks noGrp="1" noChangeArrowheads="1"/>
          </p:cNvSpPr>
          <p:nvPr>
            <p:ph type="body" idx="1"/>
          </p:nvPr>
        </p:nvSpPr>
        <p:spPr/>
        <p:txBody>
          <a:bodyPr/>
          <a:lstStyle/>
          <a:p>
            <a:pPr>
              <a:defRPr/>
            </a:pPr>
            <a:r>
              <a:rPr lang="en-US" kern="0" dirty="0">
                <a:cs typeface="Times New Roman" pitchFamily="18" charset="0"/>
              </a:rPr>
              <a:t>For example, TSK provides a utility called </a:t>
            </a:r>
            <a:r>
              <a:rPr lang="en-US" kern="0" dirty="0" err="1">
                <a:cs typeface="Times New Roman" pitchFamily="18" charset="0"/>
              </a:rPr>
              <a:t>mmls</a:t>
            </a:r>
            <a:r>
              <a:rPr lang="en-US" kern="0" dirty="0">
                <a:cs typeface="Times New Roman" pitchFamily="18" charset="0"/>
              </a:rPr>
              <a:t> to displays the layout of the partitions in a disk volume system. This is an example output of the </a:t>
            </a:r>
            <a:r>
              <a:rPr lang="en-US" kern="0" dirty="0" err="1">
                <a:cs typeface="Times New Roman" pitchFamily="18" charset="0"/>
              </a:rPr>
              <a:t>mmls</a:t>
            </a:r>
            <a:r>
              <a:rPr lang="en-US" kern="0" dirty="0">
                <a:cs typeface="Times New Roman" pitchFamily="18" charset="0"/>
              </a:rPr>
              <a:t> tool</a:t>
            </a:r>
            <a:endParaRPr lang="en-US" altLang="en-US" dirty="0"/>
          </a:p>
        </p:txBody>
      </p:sp>
      <p:sp>
        <p:nvSpPr>
          <p:cNvPr id="31748"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3450">
              <a:defRPr sz="1600">
                <a:solidFill>
                  <a:schemeClr val="tx1"/>
                </a:solidFill>
                <a:latin typeface="Times New Roman" pitchFamily="18" charset="0"/>
                <a:cs typeface="Arial" panose="020B0604020202020204" pitchFamily="34" charset="0"/>
              </a:defRPr>
            </a:lvl1pPr>
            <a:lvl2pPr marL="742950" indent="-285750" defTabSz="933450">
              <a:defRPr sz="1600">
                <a:solidFill>
                  <a:schemeClr val="tx1"/>
                </a:solidFill>
                <a:latin typeface="Times New Roman" pitchFamily="18" charset="0"/>
                <a:cs typeface="Arial" panose="020B0604020202020204" pitchFamily="34" charset="0"/>
              </a:defRPr>
            </a:lvl2pPr>
            <a:lvl3pPr marL="1143000" indent="-228600" defTabSz="933450">
              <a:defRPr sz="1600">
                <a:solidFill>
                  <a:schemeClr val="tx1"/>
                </a:solidFill>
                <a:latin typeface="Times New Roman" pitchFamily="18" charset="0"/>
                <a:cs typeface="Arial" panose="020B0604020202020204" pitchFamily="34" charset="0"/>
              </a:defRPr>
            </a:lvl3pPr>
            <a:lvl4pPr marL="1600200" indent="-228600" defTabSz="933450">
              <a:defRPr sz="1600">
                <a:solidFill>
                  <a:schemeClr val="tx1"/>
                </a:solidFill>
                <a:latin typeface="Times New Roman" pitchFamily="18" charset="0"/>
                <a:cs typeface="Arial" panose="020B0604020202020204" pitchFamily="34" charset="0"/>
              </a:defRPr>
            </a:lvl4pPr>
            <a:lvl5pPr marL="2057400" indent="-228600" defTabSz="933450">
              <a:defRPr sz="1600">
                <a:solidFill>
                  <a:schemeClr val="tx1"/>
                </a:solidFill>
                <a:latin typeface="Times New Roman" pitchFamily="18" charset="0"/>
                <a:cs typeface="Arial" panose="020B0604020202020204" pitchFamily="34" charset="0"/>
              </a:defRPr>
            </a:lvl5pPr>
            <a:lvl6pPr marL="2514600" indent="-228600" defTabSz="93345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6pPr>
            <a:lvl7pPr marL="2971800" indent="-228600" defTabSz="93345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7pPr>
            <a:lvl8pPr marL="3429000" indent="-228600" defTabSz="93345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8pPr>
            <a:lvl9pPr marL="3886200" indent="-228600" defTabSz="933450" eaLnBrk="0" fontAlgn="base" hangingPunct="0">
              <a:spcBef>
                <a:spcPct val="0"/>
              </a:spcBef>
              <a:spcAft>
                <a:spcPct val="0"/>
              </a:spcAft>
              <a:defRPr sz="1600">
                <a:solidFill>
                  <a:schemeClr val="tx1"/>
                </a:solidFill>
                <a:latin typeface="Times New Roman" pitchFamily="18" charset="0"/>
                <a:cs typeface="Arial" panose="020B0604020202020204" pitchFamily="34" charset="0"/>
              </a:defRPr>
            </a:lvl9pPr>
          </a:lstStyle>
          <a:p>
            <a:fld id="{268D8214-7101-4467-906E-409611FF4EF9}" type="slidenum">
              <a:rPr lang="en-US" altLang="en-US" sz="1200" smtClean="0"/>
            </a:fld>
            <a:endParaRPr lang="en-US" altLang="en-US" sz="12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r>
              <a:rPr lang="en-US" b="0" dirty="0"/>
              <a:t>There are </a:t>
            </a:r>
            <a:r>
              <a:rPr lang="en-US" sz="1200" b="0" i="0" kern="1200" dirty="0">
                <a:solidFill>
                  <a:schemeClr val="tx1"/>
                </a:solidFill>
                <a:effectLst/>
                <a:latin typeface="Times New Roman" pitchFamily="18" charset="0"/>
                <a:ea typeface="+mn-ea"/>
                <a:cs typeface="+mn-cs"/>
              </a:rPr>
              <a:t>three digital evidence Storage Formats.</a:t>
            </a:r>
            <a:endParaRPr lang="en-US" sz="1200" b="0" i="0" kern="1200" dirty="0">
              <a:solidFill>
                <a:schemeClr val="tx1"/>
              </a:solidFill>
              <a:effectLst/>
              <a:latin typeface="Times New Roman" pitchFamily="18" charset="0"/>
              <a:ea typeface="+mn-ea"/>
              <a:cs typeface="+mn-cs"/>
            </a:endParaRPr>
          </a:p>
          <a:p>
            <a:endParaRPr lang="en-US" sz="1200" b="1" i="0" kern="1200" dirty="0">
              <a:solidFill>
                <a:schemeClr val="tx1"/>
              </a:solidFill>
              <a:effectLst/>
              <a:latin typeface="Times New Roman" pitchFamily="18"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There are different types of data acquisition methods including disk-to-image file, disk-to-disk copy, </a:t>
            </a:r>
            <a:r>
              <a:rPr lang="en-US" sz="1200" dirty="0">
                <a:latin typeface="Times New Roman" pitchFamily="18" charset="0"/>
                <a:ea typeface="SimSun" pitchFamily="2" charset="-122"/>
              </a:rPr>
              <a:t>Logical acquisition, and </a:t>
            </a:r>
            <a:r>
              <a:rPr lang="en-US" dirty="0"/>
              <a:t>sparse data copy of a file or folder. </a:t>
            </a:r>
            <a:endParaRPr lang="en-US" dirty="0"/>
          </a:p>
          <a:p>
            <a:r>
              <a:rPr lang="en-US" dirty="0"/>
              <a:t>There are also different approaches used for data acquisition. This will depend on the type of digital device you’re applying to. For instance, the approach you’ll utilize for retrieving evidence from a smartphone will be different from the technique needed to acquire digital evidence from a computer hard drive.</a:t>
            </a:r>
            <a:endParaRPr lang="en-US" dirty="0"/>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r>
              <a:rPr lang="en-US" dirty="0"/>
              <a:t>Data can be acquired at different layers. For example, you can grab or copy files only using logical </a:t>
            </a:r>
            <a:r>
              <a:rPr lang="en-US" dirty="0">
                <a:latin typeface="Times New Roman" pitchFamily="18" charset="0"/>
                <a:ea typeface="SimSun" pitchFamily="2" charset="-122"/>
              </a:rPr>
              <a:t>acquisition </a:t>
            </a:r>
            <a:r>
              <a:rPr lang="en-US" dirty="0"/>
              <a:t>at application layer, or image the entire hard disk at disk layer. However, the amount of data acquired  will have a huge difference.</a:t>
            </a:r>
            <a:endParaRPr lang="en-US" dirty="0"/>
          </a:p>
          <a:p>
            <a:r>
              <a:rPr lang="en-US" dirty="0"/>
              <a:t>So the Rule of thumb is Only image what you have to.</a:t>
            </a:r>
            <a:endParaRPr lang="en-US" dirty="0"/>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r>
              <a:rPr lang="en-US" dirty="0"/>
              <a:t>So how do we get data off the system?</a:t>
            </a:r>
            <a:endParaRPr lang="en-US" dirty="0"/>
          </a:p>
          <a:p>
            <a:r>
              <a:rPr lang="en-US" dirty="0"/>
              <a:t>There are two ways:</a:t>
            </a:r>
            <a:endParaRPr lang="en-US" dirty="0"/>
          </a:p>
          <a:p>
            <a:r>
              <a:rPr lang="en-US" dirty="0"/>
              <a:t>Removal of the hard disk, which is a traditional way. You remove the hard disk and image it elsewhere by plugging in to investigation system as an external disk</a:t>
            </a:r>
            <a:endParaRPr lang="en-US" dirty="0"/>
          </a:p>
          <a:p>
            <a:r>
              <a:rPr lang="en-US" dirty="0"/>
              <a:t>Or you boot the system with a live CD. So OS lives in memory, hard disk image can be taken without the need to dismantle the system</a:t>
            </a:r>
            <a:endParaRPr lang="en-US" dirty="0"/>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r>
              <a:rPr lang="en-US" dirty="0"/>
              <a:t>The traditional way to get data off the system is to remove the hard disk. Or, </a:t>
            </a:r>
            <a:r>
              <a:rPr lang="en-US" dirty="0" err="1"/>
              <a:t>yuo</a:t>
            </a:r>
            <a:r>
              <a:rPr lang="en-US" dirty="0"/>
              <a:t> find a removable disk (USB </a:t>
            </a:r>
            <a:r>
              <a:rPr lang="en-US" dirty="0" err="1"/>
              <a:t>usb</a:t>
            </a:r>
            <a:r>
              <a:rPr lang="en-US" dirty="0"/>
              <a:t> flash drive).</a:t>
            </a:r>
            <a:endParaRPr lang="en-US" dirty="0"/>
          </a:p>
          <a:p>
            <a:r>
              <a:rPr lang="en-US" dirty="0"/>
              <a:t>Then, plug in to investigation system as an external disk.</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itchFamily="18" charset="0"/>
                <a:ea typeface="+mn-ea"/>
                <a:cs typeface="+mn-cs"/>
              </a:rPr>
              <a:t>One of the investigation guidelines was to modify the original data as little as possible. One of the promising methods is to use write blocker, which prevents any users from writing data to the storage device. Currently, there are two types of write blockers, hardware write blockers and software write blockers. We show a hardware write blocker here.</a:t>
            </a: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itchFamily="18" charset="0"/>
                <a:ea typeface="+mn-ea"/>
                <a:cs typeface="+mn-cs"/>
              </a:rPr>
              <a:t>Afterwards, the disk image can be forwarded to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digital evidence lab for analysis.</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1200" dirty="0">
              <a:solidFill>
                <a:schemeClr val="tx1"/>
              </a:solidFill>
              <a:effectLst/>
              <a:latin typeface="Times New Roman" pitchFamily="18" charset="0"/>
              <a:ea typeface="+mn-ea"/>
              <a:cs typeface="+mn-cs"/>
            </a:endParaRP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Also, it is possible to </a:t>
            </a:r>
            <a:r>
              <a:rPr lang="en-US" sz="1200" dirty="0">
                <a:latin typeface="Times New Roman" pitchFamily="18" charset="0"/>
                <a:ea typeface="SimSun" pitchFamily="2" charset="-122"/>
              </a:rPr>
              <a:t>Boot the system with a live CD which contains disk imaging tool. As such, hard disk image can be taken without the need to dismantle the system. </a:t>
            </a:r>
            <a:endParaRPr lang="en-US" sz="1200" dirty="0">
              <a:latin typeface="Times New Roman" pitchFamily="18" charset="0"/>
              <a:ea typeface="SimSun"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itchFamily="18" charset="0"/>
                <a:ea typeface="+mn-ea"/>
                <a:cs typeface="+mn-cs"/>
              </a:rPr>
              <a:t>The disk image can be taken to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digital evidence lab for analysis.</a:t>
            </a:r>
            <a:endParaRPr kumimoji="0" lang="en-US" altLang="en-US" sz="1200" b="0" i="0"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dirty="0">
              <a:latin typeface="Times New Roman" pitchFamily="18" charset="0"/>
              <a:ea typeface="SimSun" pitchFamily="2" charset="-122"/>
            </a:endParaRPr>
          </a:p>
          <a:p>
            <a:endParaRPr lang="en-US" sz="1200" dirty="0">
              <a:latin typeface="Times New Roman" pitchFamily="18" charset="0"/>
              <a:ea typeface="SimSun" pitchFamily="2" charset="-122"/>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r>
              <a:rPr lang="en-US" sz="1200" b="0" i="0" kern="1200" dirty="0">
                <a:solidFill>
                  <a:schemeClr val="tx1"/>
                </a:solidFill>
                <a:effectLst/>
                <a:latin typeface="Times New Roman" pitchFamily="18" charset="0"/>
                <a:ea typeface="+mn-ea"/>
                <a:cs typeface="+mn-cs"/>
              </a:rPr>
              <a:t>As we just discussed, it is important that the evidence drive is write protected.</a:t>
            </a:r>
            <a:endParaRPr lang="en-US" sz="1200" b="0" i="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itchFamily="18" charset="0"/>
                <a:ea typeface="+mn-ea"/>
                <a:cs typeface="+mn-cs"/>
              </a:rPr>
              <a:t>Currently, there are two types of write blockers, hardware write blockers and software write blockers. </a:t>
            </a: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1200" dirty="0">
                <a:solidFill>
                  <a:schemeClr val="tx1"/>
                </a:solidFill>
                <a:effectLst/>
                <a:latin typeface="Times New Roman" pitchFamily="18" charset="0"/>
                <a:ea typeface="+mn-ea"/>
                <a:cs typeface="+mn-cs"/>
              </a:rPr>
              <a:t>For example, this is a USB hardware write blocker.</a:t>
            </a:r>
            <a:endParaRPr lang="en-US" sz="1200" kern="1200" dirty="0">
              <a:solidFill>
                <a:schemeClr val="tx1"/>
              </a:solidFill>
              <a:effectLst/>
              <a:latin typeface="Times New Roman" pitchFamily="18" charset="0"/>
              <a:ea typeface="+mn-ea"/>
              <a:cs typeface="+mn-cs"/>
            </a:endParaRP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257300" y="719138"/>
            <a:ext cx="4800600" cy="3600450"/>
          </a:xfrm>
        </p:spPr>
      </p:sp>
      <p:sp>
        <p:nvSpPr>
          <p:cNvPr id="68611" name="Rectangle 3"/>
          <p:cNvSpPr>
            <a:spLocks noGrp="1" noChangeArrowheads="1"/>
          </p:cNvSpPr>
          <p:nvPr>
            <p:ph type="body" idx="1"/>
          </p:nvPr>
        </p:nvSpPr>
        <p:spPr>
          <a:xfrm>
            <a:off x="976313" y="4560888"/>
            <a:ext cx="536257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None/>
            </a:pPr>
            <a:r>
              <a:rPr lang="en-US" dirty="0"/>
              <a:t>I would like to have a panel discussion about why we need to use write blockers.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CA" b="0" dirty="0"/>
              <a:t>When a crime occurs, some detectives will be called on to the crime scene for investigation. They </a:t>
            </a:r>
            <a:r>
              <a:rPr lang="en-US" sz="1200" dirty="0">
                <a:latin typeface="Times New Roman" pitchFamily="18" charset="0"/>
                <a:cs typeface="Times New Roman" pitchFamily="18" charset="0"/>
              </a:rPr>
              <a:t>develop </a:t>
            </a:r>
            <a:r>
              <a:rPr lang="en-CA" b="0" dirty="0"/>
              <a:t>many </a:t>
            </a:r>
            <a:r>
              <a:rPr lang="en-US" sz="1200" b="0" dirty="0">
                <a:effectLst>
                  <a:outerShdw blurRad="38100" dist="38100" dir="2700000" algn="tl">
                    <a:srgbClr val="000000">
                      <a:alpha val="43137"/>
                    </a:srgbClr>
                  </a:outerShdw>
                </a:effectLst>
                <a:latin typeface="Times New Roman" pitchFamily="18" charset="0"/>
                <a:cs typeface="Times New Roman" pitchFamily="18" charset="0"/>
              </a:rPr>
              <a:t>hypotheses to explain what happened.</a:t>
            </a: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pPr marL="0" indent="0" algn="just">
              <a:spcBef>
                <a:spcPts val="600"/>
              </a:spcBef>
              <a:buFont typeface="Wingdings" panose="05000000000000000000" pitchFamily="2" charset="2"/>
              <a:buNone/>
            </a:pPr>
            <a:r>
              <a:rPr lang="en-US" b="0" dirty="0"/>
              <a:t>We need to </a:t>
            </a:r>
            <a:r>
              <a:rPr lang="en-US" sz="1200" b="0"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validate Data Acquisitions, </a:t>
            </a:r>
            <a:r>
              <a:rPr lang="en-US" sz="1200" b="0" dirty="0">
                <a:latin typeface="Times New Roman" pitchFamily="18" charset="0"/>
              </a:rPr>
              <a:t>Most critical aspect of computer forensics. For example, we can create hash values – CRC-32 (older methods), MD5, SHA series.</a:t>
            </a:r>
            <a:endParaRPr lang="en-US" sz="1200" b="0" dirty="0">
              <a:latin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National Institute of Standards and Technology (NIST) has computer forensics tool testing (CFTT) project to ensure the reliability of computer forensic tools by testing various computer forensic tools based on well-recognized international methodologies for conformance testing and quality testing.</a:t>
            </a:r>
            <a:endParaRPr lang="en-US" dirty="0"/>
          </a:p>
          <a:p>
            <a:r>
              <a:rPr lang="en-US" dirty="0"/>
              <a:t> </a:t>
            </a:r>
            <a:endParaRPr lang="en-US" dirty="0"/>
          </a:p>
          <a:p>
            <a:r>
              <a:rPr lang="en-US" dirty="0"/>
              <a:t>As a user, you can be well informed choices about acquiring and using computer forensics tools, and understand the tools capabilities. For the educational purposes, we will be using some popular open source tools in this class.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p:spPr>
        <p:txBody>
          <a:bodyPr wrap="none" anchor="ctr"/>
          <a:lstStyle/>
          <a:p>
            <a:r>
              <a:rPr lang="en-US" dirty="0">
                <a:latin typeface="Times New Roman" pitchFamily="18" charset="0"/>
                <a:cs typeface="Times New Roman" pitchFamily="18" charset="0"/>
              </a:rPr>
              <a:t>Computers store a great amount of information in a significant number of locations and layers.</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All data is volatile, however. As time passes the veracity of the information goes down, and the ability to recall or validate the data also decreases. However, some data is MORE volatile.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t>Your data acquisition must be based on the volatility of your forensic evidence. This means that you need to collect your digital forensics evidence based on their level of fragility. The most fragile evidence must be collected first, and later the least fragile evidence. The reason for this is to minimize any form of damage or data modification.</a:t>
            </a:r>
            <a:endParaRPr lang="en-US" dirty="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p:spPr>
        <p:txBody>
          <a:bodyPr wrap="none" anchor="ctr"/>
          <a:lstStyle/>
          <a:p>
            <a:r>
              <a:rPr lang="en-US" dirty="0">
                <a:latin typeface="Times New Roman" pitchFamily="18" charset="0"/>
                <a:cs typeface="Times New Roman" pitchFamily="18" charset="0"/>
              </a:rPr>
              <a:t>All data is volatile, even including hard copy books and DVD. </a:t>
            </a:r>
            <a:r>
              <a:rPr lang="en-US" dirty="0"/>
              <a:t>For example, a book published in 1857 becomes unreadable. Also, a DVD may become unreadable after years.</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p:spPr>
        <p:txBody>
          <a:bodyPr wrap="none" anchor="ctr"/>
          <a:lstStyle/>
          <a:p>
            <a:r>
              <a:rPr lang="en-US" dirty="0"/>
              <a:t>Thus, when collecting data for a computer forensic investigation you want to collect the most volatile data first as it will be lost the quickest. The order of volatility shows which data will be lost first.</a:t>
            </a:r>
            <a:endParaRPr lang="en-US" dirty="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p:spPr>
        <p:txBody>
          <a:bodyPr wrap="none" anchor="ctr"/>
          <a:lstStyle/>
          <a:p>
            <a:r>
              <a:rPr lang="en-US" dirty="0"/>
              <a:t>This is the expected lifespan of data. The shorter the expected lifespan of data is, the higher volatile the data is.</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In an order of the most to the least fragile evidence, you should collect forensic evidence from main memory, network state information, kernel statistics, temporary file systems, remote logging and monitoring data that is relevant to the system in question, physical configuration, network topology, and finally from archival media, such as hard disks, CD-ROMs.</a:t>
            </a:r>
            <a:endParaRPr lang="en-US" dirty="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r>
              <a:rPr lang="en-US" b="0" dirty="0"/>
              <a:t>The most popular method for </a:t>
            </a:r>
            <a:r>
              <a:rPr lang="en-US" sz="1200" b="0" dirty="0">
                <a:latin typeface="Times New Roman" pitchFamily="18" charset="0"/>
                <a:ea typeface="SimSun" pitchFamily="2" charset="-122"/>
              </a:rPr>
              <a:t>static data acquisition is </a:t>
            </a:r>
            <a:r>
              <a:rPr lang="en-US" dirty="0"/>
              <a:t>disk-to-image file, aka </a:t>
            </a:r>
            <a:r>
              <a:rPr lang="en-US" sz="1200" b="0"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Digital Forensic Imaging, which creates a forensics image of a disk.</a:t>
            </a:r>
            <a:endParaRPr lang="en-US" b="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In order to image a disk, you need to know the disk name.</a:t>
            </a:r>
            <a:endParaRPr lang="en-US" dirty="0"/>
          </a:p>
          <a:p>
            <a:r>
              <a:rPr lang="en-US" dirty="0"/>
              <a:t>For example, in Linux, you can use </a:t>
            </a:r>
            <a:r>
              <a:rPr lang="en-US" dirty="0" err="1"/>
              <a:t>fdisk</a:t>
            </a:r>
            <a:r>
              <a:rPr lang="en-US" dirty="0"/>
              <a:t> to display disk names.</a:t>
            </a:r>
            <a:endParaRPr lang="en-US" dirty="0"/>
          </a:p>
          <a:p>
            <a:r>
              <a:rPr lang="en-US" dirty="0"/>
              <a:t>In the example here, there are three disks mounted to the system. </a:t>
            </a:r>
            <a:endParaRPr lang="en-US" dirty="0"/>
          </a:p>
          <a:p>
            <a:r>
              <a:rPr lang="en-US" dirty="0"/>
              <a:t>Suppose you want to image the USB drive located at /dev/</a:t>
            </a:r>
            <a:r>
              <a:rPr lang="en-US" dirty="0" err="1"/>
              <a:t>sdb</a:t>
            </a:r>
            <a:r>
              <a:rPr lang="en-US" dirty="0"/>
              <a:t> and the drive that the image will be saved on is /dev/</a:t>
            </a:r>
            <a:r>
              <a:rPr lang="en-US" dirty="0" err="1"/>
              <a:t>sdc</a:t>
            </a:r>
            <a:r>
              <a:rPr lang="en-US" dirty="0"/>
              <a:t>,, also assume the destination drive has been mounted as /media/disk. the output of the hashing (The default is MD5) is saved in a text file named hashlog.txt.</a:t>
            </a:r>
            <a:endParaRPr lang="en-US" dirty="0"/>
          </a:p>
          <a:p>
            <a:r>
              <a:rPr lang="en-US" dirty="0"/>
              <a:t>So you can issue the following command</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dirty="0">
                <a:latin typeface="Times New Roman" pitchFamily="18" charset="0"/>
                <a:cs typeface="Times New Roman" pitchFamily="18" charset="0"/>
              </a:rPr>
              <a:t>Then, the detectives look for evidence to test hypotheses, either supporting or refute these hypotheses.</a:t>
            </a:r>
            <a:endParaRPr lang="en-US" sz="1200" dirty="0">
              <a:latin typeface="Times New Roman" pitchFamily="18" charset="0"/>
              <a:cs typeface="Times New Roman" pitchFamily="18" charset="0"/>
            </a:endParaRPr>
          </a:p>
          <a:p>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endParaRPr lang="en-US" b="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Suppose that you find a </a:t>
            </a:r>
            <a:r>
              <a:rPr lang="en-US" sz="1200" b="0" i="0" kern="1200" dirty="0">
                <a:solidFill>
                  <a:schemeClr val="tx1"/>
                </a:solidFill>
                <a:effectLst/>
                <a:latin typeface="Times New Roman" pitchFamily="18" charset="0"/>
                <a:ea typeface="+mn-ea"/>
                <a:cs typeface="+mn-cs"/>
              </a:rPr>
              <a:t>USB Flash Drive at the crime scene. You are required to image the USB drive using </a:t>
            </a:r>
            <a:r>
              <a:rPr lang="en-US" sz="1200" b="0" i="0" kern="1200" dirty="0" err="1">
                <a:solidFill>
                  <a:schemeClr val="tx1"/>
                </a:solidFill>
                <a:effectLst/>
                <a:latin typeface="Times New Roman" pitchFamily="18" charset="0"/>
                <a:ea typeface="+mn-ea"/>
                <a:cs typeface="+mn-cs"/>
              </a:rPr>
              <a:t>dcfldd</a:t>
            </a:r>
            <a:r>
              <a:rPr lang="en-US" sz="1200" b="0" i="0" kern="1200" dirty="0">
                <a:solidFill>
                  <a:schemeClr val="tx1"/>
                </a:solidFill>
                <a:effectLst/>
                <a:latin typeface="Times New Roman" pitchFamily="18" charset="0"/>
                <a:ea typeface="+mn-ea"/>
                <a:cs typeface="+mn-cs"/>
              </a:rPr>
              <a:t> on your forensics workstation.</a:t>
            </a:r>
            <a:endParaRPr lang="en-US" sz="1200" b="0" i="0" kern="1200" dirty="0">
              <a:solidFill>
                <a:schemeClr val="tx1"/>
              </a:solidFill>
              <a:effectLst/>
              <a:latin typeface="Times New Roman" pitchFamily="18" charset="0"/>
              <a:ea typeface="+mn-ea"/>
              <a:cs typeface="+mn-cs"/>
            </a:endParaRPr>
          </a:p>
          <a:p>
            <a:endParaRPr lang="en-US" sz="1200" b="0" i="0" kern="1200" dirty="0">
              <a:solidFill>
                <a:schemeClr val="tx1"/>
              </a:solidFill>
              <a:effectLst/>
              <a:latin typeface="Times New Roman" pitchFamily="18" charset="0"/>
              <a:ea typeface="+mn-ea"/>
              <a:cs typeface="+mn-cs"/>
            </a:endParaRPr>
          </a:p>
          <a:p>
            <a:endParaRPr lang="en-CA" b="0"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t>Also, you will need to document it. For example, </a:t>
            </a:r>
            <a:r>
              <a:rPr lang="en-US" sz="1200" b="0" i="0" kern="1200" dirty="0">
                <a:solidFill>
                  <a:schemeClr val="tx1"/>
                </a:solidFill>
                <a:effectLst/>
                <a:latin typeface="Times New Roman" pitchFamily="18" charset="0"/>
                <a:ea typeface="+mn-ea"/>
                <a:cs typeface="+mn-cs"/>
              </a:rPr>
              <a:t>the appearance of USB flash drive, and most importantly, the hash value of the disk image. Suppose you then pass the evidence to Dr. Xiaodong Lin for analysis.</a:t>
            </a:r>
            <a:endParaRPr lang="en-CA" b="0"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Hello everyone. In today's lesson, we're going to learn </a:t>
            </a:r>
            <a:r>
              <a:rPr lang="en-US" altLang="en-US"/>
              <a:t>volume analysis</a:t>
            </a:r>
            <a:r>
              <a:rPr lang="en-US" altLang="en-US" dirty="0"/>
              <a:t>.</a:t>
            </a:r>
            <a:endParaRPr lang="en-US" alt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a:noFill/>
        </p:spPr>
        <p:txBody>
          <a:bodyPr/>
          <a:lstStyle/>
          <a:p>
            <a:r>
              <a:rPr lang="en-US" dirty="0"/>
              <a:t>In the last lecture, we already learned how to acquire data or evidence. Next, we need to understand these acquired data or evidence, which is most critical part of a digital investigation. In other words, we will first need to figure out how data are organized o a storage device. Afterwards, we can use different techniques to analyze these data. While it is very critical to know the importance of law, ethics and legal Issues. In this course, we mainly focus on techniques and tools for digital forensic analysis.</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ln>
        </p:spPr>
      </p:sp>
      <p:sp>
        <p:nvSpPr>
          <p:cNvPr id="39939" name="Notes Placeholder 2"/>
          <p:cNvSpPr>
            <a:spLocks noGrp="1"/>
          </p:cNvSpPr>
          <p:nvPr>
            <p:ph type="body" idx="1"/>
          </p:nvPr>
        </p:nvSpPr>
        <p:spPr bwMode="auto">
          <a:noFill/>
        </p:spPr>
        <p:txBody>
          <a:bodyPr/>
          <a:lstStyle/>
          <a:p>
            <a:pPr eaLnBrk="1" hangingPunct="1"/>
            <a:r>
              <a:rPr lang="en-US" dirty="0"/>
              <a:t>As we discussed, unfortunately, illegal activities also take on new forms  through the use of digital devices or communication and computer network. Recent media coverage indicates that there is a rapid increase in cyber crimes expected to become increasingly frequent. As such, we look for digital evidence, which is data stored on digital storage devices or could be saved in cloud. For example, the most popular data storage devices are hard disk.</a:t>
            </a:r>
            <a:endParaRPr lang="en-CA" dirty="0"/>
          </a:p>
          <a:p>
            <a:pPr eaLnBrk="1" hangingPunct="1"/>
            <a:endParaRPr lang="en-CA" dirty="0"/>
          </a:p>
        </p:txBody>
      </p:sp>
      <p:sp>
        <p:nvSpPr>
          <p:cNvPr id="39940" name="Slide Number Placeholder 3"/>
          <p:cNvSpPr>
            <a:spLocks noGrp="1"/>
          </p:cNvSpPr>
          <p:nvPr>
            <p:ph type="sldNum" sz="quarter" idx="5"/>
          </p:nvPr>
        </p:nvSpPr>
        <p:spPr bwMode="auto">
          <a:noFill/>
          <a:ln>
            <a:miter lim="800000"/>
          </a:ln>
        </p:spPr>
        <p:txBody>
          <a:bodyPr/>
          <a:lstStyle/>
          <a:p>
            <a:fld id="{6AFD8250-5A44-4FEF-A02A-976654EE256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4144963" y="9121775"/>
            <a:ext cx="3170237" cy="479425"/>
          </a:xfrm>
          <a:prstGeom prst="rect">
            <a:avLst/>
          </a:prstGeom>
          <a:noFill/>
          <a:ln w="9525">
            <a:noFill/>
            <a:miter lim="800000"/>
          </a:ln>
        </p:spPr>
        <p:txBody>
          <a:bodyPr lIns="96658" tIns="48329" rIns="96658" bIns="48329" anchor="b"/>
          <a:lstStyle/>
          <a:p>
            <a:pPr algn="r" defTabSz="967105" eaLnBrk="0" hangingPunct="0"/>
            <a:fld id="{BAC26E73-3209-42FD-94D0-A9A4DA38C3EE}" type="slidenum">
              <a:rPr lang="en-US" sz="1200">
                <a:latin typeface="Times New Roman" pitchFamily="18" charset="0"/>
              </a:rPr>
            </a:fld>
            <a:endParaRPr lang="en-US" sz="1200">
              <a:latin typeface="Times New Roman" pitchFamily="18" charset="0"/>
            </a:endParaRPr>
          </a:p>
        </p:txBody>
      </p:sp>
      <p:sp>
        <p:nvSpPr>
          <p:cNvPr id="158723" name="Rectangle 2"/>
          <p:cNvSpPr>
            <a:spLocks noGrp="1" noRot="1" noChangeAspect="1" noChangeArrowheads="1" noTextEdit="1"/>
          </p:cNvSpPr>
          <p:nvPr>
            <p:ph type="sldImg"/>
          </p:nvPr>
        </p:nvSpPr>
        <p:spPr>
          <a:xfrm>
            <a:off x="1258888" y="720725"/>
            <a:ext cx="4800600" cy="3600450"/>
          </a:xfrm>
        </p:spPr>
      </p:sp>
      <p:sp>
        <p:nvSpPr>
          <p:cNvPr id="158724" name="Rectangle 3"/>
          <p:cNvSpPr>
            <a:spLocks noGrp="1" noChangeArrowheads="1"/>
          </p:cNvSpPr>
          <p:nvPr>
            <p:ph type="body" idx="1"/>
          </p:nvPr>
        </p:nvSpPr>
        <p:spPr>
          <a:xfrm>
            <a:off x="976313" y="4559300"/>
            <a:ext cx="5362575" cy="4321175"/>
          </a:xfrm>
          <a:noFill/>
        </p:spPr>
        <p:txBody>
          <a:bodyPr lIns="96658" tIns="48329" rIns="96658" bIns="48329"/>
          <a:lstStyle/>
          <a:p>
            <a:r>
              <a:rPr lang="en-US" dirty="0"/>
              <a:t>Any data stored on data storage devices is just a large collection of bits. </a:t>
            </a:r>
            <a:endParaRPr lang="en-US" dirty="0"/>
          </a:p>
          <a:p>
            <a:r>
              <a:rPr lang="en-US" dirty="0"/>
              <a:t>[click]</a:t>
            </a:r>
            <a:endParaRPr lang="en-US" dirty="0"/>
          </a:p>
          <a:p>
            <a:r>
              <a:rPr lang="en-US" dirty="0"/>
              <a:t>We need to organize these digital data in a way so that it is easy for us to understand and find what we want. For example, files on your hard disk.</a:t>
            </a:r>
            <a:endParaRPr lang="en-US" dirty="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4144963" y="9121775"/>
            <a:ext cx="3170237" cy="479425"/>
          </a:xfrm>
          <a:prstGeom prst="rect">
            <a:avLst/>
          </a:prstGeom>
          <a:noFill/>
          <a:ln w="9525">
            <a:noFill/>
            <a:miter lim="800000"/>
          </a:ln>
        </p:spPr>
        <p:txBody>
          <a:bodyPr lIns="96658" tIns="48329" rIns="96658" bIns="48329" anchor="b"/>
          <a:lstStyle/>
          <a:p>
            <a:pPr algn="r" defTabSz="967105" eaLnBrk="0" hangingPunct="0"/>
            <a:fld id="{733294A4-5BD6-4867-B6A7-E3449DEBF9DF}" type="slidenum">
              <a:rPr lang="en-US" sz="1200">
                <a:latin typeface="Times New Roman" pitchFamily="18" charset="0"/>
              </a:rPr>
            </a:fld>
            <a:endParaRPr lang="en-US" sz="1200">
              <a:latin typeface="Times New Roman" pitchFamily="18" charset="0"/>
            </a:endParaRPr>
          </a:p>
        </p:txBody>
      </p:sp>
      <p:sp>
        <p:nvSpPr>
          <p:cNvPr id="150531" name="Rectangle 2"/>
          <p:cNvSpPr>
            <a:spLocks noGrp="1" noRot="1" noChangeAspect="1" noChangeArrowheads="1" noTextEdit="1"/>
          </p:cNvSpPr>
          <p:nvPr>
            <p:ph type="sldImg"/>
          </p:nvPr>
        </p:nvSpPr>
        <p:spPr>
          <a:xfrm>
            <a:off x="1258888" y="720725"/>
            <a:ext cx="4800600" cy="3600450"/>
          </a:xfrm>
        </p:spPr>
      </p:sp>
      <p:sp>
        <p:nvSpPr>
          <p:cNvPr id="150532" name="Rectangle 3"/>
          <p:cNvSpPr>
            <a:spLocks noGrp="1" noChangeArrowheads="1"/>
          </p:cNvSpPr>
          <p:nvPr>
            <p:ph type="body" idx="1"/>
          </p:nvPr>
        </p:nvSpPr>
        <p:spPr>
          <a:xfrm>
            <a:off x="976313" y="4559300"/>
            <a:ext cx="5362575" cy="4321175"/>
          </a:xfrm>
          <a:noFill/>
        </p:spPr>
        <p:txBody>
          <a:bodyPr lIns="96658" tIns="48329" rIns="96658" bIns="48329"/>
          <a:lstStyle/>
          <a:p>
            <a:r>
              <a:rPr lang="en-US" dirty="0"/>
              <a:t>Therefore, we need to understand how data are organized on data storage devices. First, we need to know how today’s popular hard disks are internally structured.</a:t>
            </a:r>
            <a:endParaRPr lang="en-US" dirty="0"/>
          </a:p>
          <a:p>
            <a:r>
              <a:rPr lang="en-US" dirty="0"/>
              <a:t>A hard disk drive is organized as sectors. A sector is the smallest physical storage unit on a disk, and is 512 bytes in size. No matter how big a hard disk drive is, a sector is always 512 bytes in size.</a:t>
            </a:r>
            <a:endParaRPr lang="en-US" dirty="0"/>
          </a:p>
          <a:p>
            <a:r>
              <a:rPr lang="en-US" dirty="0"/>
              <a:t>[click]</a:t>
            </a:r>
            <a:endParaRPr lang="en-US" dirty="0"/>
          </a:p>
          <a:p>
            <a:r>
              <a:rPr lang="en-US" dirty="0"/>
              <a:t>Particularly, </a:t>
            </a:r>
            <a:r>
              <a:rPr lang="en-US" sz="1200" kern="1200" dirty="0">
                <a:solidFill>
                  <a:schemeClr val="tx1"/>
                </a:solidFill>
                <a:effectLst/>
                <a:latin typeface="Times New Roman" pitchFamily="18" charset="0"/>
                <a:ea typeface="+mn-ea"/>
                <a:cs typeface="+mn-cs"/>
              </a:rPr>
              <a:t>If you have a chance to open a hard disk, a hard disk contains a number of platters in a stack. Each platter has two surfaces. One head reads data from the entire surface of each platter. After a disk is low-level formatted (or physical formatting), the surface will be divided into many circular rings, called tracks. Track numbers start at 0, and track 0 is the outermost track of the disk. Each track is further divided into sectors. Each track has the same number of sectors. A cylinder consists of the set of tracks with the same radius on the disk.</a:t>
            </a:r>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[click]</a:t>
            </a:r>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Therefore, we can use cylinder/head/sector (CHS for short) to uniquely identify a sector. </a:t>
            </a:r>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[click]</a:t>
            </a:r>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Today, the cylinder/ head/ sector notation is replaced by LBA (Logical Block Address), which becomes very common today to address one sector on computer storage devices.</a:t>
            </a:r>
            <a:endParaRPr lang="en-US" sz="1200" kern="1200" dirty="0">
              <a:solidFill>
                <a:schemeClr val="tx1"/>
              </a:solidFill>
              <a:effectLst/>
              <a:latin typeface="Times New Roman" pitchFamily="18" charset="0"/>
              <a:ea typeface="+mn-ea"/>
              <a:cs typeface="+mn-cs"/>
            </a:endParaRPr>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p:sp>
      <p:sp>
        <p:nvSpPr>
          <p:cNvPr id="162819" name="Notes Placeholder 2"/>
          <p:cNvSpPr>
            <a:spLocks noGrp="1"/>
          </p:cNvSpPr>
          <p:nvPr>
            <p:ph type="body" idx="1"/>
          </p:nvPr>
        </p:nvSpPr>
        <p:spPr>
          <a:noFill/>
        </p:spPr>
        <p:txBody>
          <a:bodyPr/>
          <a:lstStyle/>
          <a:p>
            <a:r>
              <a:rPr lang="en-CA" b="0" dirty="0"/>
              <a:t>So we now know locate data on sector by sector based on its sector address. However, in real world today, we </a:t>
            </a:r>
            <a:r>
              <a:rPr lang="en-US" altLang="zh-CN" b="0"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rPr>
              <a:t>want to find a file based on its name. There is still a huge gap between sector address and file name.</a:t>
            </a:r>
            <a:endParaRPr lang="en-US" altLang="zh-CN" b="0"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[click]</a:t>
            </a:r>
            <a:endParaRPr lang="en-US" altLang="zh-CN" b="0"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b="0"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Next, let’s take a look at a real world example of how to find a book chapter. </a:t>
            </a:r>
            <a:r>
              <a:rPr lang="en-CA" altLang="zh-CN" b="0"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Of course, you can </a:t>
            </a:r>
            <a:r>
              <a:rPr lang="en-US" altLang="zh-CN" b="0"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flip through the pages and find the chapter you want to read. But, the fastest way is to find look through the contents of a book and find the page number of the chapter. Then, you go to the page number directly.</a:t>
            </a:r>
            <a:endParaRPr lang="en-US" altLang="zh-CN" b="0"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b="0"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b="0"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62820" name="Slide Number Placeholder 3"/>
          <p:cNvSpPr>
            <a:spLocks noGrp="1"/>
          </p:cNvSpPr>
          <p:nvPr>
            <p:ph type="sldNum" sz="quarter" idx="5"/>
          </p:nvPr>
        </p:nvSpPr>
        <p:spPr>
          <a:noFill/>
        </p:spPr>
        <p:txBody>
          <a:bodyPr/>
          <a:lstStyle/>
          <a:p>
            <a:fld id="{EC72249C-6677-4AD7-997D-6002F47CA0E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a:noFill/>
        </p:spPr>
        <p:txBody>
          <a:bodyPr/>
          <a:lstStyle/>
          <a:p>
            <a:r>
              <a:rPr lang="en-US" dirty="0"/>
              <a:t>Similarly, we also need to organize these digital data in a way so that it is easy for us to understand and find what we want.</a:t>
            </a:r>
            <a:endParaRPr lang="en-US" dirty="0"/>
          </a:p>
          <a:p>
            <a:r>
              <a:rPr lang="en-US" dirty="0"/>
              <a:t>In other words, we need to allocate files on disk so that we can easily gain access to files.</a:t>
            </a:r>
            <a:endParaRPr lang="en-US" dirty="0"/>
          </a:p>
          <a:p>
            <a:r>
              <a:rPr lang="en-US" dirty="0"/>
              <a:t>Also, space is utilized effectively. </a:t>
            </a:r>
            <a:endParaRPr lang="en-US" dirty="0"/>
          </a:p>
          <a:p>
            <a:r>
              <a:rPr lang="en-US" dirty="0"/>
              <a:t>Further, it should support Random/Direct accesses, but the access is quick.</a:t>
            </a:r>
            <a:endParaRPr lang="en-US" dirty="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take a look at a real case happened in Ontario, Canada. Jeffrey Boucher, a teacher, was missing after going out for Monday morning jog. </a:t>
            </a:r>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4144963" y="9121775"/>
            <a:ext cx="3170237" cy="479425"/>
          </a:xfrm>
          <a:prstGeom prst="rect">
            <a:avLst/>
          </a:prstGeom>
          <a:noFill/>
          <a:ln w="9525">
            <a:noFill/>
            <a:miter lim="800000"/>
          </a:ln>
        </p:spPr>
        <p:txBody>
          <a:bodyPr lIns="96658" tIns="48329" rIns="96658" bIns="48329" anchor="b"/>
          <a:lstStyle/>
          <a:p>
            <a:pPr algn="r" defTabSz="967105" eaLnBrk="0" hangingPunct="0"/>
            <a:fld id="{777A5080-B0D9-444C-BFB6-E2AD706EF2E8}" type="slidenum">
              <a:rPr lang="en-US" sz="1200">
                <a:latin typeface="Times New Roman" pitchFamily="18" charset="0"/>
              </a:rPr>
            </a:fld>
            <a:endParaRPr lang="en-US" sz="1200">
              <a:latin typeface="Times New Roman" pitchFamily="18" charset="0"/>
            </a:endParaRPr>
          </a:p>
        </p:txBody>
      </p:sp>
      <p:sp>
        <p:nvSpPr>
          <p:cNvPr id="159747" name="Rectangle 2"/>
          <p:cNvSpPr>
            <a:spLocks noGrp="1" noRot="1" noChangeAspect="1" noChangeArrowheads="1" noTextEdit="1"/>
          </p:cNvSpPr>
          <p:nvPr>
            <p:ph type="sldImg"/>
          </p:nvPr>
        </p:nvSpPr>
        <p:spPr>
          <a:xfrm>
            <a:off x="1258888" y="720725"/>
            <a:ext cx="4800600" cy="3600450"/>
          </a:xfrm>
        </p:spPr>
      </p:sp>
      <p:sp>
        <p:nvSpPr>
          <p:cNvPr id="159748" name="Rectangle 3"/>
          <p:cNvSpPr>
            <a:spLocks noGrp="1" noChangeArrowheads="1"/>
          </p:cNvSpPr>
          <p:nvPr>
            <p:ph type="body" idx="1"/>
          </p:nvPr>
        </p:nvSpPr>
        <p:spPr>
          <a:xfrm>
            <a:off x="976313" y="4559300"/>
            <a:ext cx="5362575" cy="4321175"/>
          </a:xfrm>
          <a:noFill/>
        </p:spPr>
        <p:txBody>
          <a:bodyPr lIns="96658" tIns="48329" rIns="96658" bIns="48329"/>
          <a:lstStyle/>
          <a:p>
            <a:r>
              <a:rPr lang="en-US" dirty="0"/>
              <a:t>Next, let’s take a look at existing techniques for digital storage media. A hard disk is usually divided into several parts (partitions), each formatted with a filesystem, called a volume. In the example here, the hard disk is divided into two partitions.</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a hard disk (also known as physical volume) is usually divided into several partitions.</a:t>
            </a:r>
            <a:endParaRPr lang="en-US" dirty="0"/>
          </a:p>
          <a:p>
            <a:r>
              <a:rPr lang="en-US" dirty="0"/>
              <a:t>[click]</a:t>
            </a:r>
            <a:endParaRPr lang="en-US" dirty="0"/>
          </a:p>
          <a:p>
            <a:r>
              <a:rPr lang="en-US" dirty="0"/>
              <a:t>You can format a partition with a filesystem, also known as making a file system.</a:t>
            </a:r>
            <a:endParaRPr lang="en-US" dirty="0"/>
          </a:p>
          <a:p>
            <a:r>
              <a:rPr lang="en-US" dirty="0"/>
              <a:t>Please note that when you partition a hard disk, you don’t have use up all the hard disk space. As a result, some disk space becomes unpartitioned, which can not be accessed by using regular ways in OS.</a:t>
            </a:r>
            <a:endParaRPr lang="en-US" dirty="0"/>
          </a:p>
          <a:p>
            <a:r>
              <a:rPr lang="en-US" dirty="0"/>
              <a:t>[click]</a:t>
            </a:r>
            <a:endParaRPr lang="en-US" dirty="0"/>
          </a:p>
          <a:p>
            <a:r>
              <a:rPr lang="en-US" dirty="0"/>
              <a:t>Actually, the term "volume" refers to a disk drive (or physical volume) or partition ((or logical volume).</a:t>
            </a:r>
            <a:endParaRPr lang="en-US" dirty="0"/>
          </a:p>
          <a:p>
            <a:r>
              <a:rPr lang="en-US" dirty="0"/>
              <a:t>The two terms partition and volume are often used interchangeably on a hard disk, We will follow this tradition unless we specifically say disk volume.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partition is a collection of addressable sectors on storage devices. </a:t>
            </a:r>
            <a:endParaRPr lang="en-US" dirty="0"/>
          </a:p>
          <a:p>
            <a:r>
              <a:rPr lang="en-US" dirty="0"/>
              <a:t>Partitions are used in many scenarios, including</a:t>
            </a:r>
            <a:endParaRPr lang="en-US" dirty="0"/>
          </a:p>
          <a:p>
            <a:r>
              <a:rPr lang="en-US" dirty="0"/>
              <a:t>Some file systems (such as FAT) have a maximum size that is smaller than hard disks.</a:t>
            </a:r>
            <a:endParaRPr lang="en-US" dirty="0"/>
          </a:p>
          <a:p>
            <a:r>
              <a:rPr lang="en-US" dirty="0"/>
              <a:t>Create multiple partitions for multiple </a:t>
            </a:r>
            <a:r>
              <a:rPr lang="en-US" dirty="0" err="1"/>
              <a:t>Oses</a:t>
            </a:r>
            <a:r>
              <a:rPr lang="en-US" dirty="0"/>
              <a:t>, one partition for one OS</a:t>
            </a:r>
            <a:endParaRPr lang="en-US" dirty="0"/>
          </a:p>
          <a:p>
            <a:r>
              <a:rPr lang="en-US" dirty="0"/>
              <a:t>Separate system from data, one partition for installed system and one or more for data</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hard disk volume which is organized into three partitions, which are assigned volume names (letters C, D, E).</a:t>
            </a:r>
            <a:endParaRPr lang="en-US" dirty="0"/>
          </a:p>
          <a:p>
            <a:r>
              <a:rPr lang="en-US" dirty="0"/>
              <a:t>[click]</a:t>
            </a:r>
            <a:endParaRPr lang="en-US" dirty="0"/>
          </a:p>
          <a:p>
            <a:r>
              <a:rPr lang="en-US" dirty="0"/>
              <a:t>Sometime, hard disk volume is also known as physical volume, and these partitions refers to logical volumes.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not all partitions or volumes have names and are visible to end users. This is an example of hard disk volume which is organized into three partitions. But, the first partition is hidden, which is used to store your system files that can be used to </a:t>
            </a:r>
            <a:r>
              <a:rPr lang="en-US" sz="1200" b="0" i="0" kern="1200" dirty="0">
                <a:solidFill>
                  <a:schemeClr val="tx1"/>
                </a:solidFill>
                <a:effectLst/>
                <a:latin typeface="Times New Roman" pitchFamily="18" charset="0"/>
                <a:ea typeface="+mn-ea"/>
                <a:cs typeface="+mn-cs"/>
              </a:rPr>
              <a:t>reset and restore your system. So you only see two volumes C and D.</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itchFamily="18" charset="0"/>
                <a:cs typeface="Times New Roman" pitchFamily="18" charset="0"/>
              </a:rPr>
              <a:t>The common partition systems have one or more tables, called </a:t>
            </a:r>
            <a:r>
              <a:rPr lang="en-US" b="1" kern="0" dirty="0">
                <a:latin typeface="Times New Roman" pitchFamily="18" charset="0"/>
                <a:cs typeface="Times New Roman" pitchFamily="18" charset="0"/>
              </a:rPr>
              <a:t>partition table</a:t>
            </a:r>
            <a:r>
              <a:rPr lang="en-US" kern="0" dirty="0">
                <a:latin typeface="Times New Roman" pitchFamily="18" charset="0"/>
                <a:cs typeface="Times New Roman" pitchFamily="18" charset="0"/>
              </a:rPr>
              <a:t>, and each table entry describes a partition. The data in the entry will have the starting sector of the partition, the ending sector of the partition (or the length), and the type of partition, which indicates the file system the partition contains.</a:t>
            </a:r>
            <a:endParaRPr lang="en-US"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effectLst>
                  <a:outerShdw blurRad="38100" dist="38100" dir="2700000" algn="tl">
                    <a:srgbClr val="000000">
                      <a:alpha val="43137"/>
                    </a:srgbClr>
                  </a:outerShdw>
                </a:effectLst>
                <a:latin typeface="Times New Roman" pitchFamily="18" charset="0"/>
                <a:cs typeface="Times New Roman" pitchFamily="18" charset="0"/>
              </a:rPr>
              <a:t>In the example here, the first partition occupies 100 sectors, which is a FAT file system.</a:t>
            </a:r>
            <a:endParaRPr lang="en-US" kern="0"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need to discuss the difference between Partition system and </a:t>
            </a:r>
            <a:r>
              <a:rPr lang="en-US" dirty="0" err="1"/>
              <a:t>Harddisk</a:t>
            </a:r>
            <a:r>
              <a:rPr lang="en-US" dirty="0"/>
              <a:t> Interface.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how different Operating System (OS) manages volume.</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uses  the letters for accessing different partitions (volumes) and storage devices.</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from Windows, However, Unix-like operating systems use a different method of accessing different partitions and storage devices.</a:t>
            </a:r>
            <a:endParaRPr lang="en-US" dirty="0"/>
          </a:p>
          <a:p>
            <a:r>
              <a:rPr lang="en-US" dirty="0"/>
              <a:t>Instead, it uses a directory path or folder in the file system. </a:t>
            </a:r>
            <a:endParaRPr lang="en-US" dirty="0"/>
          </a:p>
          <a:p>
            <a:r>
              <a:rPr lang="en-US" dirty="0"/>
              <a:t>For example, on Linux, external storage devices were traditionally mounted at /</a:t>
            </a:r>
            <a:r>
              <a:rPr lang="en-US" dirty="0" err="1"/>
              <a:t>mnt</a:t>
            </a:r>
            <a:r>
              <a:rPr lang="en-US" dirty="0"/>
              <a:t>. So, rather than accessing a CDROM drive at D: in Windows, you might access it at /</a:t>
            </a:r>
            <a:r>
              <a:rPr lang="en-US" dirty="0" err="1"/>
              <a:t>mnt</a:t>
            </a:r>
            <a:r>
              <a:rPr lang="en-US" dirty="0"/>
              <a:t>/</a:t>
            </a:r>
            <a:r>
              <a:rPr lang="en-US" dirty="0" err="1"/>
              <a:t>cdrom</a:t>
            </a:r>
            <a:r>
              <a:rPr lang="en-US" dirty="0"/>
              <a:t> in Linux.</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During the investigation, the police developed some </a:t>
            </a:r>
            <a:r>
              <a:rPr lang="en-US" sz="1200" dirty="0">
                <a:latin typeface="Times New Roman" pitchFamily="18" charset="0"/>
                <a:cs typeface="Times New Roman" pitchFamily="18" charset="0"/>
              </a:rPr>
              <a:t>hypotheses, for example, </a:t>
            </a:r>
            <a:endParaRPr lang="en-US" sz="1200" dirty="0">
              <a:latin typeface="Times New Roman" pitchFamily="18" charset="0"/>
              <a:cs typeface="Times New Roman" pitchFamily="18" charset="0"/>
            </a:endParaRPr>
          </a:p>
          <a:p>
            <a:r>
              <a:rPr lang="en-US" dirty="0"/>
              <a:t>Fell during his run or Foul play or Walked away from his life.</a:t>
            </a:r>
            <a:endParaRPr lang="en-US" dirty="0"/>
          </a:p>
          <a:p>
            <a:r>
              <a:rPr lang="en-US" dirty="0"/>
              <a:t>But, all the </a:t>
            </a:r>
            <a:r>
              <a:rPr lang="en-US" sz="1200" dirty="0">
                <a:latin typeface="Times New Roman" pitchFamily="18" charset="0"/>
                <a:cs typeface="Times New Roman" pitchFamily="18" charset="0"/>
              </a:rPr>
              <a:t>hypotheses are disproved after some investigation.</a:t>
            </a:r>
            <a:endParaRPr lang="en-US" sz="1200" dirty="0">
              <a:latin typeface="Times New Roman" pitchFamily="18" charset="0"/>
              <a:cs typeface="Times New Roman" pitchFamily="18" charset="0"/>
            </a:endParaRPr>
          </a:p>
          <a:p>
            <a:r>
              <a:rPr lang="en-US" sz="1200" dirty="0">
                <a:latin typeface="Times New Roman" pitchFamily="18" charset="0"/>
                <a:cs typeface="Times New Roman" pitchFamily="18" charset="0"/>
              </a:rPr>
              <a:t>For example, investigators are monitoring his email address, </a:t>
            </a:r>
            <a:r>
              <a:rPr lang="en-US" sz="1200" dirty="0" err="1">
                <a:latin typeface="Times New Roman" pitchFamily="18" charset="0"/>
                <a:cs typeface="Times New Roman" pitchFamily="18" charset="0"/>
              </a:rPr>
              <a:t>facebook</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acount</a:t>
            </a:r>
            <a:r>
              <a:rPr lang="en-US" sz="1200" dirty="0">
                <a:latin typeface="Times New Roman" pitchFamily="18" charset="0"/>
                <a:cs typeface="Times New Roman" pitchFamily="18" charset="0"/>
              </a:rPr>
              <a:t>, bank accounts, health card and passport, but have not detected any activity. It means he didn’t walk away from his life.</a:t>
            </a:r>
            <a:endParaRPr lang="en-US" sz="1200" dirty="0">
              <a:latin typeface="Times New Roman" pitchFamily="18" charset="0"/>
              <a:cs typeface="Times New Roman" pitchFamily="18" charset="0"/>
            </a:endParaRPr>
          </a:p>
          <a:p>
            <a:r>
              <a:rPr lang="en-US" sz="1200" dirty="0">
                <a:latin typeface="Times New Roman" pitchFamily="18" charset="0"/>
                <a:cs typeface="Times New Roman" pitchFamily="18" charset="0"/>
              </a:rPr>
              <a:t>  </a:t>
            </a:r>
            <a:endParaRPr lang="en-CA" dirty="0"/>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fld>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Also, multiple partitions or volumes can be merged into </a:t>
            </a:r>
            <a:r>
              <a:rPr lang="en-US" sz="1200" kern="0" dirty="0">
                <a:latin typeface="Times New Roman" pitchFamily="18" charset="0"/>
                <a:cs typeface="Times New Roman" pitchFamily="18" charset="0"/>
              </a:rPr>
              <a:t>one big volume and then partition it again.</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effectLst>
                  <a:outerShdw blurRad="38100" dist="38100" dir="2700000" algn="tl">
                    <a:srgbClr val="000000">
                      <a:alpha val="43137"/>
                    </a:srgbClr>
                  </a:outerShdw>
                </a:effectLst>
                <a:latin typeface="Times New Roman" pitchFamily="18" charset="0"/>
                <a:cs typeface="Times New Roman" pitchFamily="18" charset="0"/>
              </a:rPr>
              <a:t>In the example here, the hard disk 1 is divided into two partitions, and  the hard disk 2 has one partition.</a:t>
            </a:r>
            <a:endParaRPr lang="en-US" sz="1200" kern="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effectLst>
                  <a:outerShdw blurRad="38100" dist="38100" dir="2700000" algn="tl">
                    <a:srgbClr val="000000">
                      <a:alpha val="43137"/>
                    </a:srgbClr>
                  </a:outerShdw>
                </a:effectLst>
                <a:latin typeface="Times New Roman" pitchFamily="18" charset="0"/>
                <a:cs typeface="Times New Roman" pitchFamily="18" charset="0"/>
              </a:rPr>
              <a:t>Then, Partition 2 in the hard disk 1 is merged with Partition 3, the partition in  the hard disk 2.</a:t>
            </a:r>
            <a:endParaRPr lang="en-US" sz="1200" kern="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effectLst>
                  <a:outerShdw blurRad="38100" dist="38100" dir="2700000" algn="tl">
                    <a:srgbClr val="000000">
                      <a:alpha val="43137"/>
                    </a:srgbClr>
                  </a:outerShdw>
                </a:effectLst>
                <a:latin typeface="Times New Roman" pitchFamily="18" charset="0"/>
                <a:cs typeface="Times New Roman" pitchFamily="18" charset="0"/>
              </a:rPr>
              <a:t>The merged intermediate volume is further divided into two partitions.</a:t>
            </a:r>
            <a:endParaRPr lang="en-US" kern="0"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4144963" y="9121775"/>
            <a:ext cx="3170237" cy="479425"/>
          </a:xfrm>
          <a:prstGeom prst="rect">
            <a:avLst/>
          </a:prstGeom>
          <a:noFill/>
          <a:ln w="9525">
            <a:noFill/>
            <a:miter lim="800000"/>
          </a:ln>
        </p:spPr>
        <p:txBody>
          <a:bodyPr lIns="96658" tIns="48329" rIns="96658" bIns="48329" anchor="b"/>
          <a:lstStyle/>
          <a:p>
            <a:pPr algn="r" defTabSz="967105" eaLnBrk="0" hangingPunct="0"/>
            <a:fld id="{777A5080-B0D9-444C-BFB6-E2AD706EF2E8}" type="slidenum">
              <a:rPr lang="en-US" sz="1200">
                <a:latin typeface="Times New Roman" pitchFamily="18" charset="0"/>
              </a:rPr>
            </a:fld>
            <a:endParaRPr lang="en-US" sz="1200">
              <a:latin typeface="Times New Roman" pitchFamily="18" charset="0"/>
            </a:endParaRPr>
          </a:p>
        </p:txBody>
      </p:sp>
      <p:sp>
        <p:nvSpPr>
          <p:cNvPr id="159747" name="Rectangle 2"/>
          <p:cNvSpPr>
            <a:spLocks noGrp="1" noRot="1" noChangeAspect="1" noChangeArrowheads="1" noTextEdit="1"/>
          </p:cNvSpPr>
          <p:nvPr>
            <p:ph type="sldImg"/>
          </p:nvPr>
        </p:nvSpPr>
        <p:spPr>
          <a:xfrm>
            <a:off x="1258888" y="720725"/>
            <a:ext cx="4800600" cy="3600450"/>
          </a:xfrm>
        </p:spPr>
      </p:sp>
      <p:sp>
        <p:nvSpPr>
          <p:cNvPr id="159748" name="Rectangle 3"/>
          <p:cNvSpPr>
            <a:spLocks noGrp="1" noChangeArrowheads="1"/>
          </p:cNvSpPr>
          <p:nvPr>
            <p:ph type="body" idx="1"/>
          </p:nvPr>
        </p:nvSpPr>
        <p:spPr>
          <a:xfrm>
            <a:off x="976313" y="4559300"/>
            <a:ext cx="5362575" cy="4321175"/>
          </a:xfrm>
          <a:noFill/>
        </p:spPr>
        <p:txBody>
          <a:bodyPr lIns="96658" tIns="48329" rIns="96658" bIns="48329"/>
          <a:lstStyle/>
          <a:p>
            <a:r>
              <a:rPr lang="en-US" dirty="0"/>
              <a:t>Next, we will discuss the important addressing issue in a partition.</a:t>
            </a:r>
            <a:endParaRPr lang="en-US" dirty="0"/>
          </a:p>
          <a:p>
            <a:r>
              <a:rPr lang="en-US" dirty="0"/>
              <a:t>We already know that we use a sector address to uniquely locate a sector on hard disk, either CHS address or LBA. Please note that LBA becomes common today.</a:t>
            </a:r>
            <a:endParaRPr lang="en-US" dirty="0"/>
          </a:p>
          <a:p>
            <a:r>
              <a:rPr lang="en-US" dirty="0"/>
              <a:t>So how to address a sector in a partition?</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other words, </a:t>
            </a:r>
            <a:r>
              <a:rPr lang="en-US" sz="1200" b="0" kern="0" dirty="0">
                <a:latin typeface="Times New Roman" pitchFamily="18" charset="0"/>
                <a:cs typeface="Times New Roman" pitchFamily="18" charset="0"/>
              </a:rPr>
              <a:t>how to address a sector in a hard disk which is partitioned?</a:t>
            </a:r>
            <a:endParaRPr lang="en-US" sz="1200" b="0" kern="0" dirty="0">
              <a:latin typeface="Times New Roman" pitchFamily="18" charset="0"/>
              <a:cs typeface="Times New Roman" pitchFamily="18" charset="0"/>
            </a:endParaRPr>
          </a:p>
          <a:p>
            <a:r>
              <a:rPr lang="en-US" sz="1200" b="0" kern="0" dirty="0">
                <a:latin typeface="Times New Roman" pitchFamily="18" charset="0"/>
                <a:cs typeface="Times New Roman" pitchFamily="18" charset="0"/>
              </a:rPr>
              <a:t>Next, we will introduce some terms.</a:t>
            </a:r>
            <a:endParaRPr lang="en-US" sz="1200" b="0" kern="0" dirty="0">
              <a:latin typeface="Times New Roman" pitchFamily="18" charset="0"/>
              <a:cs typeface="Times New Roman" pitchFamily="18" charset="0"/>
            </a:endParaRPr>
          </a:p>
          <a:p>
            <a:r>
              <a:rPr lang="en-US" sz="1200" b="0" kern="0" dirty="0">
                <a:latin typeface="Times New Roman" pitchFamily="18" charset="0"/>
                <a:cs typeface="Times New Roman" pitchFamily="18" charset="0"/>
              </a:rPr>
              <a:t>Please note that we use </a:t>
            </a:r>
            <a:r>
              <a:rPr lang="en-US" sz="1200" b="0" kern="0" dirty="0">
                <a:effectLst>
                  <a:outerShdw blurRad="38100" dist="38100" dir="2700000" algn="tl">
                    <a:srgbClr val="000000">
                      <a:alpha val="43137"/>
                    </a:srgbClr>
                  </a:outerShdw>
                </a:effectLst>
                <a:latin typeface="Times New Roman" pitchFamily="18" charset="0"/>
                <a:cs typeface="Times New Roman" pitchFamily="18" charset="0"/>
              </a:rPr>
              <a:t>LBA address</a:t>
            </a:r>
            <a:r>
              <a:rPr lang="en-US" sz="1200" b="0" kern="0" dirty="0">
                <a:latin typeface="Times New Roman" pitchFamily="18" charset="0"/>
                <a:cs typeface="Times New Roman" pitchFamily="18" charset="0"/>
              </a:rPr>
              <a:t>, which is a number that starts at 0 at the first sector of the disk</a:t>
            </a:r>
            <a:endParaRPr lang="en-US" sz="1200" b="0" kern="0" dirty="0">
              <a:latin typeface="Times New Roman" pitchFamily="18" charset="0"/>
              <a:cs typeface="Times New Roman" pitchFamily="18" charset="0"/>
            </a:endParaRPr>
          </a:p>
          <a:p>
            <a:r>
              <a:rPr lang="en-US" sz="1200" b="0" kern="0" dirty="0">
                <a:latin typeface="Times New Roman" pitchFamily="18" charset="0"/>
                <a:cs typeface="Times New Roman" pitchFamily="18" charset="0"/>
              </a:rPr>
              <a:t>First, the </a:t>
            </a:r>
            <a:r>
              <a:rPr lang="en-US" sz="1200" b="0" kern="0" dirty="0">
                <a:effectLst>
                  <a:outerShdw blurRad="38100" dist="38100" dir="2700000" algn="tl">
                    <a:srgbClr val="000000">
                      <a:alpha val="43137"/>
                    </a:srgbClr>
                  </a:outerShdw>
                </a:effectLst>
                <a:latin typeface="Times New Roman" pitchFamily="18" charset="0"/>
                <a:cs typeface="Times New Roman" pitchFamily="18" charset="0"/>
              </a:rPr>
              <a:t>LBA address is also known as the </a:t>
            </a:r>
            <a:r>
              <a:rPr lang="en-US" sz="1200" b="0" kern="0" dirty="0">
                <a:latin typeface="Times New Roman" pitchFamily="18" charset="0"/>
                <a:cs typeface="Times New Roman" pitchFamily="18" charset="0"/>
              </a:rPr>
              <a:t>physical address of a sector.</a:t>
            </a:r>
            <a:endParaRPr lang="en-US" sz="1200" b="0" kern="0" dirty="0">
              <a:latin typeface="Times New Roman" pitchFamily="18" charset="0"/>
              <a:cs typeface="Times New Roman" pitchFamily="18" charset="0"/>
            </a:endParaRPr>
          </a:p>
          <a:p>
            <a:r>
              <a:rPr lang="en-US" sz="1200" b="0" kern="0" dirty="0">
                <a:latin typeface="Times New Roman" pitchFamily="18" charset="0"/>
                <a:cs typeface="Times New Roman" pitchFamily="18" charset="0"/>
              </a:rPr>
              <a:t>In the example here, suppose the hard disk has one partition, with the first 100 sectors and some space in the end  unpartitioned. We are interested in one sector in the partition, and its </a:t>
            </a:r>
            <a:r>
              <a:rPr lang="en-US" sz="1200" b="0" kern="0" dirty="0">
                <a:effectLst>
                  <a:outerShdw blurRad="38100" dist="38100" dir="2700000" algn="tl">
                    <a:srgbClr val="000000">
                      <a:alpha val="43137"/>
                    </a:srgbClr>
                  </a:outerShdw>
                </a:effectLst>
                <a:latin typeface="Times New Roman" pitchFamily="18" charset="0"/>
                <a:cs typeface="Times New Roman" pitchFamily="18" charset="0"/>
              </a:rPr>
              <a:t>LBA address is </a:t>
            </a:r>
            <a:r>
              <a:rPr lang="en-US" sz="1200" b="0" kern="0" dirty="0">
                <a:latin typeface="Times New Roman" pitchFamily="18" charset="0"/>
                <a:cs typeface="Times New Roman" pitchFamily="18" charset="0"/>
              </a:rPr>
              <a:t>258.</a:t>
            </a:r>
            <a:endParaRPr lang="en-US" sz="1200" b="0" kern="0" dirty="0">
              <a:latin typeface="Times New Roman" pitchFamily="18" charset="0"/>
              <a:cs typeface="Times New Roman" pitchFamily="18" charset="0"/>
            </a:endParaRPr>
          </a:p>
          <a:p>
            <a:r>
              <a:rPr lang="en-US" sz="1200" b="0" kern="0" dirty="0">
                <a:latin typeface="Times New Roman" pitchFamily="18" charset="0"/>
                <a:cs typeface="Times New Roman" pitchFamily="18" charset="0"/>
              </a:rPr>
              <a:t>[click]</a:t>
            </a:r>
            <a:endParaRPr lang="en-US" sz="1200" b="0" kern="0" dirty="0">
              <a:latin typeface="Times New Roman" pitchFamily="18" charset="0"/>
              <a:cs typeface="Times New Roman" pitchFamily="18" charset="0"/>
            </a:endParaRPr>
          </a:p>
          <a:p>
            <a:r>
              <a:rPr lang="en-US" sz="1200" b="0" kern="0" dirty="0">
                <a:latin typeface="Times New Roman" pitchFamily="18" charset="0"/>
                <a:cs typeface="Times New Roman" pitchFamily="18" charset="0"/>
              </a:rPr>
              <a:t>The second term is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logical disk volume address, which is </a:t>
            </a:r>
            <a:r>
              <a:rPr lang="en-US" sz="1200" b="0" kern="0" dirty="0">
                <a:latin typeface="Times New Roman" pitchFamily="18" charset="0"/>
                <a:cs typeface="Times New Roman" pitchFamily="18" charset="0"/>
              </a:rPr>
              <a:t>the address of a sector relative to the start of its disk volume. If we are talking about one hard disk here, the physical address of a sector is the same as the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logical disk volume address.</a:t>
            </a:r>
            <a:endParaRPr lang="en-US" sz="1200" kern="0" dirty="0">
              <a:latin typeface="Times New Roman" pitchFamily="18" charset="0"/>
              <a:cs typeface="Times New Roman" pitchFamily="18" charset="0"/>
            </a:endParaRPr>
          </a:p>
          <a:p>
            <a:r>
              <a:rPr lang="en-US" sz="1200" kern="0" dirty="0">
                <a:latin typeface="Times New Roman" pitchFamily="18" charset="0"/>
                <a:cs typeface="Times New Roman" pitchFamily="18" charset="0"/>
              </a:rPr>
              <a:t>[click]</a:t>
            </a:r>
            <a:endParaRPr lang="en-US" sz="1200" kern="0" dirty="0">
              <a:latin typeface="Times New Roman" pitchFamily="18" charset="0"/>
              <a:cs typeface="Times New Roman" pitchFamily="18" charset="0"/>
            </a:endParaRPr>
          </a:p>
          <a:p>
            <a:r>
              <a:rPr lang="en-US" sz="1200" kern="0" dirty="0">
                <a:latin typeface="Times New Roman" pitchFamily="18" charset="0"/>
                <a:cs typeface="Times New Roman" pitchFamily="18" charset="0"/>
              </a:rPr>
              <a:t>The third term is logical partition volume address, which is the address relative to the start of the partition and not the start of the disk or parent volume. In the example here, logical partition volume address for the sector is 158, not 258.</a:t>
            </a:r>
            <a:endParaRPr lang="en-US" sz="1200" kern="0"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just discussed, </a:t>
            </a:r>
            <a:r>
              <a:rPr lang="en-US" sz="1200" b="0" kern="0" dirty="0">
                <a:latin typeface="Times New Roman" pitchFamily="18" charset="0"/>
                <a:cs typeface="Times New Roman" pitchFamily="18" charset="0"/>
              </a:rPr>
              <a:t>the physical address of a sector is the same as the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logical disk volume address for one hard disk. However, sometime we may merge two hard disks into one big logical disk volume. For example, </a:t>
            </a:r>
            <a:r>
              <a:rPr lang="en-US" sz="1200" b="0" dirty="0">
                <a:effectLst>
                  <a:outerShdw blurRad="38100" dist="38100" dir="2700000" algn="tl">
                    <a:srgbClr val="000000">
                      <a:alpha val="43137"/>
                    </a:srgbClr>
                  </a:outerShdw>
                </a:effectLst>
                <a:latin typeface="Times New Roman" pitchFamily="18" charset="0"/>
                <a:cs typeface="Times New Roman" pitchFamily="18" charset="0"/>
              </a:rPr>
              <a:t>merge multiple hard drives as one bigger volume using LVM (Logical Volume Management) on Linux.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Then, the situation becomes different.</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r>
              <a:rPr lang="en-CA" sz="1200" b="0" dirty="0">
                <a:effectLst>
                  <a:outerShdw blurRad="38100" dist="38100" dir="2700000" algn="tl">
                    <a:srgbClr val="000000">
                      <a:alpha val="43137"/>
                    </a:srgbClr>
                  </a:outerShdw>
                </a:effectLst>
                <a:latin typeface="Times New Roman" pitchFamily="18" charset="0"/>
                <a:cs typeface="Times New Roman" pitchFamily="18" charset="0"/>
              </a:rPr>
              <a:t>In the example here, we </a:t>
            </a:r>
            <a:r>
              <a:rPr lang="en-US" sz="1200" b="0" dirty="0">
                <a:effectLst>
                  <a:outerShdw blurRad="38100" dist="38100" dir="2700000" algn="tl">
                    <a:srgbClr val="000000">
                      <a:alpha val="43137"/>
                    </a:srgbClr>
                  </a:outerShdw>
                </a:effectLst>
                <a:latin typeface="Times New Roman" pitchFamily="18" charset="0"/>
                <a:cs typeface="Times New Roman" pitchFamily="18" charset="0"/>
              </a:rPr>
              <a:t>merge two hard drives as one bigger disk volume. The Disk 1 has 2000 sectors.</a:t>
            </a: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dirty="0">
                <a:effectLst>
                  <a:outerShdw blurRad="38100" dist="38100" dir="2700000" algn="tl">
                    <a:srgbClr val="000000">
                      <a:alpha val="43137"/>
                    </a:srgbClr>
                  </a:outerShdw>
                </a:effectLst>
                <a:latin typeface="Times New Roman" pitchFamily="18" charset="0"/>
                <a:cs typeface="Times New Roman" pitchFamily="18" charset="0"/>
              </a:rPr>
              <a:t>Obviously, the physical address of the first sector in Disk 2 is Sector 0, but its logical disk volume address is now Sector 2000 instead.</a:t>
            </a:r>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sz="1200" b="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Next, let’s do an in-class test together. Remember that </a:t>
            </a:r>
            <a:r>
              <a:rPr lang="en-US" sz="1200" kern="0" dirty="0">
                <a:latin typeface="Times New Roman" pitchFamily="18" charset="0"/>
                <a:cs typeface="Times New Roman" pitchFamily="18" charset="0"/>
              </a:rPr>
              <a:t>the logical partition volume address is relative to the start of the partition while the logical disk volume address is relative to the start of the disk volume.</a:t>
            </a:r>
            <a:endParaRPr lang="en-US" sz="1200" kern="0" dirty="0">
              <a:latin typeface="Times New Roman" pitchFamily="18" charset="0"/>
              <a:cs typeface="Times New Roman" pitchFamily="18" charset="0"/>
            </a:endParaRPr>
          </a:p>
          <a:p>
            <a:r>
              <a:rPr lang="en-US" dirty="0"/>
              <a:t>In the example here, we have a hard disk divided into two partitions. The first partition starts from the beginning of the hard disk, and the second partition starts at Sector 864.</a:t>
            </a:r>
            <a:endParaRPr lang="en-US" dirty="0"/>
          </a:p>
          <a:p>
            <a:r>
              <a:rPr lang="en-US" dirty="0"/>
              <a:t>We have three sectors A, B and C. We know their physical addresses.</a:t>
            </a:r>
            <a:endParaRPr lang="en-US" dirty="0"/>
          </a:p>
          <a:p>
            <a:r>
              <a:rPr lang="en-US" dirty="0"/>
              <a:t>What are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logical disk volume address and logical partition volume address for Sector A?</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r>
              <a:rPr lang="en-CA" sz="1200" b="0" dirty="0">
                <a:effectLst>
                  <a:outerShdw blurRad="38100" dist="38100" dir="2700000" algn="tl">
                    <a:srgbClr val="000000">
                      <a:alpha val="43137"/>
                    </a:srgbClr>
                  </a:outerShdw>
                </a:effectLst>
                <a:latin typeface="Times New Roman" pitchFamily="18" charset="0"/>
                <a:cs typeface="Times New Roman" pitchFamily="18" charset="0"/>
              </a:rPr>
              <a:t>[click]</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kern="0" dirty="0">
                <a:latin typeface="Times New Roman" pitchFamily="18" charset="0"/>
                <a:cs typeface="Times New Roman" pitchFamily="18" charset="0"/>
              </a:rPr>
              <a:t>Note that the physical address of a sector is the same as the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logical disk volume address for one hard disk.</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t>What are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logical disk volume address and logical partition volume address for Sector C?</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CA" sz="1200" b="0" dirty="0">
                <a:effectLst>
                  <a:outerShdw blurRad="38100" dist="38100" dir="2700000" algn="tl">
                    <a:srgbClr val="000000">
                      <a:alpha val="43137"/>
                    </a:srgbClr>
                  </a:outerShdw>
                </a:effectLst>
                <a:latin typeface="Times New Roman" pitchFamily="18" charset="0"/>
                <a:cs typeface="Times New Roman" pitchFamily="18" charset="0"/>
              </a:rPr>
              <a:t>[click]</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CA" sz="1200" b="0" dirty="0">
                <a:effectLst>
                  <a:outerShdw blurRad="38100" dist="38100" dir="2700000" algn="tl">
                    <a:srgbClr val="000000">
                      <a:alpha val="43137"/>
                    </a:srgbClr>
                  </a:outerShdw>
                </a:effectLst>
                <a:latin typeface="Times New Roman" pitchFamily="18" charset="0"/>
                <a:cs typeface="Times New Roman" pitchFamily="18" charset="0"/>
              </a:rPr>
              <a:t>Note that </a:t>
            </a:r>
            <a:r>
              <a:rPr lang="en-US" sz="1200" kern="0" dirty="0">
                <a:latin typeface="Times New Roman" pitchFamily="18" charset="0"/>
                <a:cs typeface="Times New Roman" pitchFamily="18" charset="0"/>
              </a:rPr>
              <a:t>the logical partition volume address is relative to the start of the partition</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 </a:t>
            </a:r>
            <a:r>
              <a:rPr lang="en-US" dirty="0"/>
              <a:t>the second partition starts at Sector 864. So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logical partition volume address for Sector C is the distance from </a:t>
            </a:r>
            <a:r>
              <a:rPr lang="en-US" sz="1200" kern="0" dirty="0">
                <a:latin typeface="Times New Roman" pitchFamily="18" charset="0"/>
                <a:cs typeface="Times New Roman" pitchFamily="18" charset="0"/>
              </a:rPr>
              <a:t>the start of the second partition to it. So it is 964 – 864 = 100.</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t>What are </a:t>
            </a:r>
            <a:r>
              <a:rPr lang="en-CA" sz="1200" b="0" dirty="0">
                <a:effectLst>
                  <a:outerShdw blurRad="38100" dist="38100" dir="2700000" algn="tl">
                    <a:srgbClr val="000000">
                      <a:alpha val="43137"/>
                    </a:srgbClr>
                  </a:outerShdw>
                </a:effectLst>
                <a:latin typeface="Times New Roman" pitchFamily="18" charset="0"/>
                <a:cs typeface="Times New Roman" pitchFamily="18" charset="0"/>
              </a:rPr>
              <a:t>logical disk volume address and logical partition volume address for Sector B?</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CA" sz="1200" b="0" dirty="0">
                <a:effectLst>
                  <a:outerShdw blurRad="38100" dist="38100" dir="2700000" algn="tl">
                    <a:srgbClr val="000000">
                      <a:alpha val="43137"/>
                    </a:srgbClr>
                  </a:outerShdw>
                </a:effectLst>
                <a:latin typeface="Times New Roman" pitchFamily="18" charset="0"/>
                <a:cs typeface="Times New Roman" pitchFamily="18" charset="0"/>
              </a:rPr>
              <a:t>[click]</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CA" sz="1200" b="0" dirty="0">
                <a:effectLst>
                  <a:outerShdw blurRad="38100" dist="38100" dir="2700000" algn="tl">
                    <a:srgbClr val="000000">
                      <a:alpha val="43137"/>
                    </a:srgbClr>
                  </a:outerShdw>
                </a:effectLst>
                <a:latin typeface="Times New Roman" pitchFamily="18" charset="0"/>
                <a:cs typeface="Times New Roman" pitchFamily="18" charset="0"/>
              </a:rPr>
              <a:t>Note that Sector B doesn’t belong to any partition. Therefore, there is no logical partition volume address for Sector B.</a:t>
            </a:r>
            <a:endParaRPr lang="en-CA" sz="1200" b="0" dirty="0">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conducting digital forensic investigations, the most common source of digital evidence is hard disk. Also, a hard disk is usually partitioned.</a:t>
            </a:r>
            <a:endParaRPr lang="en-US" dirty="0"/>
          </a:p>
          <a:p>
            <a:r>
              <a:rPr lang="en-US" dirty="0"/>
              <a:t>Therefore, it is very important to conduct volume analysis and figure out the layout of the hard disk.</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need to analyze partition tables.</a:t>
            </a:r>
            <a:endParaRPr lang="en-US" dirty="0"/>
          </a:p>
          <a:p>
            <a:r>
              <a:rPr lang="en-US" dirty="0"/>
              <a:t>Specifically, locate the partition tables and process them to identify the layout of the hard disk. Afterwards, we can analyze the file systems contained in these partitions.</a:t>
            </a:r>
            <a:endParaRPr lang="en-US" dirty="0"/>
          </a:p>
          <a:p>
            <a:r>
              <a:rPr lang="en-US" dirty="0"/>
              <a:t>Also, identify the partition layout for non-assigned sectors. These unpartitioned sectors can be used to hide data</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figure out the layout of a hard disk, you can do partition consistency checks.</a:t>
            </a:r>
            <a:endParaRPr lang="en-US" dirty="0"/>
          </a:p>
          <a:p>
            <a:r>
              <a:rPr lang="en-US" dirty="0"/>
              <a:t>By convention, a disk partition utility usually creates partitions in a way where one immediately follows the other if multiple partitions have to be created on a disk and the partitions occupy the entire disk space. </a:t>
            </a:r>
            <a:endParaRPr lang="en-US" dirty="0"/>
          </a:p>
          <a:p>
            <a:r>
              <a:rPr lang="en-US" dirty="0"/>
              <a:t>In principle, partitions should not overlap to each other. </a:t>
            </a:r>
            <a:endParaRPr lang="en-US" dirty="0"/>
          </a:p>
          <a:p>
            <a:r>
              <a:rPr lang="en-US" dirty="0"/>
              <a:t>However, something inconsistent could occur due to many reasons, for example, two partitions overlap to each other here, which is wrong.</a:t>
            </a:r>
            <a:endParaRPr lang="en-US" dirty="0"/>
          </a:p>
          <a:p>
            <a:r>
              <a:rPr lang="en-US" dirty="0"/>
              <a:t>A further investigation should be launched to determine the cause if there is any inconsistency to the disk layout.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take a look at two possible layouts of a disk, which is divided into two partitions.</a:t>
            </a:r>
            <a:endParaRPr lang="en-US" dirty="0"/>
          </a:p>
          <a:p>
            <a:r>
              <a:rPr lang="en-US" dirty="0"/>
              <a:t>In the first scenario, some disk space in the end is left unpartitioned.</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In the second scenario, some disk space in the middle is left unpartitioned.</a:t>
            </a:r>
            <a:endParaRPr lang="en-US" dirty="0"/>
          </a:p>
          <a:p>
            <a:r>
              <a:rPr lang="en-US" dirty="0"/>
              <a:t>both scenarios are possible, which are valid layouts.</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further take a look at two more disk layouts.</a:t>
            </a:r>
            <a:endParaRPr lang="en-US" dirty="0"/>
          </a:p>
          <a:p>
            <a:r>
              <a:rPr lang="en-US" dirty="0"/>
              <a:t>The first scenario here is the most popular one used today. The disk is divided into multiple partitions (e.g., 2), and the partitions occupy the entire disk space. </a:t>
            </a:r>
            <a:endParaRPr lang="en-US" dirty="0"/>
          </a:p>
          <a:p>
            <a:r>
              <a:rPr lang="en-US" dirty="0"/>
              <a:t>However, the second scenario here is an invalid layout. Where two </a:t>
            </a:r>
            <a:r>
              <a:rPr lang="en-US" sz="1200" b="0" i="0" u="none" strike="noStrike" kern="1200" baseline="0" dirty="0">
                <a:solidFill>
                  <a:schemeClr val="tx1"/>
                </a:solidFill>
                <a:latin typeface="Times New Roman" pitchFamily="18" charset="0"/>
                <a:ea typeface="+mn-ea"/>
                <a:cs typeface="+mn-cs"/>
              </a:rPr>
              <a:t>partitions overlap to each other.</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The </a:t>
            </a:r>
            <a:r>
              <a:rPr lang="en-CA" sz="1200" b="0" dirty="0">
                <a:latin typeface="Times New Roman" pitchFamily="18" charset="0"/>
                <a:ea typeface="SimSun" pitchFamily="2" charset="-122"/>
              </a:rPr>
              <a:t>mission and objectives of forensic investigations are to discover Forensic evidence, </a:t>
            </a:r>
            <a:r>
              <a:rPr lang="en-US" sz="1200" b="0" dirty="0">
                <a:latin typeface="Times New Roman" pitchFamily="18" charset="0"/>
                <a:ea typeface="SimSun" pitchFamily="2" charset="-122"/>
              </a:rPr>
              <a:t>find out the truth, and catch the wrongdoer(s) to </a:t>
            </a:r>
            <a:r>
              <a:rPr lang="en-CA" sz="1200" b="0" dirty="0">
                <a:latin typeface="Times New Roman" pitchFamily="18" charset="0"/>
                <a:ea typeface="SimSun" pitchFamily="2" charset="-122"/>
              </a:rPr>
              <a:t>let justice be served.</a:t>
            </a:r>
            <a:endParaRPr lang="en-US" sz="1200" b="0" dirty="0">
              <a:latin typeface="Times New Roman" pitchFamily="18" charset="0"/>
              <a:ea typeface="SimSun"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1" dirty="0">
              <a:latin typeface="Times New Roman" pitchFamily="18" charset="0"/>
              <a:ea typeface="SimSun" pitchFamily="2" charset="-122"/>
            </a:endParaRPr>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more scenario: a disk is divided into two partitions, but the second partition is located within the first one, which is also invalid.</a:t>
            </a:r>
            <a:endParaRPr lang="en-US" dirty="0"/>
          </a:p>
          <a:p>
            <a:endParaRPr lang="en-US" dirty="0"/>
          </a:p>
          <a:p>
            <a:r>
              <a:rPr lang="en-US" dirty="0"/>
              <a:t>Please note that if you see an invalid disk layout, you must investigate further to figure out what happened.</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figure out the layout of the disk, we can conduct any further investigation by extracting each individual partition, for example, using </a:t>
            </a:r>
            <a:r>
              <a:rPr lang="en-US" dirty="0" err="1"/>
              <a:t>dcfldd</a:t>
            </a:r>
            <a:r>
              <a:rPr lang="en-US" dirty="0"/>
              <a:t>. These extracted partitions can be further analyzed, for example, using any file system analysis tools, which will be discussed later when introducing file system forensic analysis.</a:t>
            </a:r>
            <a:endParaRPr lang="en-US" dirty="0"/>
          </a:p>
          <a:p>
            <a:r>
              <a:rPr lang="en-US" dirty="0"/>
              <a:t>Also, due to various reasons, formatting, or covering up wrongdoing by criminals, a partition could be deleted. Fortunately, when a partition</a:t>
            </a:r>
            <a:endParaRPr lang="en-US" dirty="0"/>
          </a:p>
          <a:p>
            <a:r>
              <a:rPr lang="en-US" dirty="0"/>
              <a:t>on a disk is deleted, the partition contents aren’t actually erased.</a:t>
            </a:r>
            <a:endParaRPr lang="en-US" dirty="0"/>
          </a:p>
          <a:p>
            <a:r>
              <a:rPr lang="en-US" dirty="0"/>
              <a:t>So we can recover a deleted partition.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inside these partitions or volumes?</a:t>
            </a:r>
            <a:endParaRPr lang="en-US" dirty="0"/>
          </a:p>
          <a:p>
            <a:r>
              <a:rPr lang="en-US" dirty="0"/>
              <a:t>Most likely, a partition contains a file system. </a:t>
            </a:r>
            <a:endParaRPr lang="en-US" dirty="0"/>
          </a:p>
          <a:p>
            <a:r>
              <a:rPr lang="en-US" dirty="0"/>
              <a:t>[click]</a:t>
            </a:r>
            <a:endParaRPr lang="en-US" dirty="0"/>
          </a:p>
          <a:p>
            <a:r>
              <a:rPr lang="en-US" dirty="0"/>
              <a:t>Remember you format a partition,  actually you create a file system on the partition. For example, you create a NTFS file system on a partition.</a:t>
            </a:r>
            <a:endParaRPr lang="en-US" dirty="0"/>
          </a:p>
          <a:p>
            <a:r>
              <a:rPr lang="en-US" dirty="0"/>
              <a:t>Also, a partition may contain a Database.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p:sp>
      <p:sp>
        <p:nvSpPr>
          <p:cNvPr id="160771" name="Rectangle 3"/>
          <p:cNvSpPr>
            <a:spLocks noGrp="1" noChangeArrowheads="1"/>
          </p:cNvSpPr>
          <p:nvPr>
            <p:ph type="body" idx="1"/>
          </p:nvPr>
        </p:nvSpPr>
        <p:spPr>
          <a:noFill/>
        </p:spPr>
        <p:txBody>
          <a:bodyPr/>
          <a:lstStyle/>
          <a:p>
            <a:r>
              <a:rPr lang="en-US" dirty="0"/>
              <a:t>We know that a partition contains a file system. A partition must be formatted before you can use it for data storage.</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p:sp>
      <p:sp>
        <p:nvSpPr>
          <p:cNvPr id="160771" name="Rectangle 3"/>
          <p:cNvSpPr>
            <a:spLocks noGrp="1" noChangeArrowheads="1"/>
          </p:cNvSpPr>
          <p:nvPr>
            <p:ph type="body" idx="1"/>
          </p:nvPr>
        </p:nvSpPr>
        <p:spPr>
          <a:noFill/>
        </p:spPr>
        <p:txBody>
          <a:bodyPr/>
          <a:lstStyle/>
          <a:p>
            <a:r>
              <a:rPr lang="en-US" b="0" dirty="0">
                <a:latin typeface="Times New Roman" pitchFamily="18" charset="0"/>
                <a:cs typeface="Times New Roman" pitchFamily="18" charset="0"/>
              </a:rPr>
              <a:t>A </a:t>
            </a:r>
            <a:r>
              <a:rPr lang="en-US"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 system</a:t>
            </a:r>
            <a:r>
              <a:rPr lang="en-US" b="0" dirty="0">
                <a:latin typeface="Times New Roman" pitchFamily="18" charset="0"/>
                <a:cs typeface="Times New Roman" pitchFamily="18" charset="0"/>
              </a:rPr>
              <a:t> (or </a:t>
            </a:r>
            <a:r>
              <a:rPr lang="en-US"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filesystem</a:t>
            </a:r>
            <a:r>
              <a:rPr lang="en-US" b="0" dirty="0">
                <a:latin typeface="Times New Roman" pitchFamily="18" charset="0"/>
                <a:cs typeface="Times New Roman" pitchFamily="18" charset="0"/>
              </a:rPr>
              <a:t>) is a method for storing and organizing </a:t>
            </a:r>
            <a:r>
              <a:rPr lang="en-US" b="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computer files</a:t>
            </a:r>
            <a:r>
              <a:rPr lang="en-US" b="0" dirty="0">
                <a:latin typeface="Times New Roman" pitchFamily="18" charset="0"/>
                <a:cs typeface="Times New Roman" pitchFamily="18" charset="0"/>
              </a:rPr>
              <a:t> and the data they contain to </a:t>
            </a:r>
            <a:r>
              <a:rPr lang="en-US" b="0" dirty="0">
                <a:effectLst>
                  <a:outerShdw blurRad="38100" dist="38100" dir="2700000" algn="tl">
                    <a:srgbClr val="000000">
                      <a:alpha val="43137"/>
                    </a:srgbClr>
                  </a:outerShdw>
                </a:effectLst>
                <a:latin typeface="Times New Roman" pitchFamily="18" charset="0"/>
                <a:cs typeface="Times New Roman" pitchFamily="18" charset="0"/>
              </a:rPr>
              <a:t>make it easy to find and access them</a:t>
            </a:r>
            <a:r>
              <a:rPr lang="en-US" b="0" dirty="0">
                <a:latin typeface="Times New Roman" pitchFamily="18" charset="0"/>
                <a:cs typeface="Times New Roman" pitchFamily="18" charset="0"/>
              </a:rPr>
              <a:t>. </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[click]</a:t>
            </a:r>
            <a:endParaRPr lang="en-US" b="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latin typeface="Times New Roman" pitchFamily="18" charset="0"/>
                <a:cs typeface="Times New Roman" pitchFamily="18" charset="0"/>
              </a:rPr>
              <a:t>In other words, a file system describes </a:t>
            </a:r>
            <a:r>
              <a:rPr lang="en-US" sz="1200" b="0"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how files are organized.</a:t>
            </a:r>
            <a:endParaRPr lang="en-US" sz="1200" b="0"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already study both OS and File system in the past. You must know </a:t>
            </a:r>
            <a:r>
              <a:rPr lang="en-US"/>
              <a:t>the relationship </a:t>
            </a:r>
            <a:r>
              <a:rPr lang="en-US" dirty="0"/>
              <a:t>between them. </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File system is a very important component of an OS, providing end user with a way to access data stored on the disk.</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Note that </a:t>
            </a:r>
            <a:r>
              <a:rPr lang="en-US" sz="1200" b="0" kern="0" dirty="0">
                <a:latin typeface="Times New Roman" pitchFamily="18" charset="0"/>
                <a:cs typeface="Times New Roman" pitchFamily="18" charset="0"/>
              </a:rPr>
              <a:t>a modern operating system usually </a:t>
            </a:r>
            <a:r>
              <a:rPr lang="en-US" sz="1200" b="0" u="none" kern="0" dirty="0">
                <a:latin typeface="Times New Roman" pitchFamily="18" charset="0"/>
                <a:cs typeface="Times New Roman" pitchFamily="18" charset="0"/>
              </a:rPr>
              <a:t>support </a:t>
            </a:r>
            <a:r>
              <a:rPr lang="en-US" sz="1200" b="0" u="none" kern="0" dirty="0" err="1">
                <a:effectLst>
                  <a:outerShdw blurRad="38100" dist="38100" dir="2700000" algn="tl">
                    <a:srgbClr val="000000">
                      <a:alpha val="43137"/>
                    </a:srgbClr>
                  </a:outerShdw>
                </a:effectLst>
                <a:latin typeface="Times New Roman" pitchFamily="18" charset="0"/>
                <a:cs typeface="Times New Roman" pitchFamily="18" charset="0"/>
              </a:rPr>
              <a:t>mutiple</a:t>
            </a:r>
            <a:r>
              <a:rPr lang="en-US" sz="1200" b="0" u="none" kern="0" dirty="0">
                <a:effectLst>
                  <a:outerShdw blurRad="38100" dist="38100" dir="2700000" algn="tl">
                    <a:srgbClr val="000000">
                      <a:alpha val="43137"/>
                    </a:srgbClr>
                  </a:outerShdw>
                </a:effectLst>
                <a:latin typeface="Times New Roman" pitchFamily="18" charset="0"/>
                <a:cs typeface="Times New Roman" pitchFamily="18" charset="0"/>
              </a:rPr>
              <a:t> file systems</a:t>
            </a:r>
            <a:r>
              <a:rPr lang="en-US" sz="1200" b="0" u="none" kern="0" dirty="0">
                <a:latin typeface="Times New Roman" pitchFamily="18" charset="0"/>
                <a:cs typeface="Times New Roman" pitchFamily="18" charset="0"/>
              </a:rPr>
              <a:t>.</a:t>
            </a:r>
            <a:endParaRPr lang="en-US" sz="1200" b="0" u="none"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Also, </a:t>
            </a:r>
            <a:r>
              <a:rPr lang="en-US" sz="1200" b="0" kern="0" dirty="0">
                <a:latin typeface="Times New Roman" pitchFamily="18" charset="0"/>
                <a:cs typeface="Times New Roman" pitchFamily="18" charset="0"/>
              </a:rPr>
              <a:t>an operating system provides an </a:t>
            </a:r>
            <a:r>
              <a:rPr lang="en-US" sz="1200" b="0" kern="0" dirty="0">
                <a:effectLst>
                  <a:outerShdw blurRad="38100" dist="38100" dir="2700000" algn="tl">
                    <a:srgbClr val="000000">
                      <a:alpha val="43137"/>
                    </a:srgbClr>
                  </a:outerShdw>
                </a:effectLst>
                <a:latin typeface="Times New Roman" pitchFamily="18" charset="0"/>
                <a:cs typeface="Times New Roman" pitchFamily="18" charset="0"/>
              </a:rPr>
              <a:t>interface</a:t>
            </a:r>
            <a:r>
              <a:rPr lang="en-US" sz="1200" b="0" kern="0" dirty="0">
                <a:latin typeface="Times New Roman" pitchFamily="18" charset="0"/>
                <a:cs typeface="Times New Roman" pitchFamily="18" charset="0"/>
              </a:rPr>
              <a:t> for the user to use the file system, including command line and </a:t>
            </a:r>
            <a:r>
              <a:rPr lang="en-US" b="0" kern="0" dirty="0">
                <a:latin typeface="Times New Roman" pitchFamily="18" charset="0"/>
                <a:cs typeface="Times New Roman" pitchFamily="18" charset="0"/>
              </a:rPr>
              <a:t>graphical user interface (</a:t>
            </a:r>
            <a:r>
              <a:rPr lang="en-US" sz="1200" b="0" kern="0" dirty="0">
                <a:latin typeface="Times New Roman" pitchFamily="18" charset="0"/>
                <a:cs typeface="Times New Roman" pitchFamily="18" charset="0"/>
              </a:rPr>
              <a:t>GUI for short).</a:t>
            </a:r>
            <a:endParaRPr lang="en-US" sz="1200" b="0" kern="0"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summarize what we have learned on how today’s hard disk is organized.</a:t>
            </a:r>
            <a:endParaRPr lang="en-US" dirty="0"/>
          </a:p>
          <a:p>
            <a:r>
              <a:rPr lang="en-US" dirty="0"/>
              <a:t>A hard disk is usually divided into several partitions. Each partition is formatted with a file system.</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After a partition is formatted with a file system, it can be used to store data and be accessed by an Operating System. </a:t>
            </a:r>
            <a:endParaRPr lang="en-US" b="0" dirty="0"/>
          </a:p>
          <a:p>
            <a:r>
              <a:rPr lang="en-US" b="0" dirty="0"/>
              <a:t>For example, in Windows, </a:t>
            </a:r>
            <a:endParaRPr lang="en-US" b="0" dirty="0"/>
          </a:p>
          <a:p>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Most likely, a partition is formatted with a file system. In OS context, </a:t>
            </a:r>
            <a:r>
              <a:rPr lang="en-US" altLang="en-US" sz="800" b="0" kern="0" dirty="0">
                <a:solidFill>
                  <a:srgbClr val="00B050"/>
                </a:solidFill>
                <a:effectLst>
                  <a:outerShdw blurRad="38100" dist="38100" dir="2700000" algn="tl">
                    <a:srgbClr val="000000">
                      <a:alpha val="43137"/>
                    </a:srgbClr>
                  </a:outerShdw>
                </a:effectLst>
                <a:latin typeface="Times New Roman" pitchFamily="18" charset="0"/>
                <a:ea typeface="SimSun" pitchFamily="2" charset="-122"/>
                <a:cs typeface="+mn-cs"/>
              </a:rPr>
              <a:t>volume is the term used to describe a single accessible storage area with a single file system, typically (though not necessarily) resident on a single partition of a hard disk.</a:t>
            </a:r>
            <a:endParaRPr lang="en-CA" altLang="en-US" sz="800" b="0" kern="0" dirty="0">
              <a:solidFill>
                <a:srgbClr val="00B050"/>
              </a:solidFill>
              <a:effectLst>
                <a:outerShdw blurRad="38100" dist="38100" dir="2700000" algn="tl">
                  <a:srgbClr val="000000">
                    <a:alpha val="43137"/>
                  </a:srgbClr>
                </a:outerShdw>
              </a:effectLst>
              <a:latin typeface="Times New Roman" pitchFamily="18" charset="0"/>
              <a:ea typeface="SimSun"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Therefore, the two terms partition and volume are often used interchangeably on a hard disk,</a:t>
            </a:r>
            <a:endParaRPr lang="en-US" b="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4144963" y="9121775"/>
            <a:ext cx="3170237" cy="479425"/>
          </a:xfrm>
          <a:prstGeom prst="rect">
            <a:avLst/>
          </a:prstGeom>
          <a:noFill/>
          <a:ln w="9525">
            <a:noFill/>
            <a:miter lim="800000"/>
          </a:ln>
        </p:spPr>
        <p:txBody>
          <a:bodyPr lIns="96658" tIns="48329" rIns="96658" bIns="48329" anchor="b"/>
          <a:lstStyle/>
          <a:p>
            <a:pPr algn="r" defTabSz="967105" eaLnBrk="0" hangingPunct="0"/>
            <a:fld id="{A9D418D4-CF03-49E9-9C36-0C4500924DCE}" type="slidenum">
              <a:rPr lang="en-US" sz="1200">
                <a:latin typeface="Times New Roman" pitchFamily="18" charset="0"/>
              </a:rPr>
            </a:fld>
            <a:endParaRPr lang="en-US" sz="1200">
              <a:latin typeface="Times New Roman" pitchFamily="18" charset="0"/>
            </a:endParaRPr>
          </a:p>
        </p:txBody>
      </p:sp>
      <p:sp>
        <p:nvSpPr>
          <p:cNvPr id="161795" name="Rectangle 2"/>
          <p:cNvSpPr>
            <a:spLocks noGrp="1" noRot="1" noChangeAspect="1" noChangeArrowheads="1" noTextEdit="1"/>
          </p:cNvSpPr>
          <p:nvPr>
            <p:ph type="sldImg"/>
          </p:nvPr>
        </p:nvSpPr>
        <p:spPr>
          <a:xfrm>
            <a:off x="1258888" y="720725"/>
            <a:ext cx="4800600" cy="3600450"/>
          </a:xfrm>
        </p:spPr>
      </p:sp>
      <p:sp>
        <p:nvSpPr>
          <p:cNvPr id="161796" name="Rectangle 3"/>
          <p:cNvSpPr>
            <a:spLocks noGrp="1" noChangeArrowheads="1"/>
          </p:cNvSpPr>
          <p:nvPr>
            <p:ph type="body" idx="1"/>
          </p:nvPr>
        </p:nvSpPr>
        <p:spPr>
          <a:xfrm>
            <a:off x="976313" y="4559300"/>
            <a:ext cx="5362575" cy="4321175"/>
          </a:xfrm>
          <a:noFill/>
        </p:spPr>
        <p:txBody>
          <a:bodyPr lIns="96658" tIns="48329" rIns="96658" bIns="48329"/>
          <a:lstStyle/>
          <a:p>
            <a:r>
              <a:rPr lang="en-US" dirty="0"/>
              <a:t>Some examples of file systems are FAT, NTFS, EXT</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Presenting physical evidence in court is very straightforward.</a:t>
            </a:r>
            <a:endParaRPr lang="en-US" dirty="0"/>
          </a:p>
          <a:p>
            <a:r>
              <a:rPr lang="en-US" dirty="0"/>
              <a:t>For example, you present a murder weapon which contains the fingerprint of the suspect. While you could be challenged by the defense lawyer, for example, whether the murder weapon is found at the crime scene. However, the detective who found it at the crime scene can be called as a witness to prove it.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I would like to emphasize it again: A partition or </a:t>
            </a:r>
            <a:r>
              <a:rPr lang="en-US" sz="1200" b="0" dirty="0">
                <a:solidFill>
                  <a:srgbClr val="00B050"/>
                </a:solidFill>
                <a:effectLst>
                  <a:outerShdw blurRad="38100" dist="38100" dir="2700000" algn="tl">
                    <a:srgbClr val="000000">
                      <a:alpha val="43137"/>
                    </a:srgbClr>
                  </a:outerShdw>
                </a:effectLst>
              </a:rPr>
              <a:t>volume is organized into a particular format, i.e., filesystem, database. It then can be </a:t>
            </a:r>
            <a:r>
              <a:rPr lang="en-US"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mn-cs"/>
              </a:rPr>
              <a:t>used and accessed by an operating system through either command line interface or GUI provided to the end users.</a:t>
            </a:r>
            <a:endParaRPr lang="en-CA" altLang="en-US" sz="1200" b="0"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1" dirty="0">
              <a:solidFill>
                <a:srgbClr val="00B050"/>
              </a:solidFill>
              <a:effectLst>
                <a:outerShdw blurRad="38100" dist="38100" dir="2700000" algn="tl">
                  <a:srgbClr val="000000">
                    <a:alpha val="43137"/>
                  </a:srgbClr>
                </a:outerShdw>
              </a:effectLst>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In summary, a hard disk must first go through low-level format to have data storage structure (e.g., sectors) created.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A hard disk is usually divided into several partitions. Each partition is formatted with a file system.</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b="0" dirty="0"/>
              <a:t>After a partition is formatted with a file system, it can be used to store data and be accessed by an Operating System. </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ln>
        </p:spPr>
      </p:sp>
      <p:sp>
        <p:nvSpPr>
          <p:cNvPr id="39939" name="Notes Placeholder 2"/>
          <p:cNvSpPr>
            <a:spLocks noGrp="1"/>
          </p:cNvSpPr>
          <p:nvPr>
            <p:ph type="body" idx="1"/>
          </p:nvPr>
        </p:nvSpPr>
        <p:spPr bwMode="auto">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dirty="0">
                <a:solidFill>
                  <a:schemeClr val="accent2"/>
                </a:solidFill>
                <a:latin typeface="Times New Roman" pitchFamily="18" charset="0"/>
                <a:cs typeface="Times New Roman" pitchFamily="18" charset="0"/>
              </a:rPr>
              <a:t>In order to be used in a computer system, a hard disk drive (HDD) must first be partitioned.</a:t>
            </a:r>
            <a:endParaRPr lang="en-US" sz="1200" dirty="0">
              <a:solidFill>
                <a:schemeClr val="accent2"/>
              </a:solidFill>
              <a:latin typeface="Times New Roman" pitchFamily="18" charset="0"/>
              <a:cs typeface="Times New Roman" pitchFamily="18" charset="0"/>
            </a:endParaRPr>
          </a:p>
          <a:p>
            <a:pPr eaLnBrk="1" hangingPunct="1"/>
            <a:r>
              <a:rPr lang="en-CA" dirty="0"/>
              <a:t>But how to do it?</a:t>
            </a:r>
            <a:endParaRPr lang="en-CA" dirty="0"/>
          </a:p>
        </p:txBody>
      </p:sp>
      <p:sp>
        <p:nvSpPr>
          <p:cNvPr id="39940" name="Slide Number Placeholder 3"/>
          <p:cNvSpPr>
            <a:spLocks noGrp="1"/>
          </p:cNvSpPr>
          <p:nvPr>
            <p:ph type="sldNum" sz="quarter" idx="5"/>
          </p:nvPr>
        </p:nvSpPr>
        <p:spPr bwMode="auto">
          <a:noFill/>
          <a:ln>
            <a:miter lim="800000"/>
          </a:ln>
        </p:spPr>
        <p:txBody>
          <a:bodyPr/>
          <a:lstStyle/>
          <a:p>
            <a:fld id="{6AFD8250-5A44-4FEF-A02A-976654EE256A}"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eaLnBrk="0" hangingPunct="0">
              <a:spcBef>
                <a:spcPct val="20000"/>
              </a:spcBef>
              <a:buClr>
                <a:schemeClr val="accent2"/>
              </a:buClr>
              <a:buSzPct val="85000"/>
              <a:buFont typeface="Wingdings" panose="05000000000000000000" pitchFamily="2" charset="2"/>
              <a:buNone/>
              <a:defRPr/>
            </a:pPr>
            <a:r>
              <a:rPr lang="en-US" dirty="0"/>
              <a:t>Currently, there are </a:t>
            </a:r>
            <a:r>
              <a:rPr lang="en-US" sz="1400" kern="0" dirty="0">
                <a:latin typeface="Times New Roman" pitchFamily="18" charset="0"/>
                <a:cs typeface="Times New Roman" pitchFamily="18" charset="0"/>
              </a:rPr>
              <a:t>two popular partition systems: </a:t>
            </a:r>
            <a:r>
              <a:rPr lang="en-US" kern="0" dirty="0">
                <a:latin typeface="Times New Roman" pitchFamily="18" charset="0"/>
                <a:cs typeface="Times New Roman" pitchFamily="18" charset="0"/>
              </a:rPr>
              <a:t>Master Boot Record (MBR), aka PC-based or DOS (Disk Operating System)-style partition, and Globally Unique Identifier (GUID) Partition Table (GPT).</a:t>
            </a:r>
            <a:endParaRPr lang="en-US"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None/>
              <a:defRPr/>
            </a:pPr>
            <a:r>
              <a:rPr lang="en-US" kern="0" dirty="0">
                <a:latin typeface="Times New Roman" pitchFamily="18" charset="0"/>
                <a:cs typeface="Times New Roman" pitchFamily="18" charset="0"/>
              </a:rPr>
              <a:t>MBR partitioning is more popular today.</a:t>
            </a:r>
            <a:endParaRPr lang="en-US" kern="0" dirty="0">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20000"/>
              </a:spcBef>
              <a:spcAft>
                <a:spcPct val="0"/>
              </a:spcAft>
              <a:buClr>
                <a:schemeClr val="accent2"/>
              </a:buClr>
              <a:buSzPct val="85000"/>
              <a:buFont typeface="Wingdings" panose="05000000000000000000" pitchFamily="2" charset="2"/>
              <a:buNone/>
              <a:defRPr/>
            </a:pPr>
            <a:r>
              <a:rPr lang="en-US" kern="0" dirty="0">
                <a:latin typeface="Times New Roman" pitchFamily="18" charset="0"/>
                <a:cs typeface="Times New Roman" pitchFamily="18" charset="0"/>
              </a:rPr>
              <a:t>There are a number of differences between MBR and GPT. </a:t>
            </a:r>
            <a:endParaRPr lang="en-US"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None/>
              <a:defRPr/>
            </a:pPr>
            <a:endParaRPr lang="en-US"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None/>
              <a:defRPr/>
            </a:pPr>
            <a:r>
              <a:rPr lang="en-US" kern="0" dirty="0">
                <a:latin typeface="Times New Roman" pitchFamily="18" charset="0"/>
                <a:cs typeface="Times New Roman" pitchFamily="18" charset="0"/>
              </a:rPr>
              <a:t> </a:t>
            </a:r>
            <a:endParaRPr lang="en-US" kern="0"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itchFamily="18" charset="0"/>
                <a:cs typeface="Times New Roman" pitchFamily="18" charset="0"/>
              </a:rPr>
              <a:t>There are a number of differences between MBR and GPT. </a:t>
            </a:r>
            <a:endParaRPr lang="en-US"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itchFamily="18" charset="0"/>
                <a:cs typeface="Times New Roman" pitchFamily="18" charset="0"/>
              </a:rPr>
              <a:t>Overall, there are more advantages using GPT. For example, </a:t>
            </a:r>
            <a:endParaRPr lang="en-US"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itchFamily="18" charset="0"/>
                <a:cs typeface="Times New Roman" pitchFamily="18" charset="0"/>
              </a:rPr>
              <a:t>GPT supports more primary partitions</a:t>
            </a:r>
            <a:endParaRPr lang="en-US"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itchFamily="18" charset="0"/>
                <a:cs typeface="Times New Roman" pitchFamily="18" charset="0"/>
              </a:rPr>
              <a:t>GPT supports much large hard disks</a:t>
            </a:r>
            <a:endParaRPr lang="en-US"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latin typeface="Times New Roman" pitchFamily="18" charset="0"/>
                <a:cs typeface="Times New Roman" pitchFamily="18" charset="0"/>
              </a:rPr>
              <a:t>GPT is more reliable.</a:t>
            </a:r>
            <a:endParaRPr lang="en-US" sz="1200" kern="0"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latin typeface="Times New Roman" pitchFamily="18" charset="0"/>
                <a:cs typeface="Times New Roman" pitchFamily="18" charset="0"/>
              </a:rPr>
              <a:t>MBR partitioning is very simple, and is used more popular today</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So we will take a look at MBR </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Partitions or PC-based Partitions in more details.</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layout of the DOS (Disk Operating System)-style partition system is very simple. The first sector is called </a:t>
            </a:r>
            <a:r>
              <a:rPr lang="en-US" sz="1200" b="0" dirty="0">
                <a:effectLst>
                  <a:outerShdw blurRad="38100" dist="38100" dir="2700000" algn="tl">
                    <a:srgbClr val="000000">
                      <a:alpha val="43137"/>
                    </a:srgbClr>
                  </a:outerShdw>
                </a:effectLst>
              </a:rPr>
              <a:t>Master Boot Record (MBR)</a:t>
            </a:r>
            <a:r>
              <a:rPr lang="en-US" sz="1200" b="0" dirty="0">
                <a:solidFill>
                  <a:schemeClr val="accent2"/>
                </a:solidFill>
                <a:effectLst>
                  <a:outerShdw blurRad="38100" dist="38100" dir="2700000" algn="tl">
                    <a:srgbClr val="000000">
                      <a:alpha val="43137"/>
                    </a:srgbClr>
                  </a:outerShdw>
                </a:effectLst>
              </a:rPr>
              <a:t>. </a:t>
            </a:r>
            <a:endParaRPr lang="en-US" sz="1200" b="0" dirty="0">
              <a:solidFill>
                <a:schemeClr val="accent2"/>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rPr>
              <a:t>[click]</a:t>
            </a:r>
            <a:endParaRPr lang="en-US" sz="1200" b="0" dirty="0">
              <a:solidFill>
                <a:schemeClr val="accent2"/>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dirty="0">
                <a:solidFill>
                  <a:schemeClr val="accent2"/>
                </a:solidFill>
                <a:effectLst>
                  <a:outerShdw blurRad="38100" dist="38100" dir="2700000" algn="tl">
                    <a:srgbClr val="000000">
                      <a:alpha val="43137"/>
                    </a:srgbClr>
                  </a:outerShdw>
                </a:effectLst>
              </a:rPr>
              <a:t>The disks using MBR partitioning are also called MBR disks.</a:t>
            </a:r>
            <a:endParaRPr lang="en-US" sz="1200" b="0" dirty="0">
              <a:solidFill>
                <a:schemeClr val="accent2"/>
              </a:solidFill>
              <a:effectLst>
                <a:outerShdw blurRad="38100" dist="38100" dir="2700000" algn="tl">
                  <a:srgbClr val="000000">
                    <a:alpha val="43137"/>
                  </a:srgbClr>
                </a:outerShdw>
              </a:effectLst>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1" dirty="0">
                <a:solidFill>
                  <a:schemeClr val="accent2"/>
                </a:solidFill>
                <a:effectLst>
                  <a:outerShdw blurRad="38100" dist="38100" dir="2700000" algn="tl">
                    <a:srgbClr val="000000">
                      <a:alpha val="43137"/>
                    </a:srgbClr>
                  </a:outerShdw>
                </a:effectLst>
              </a:rPr>
              <a:t> </a:t>
            </a:r>
            <a:endParaRPr lang="en-US" sz="1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MBR is always the first sector of a disk no mater what size it is.</a:t>
            </a:r>
            <a:endParaRPr lang="en-US" dirty="0"/>
          </a:p>
          <a:p>
            <a:r>
              <a:rPr lang="en-US" dirty="0"/>
              <a:t>It is LBA 0 or Sector 0.</a:t>
            </a:r>
            <a:endParaRPr lang="en-US" dirty="0"/>
          </a:p>
          <a:p>
            <a:r>
              <a:rPr lang="en-US" dirty="0"/>
              <a:t>It contains Partition Table and Master Boot Code (MBC)</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Boot Code is the small bit of computer code that the BIOS (basic input/output system) loads and executes to start the boot process. This code transfers control to the boot program stored on the active partition to load the operating system.</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simply presenting the USB flash drive found at the crime scene is not enough. Instead, data stored on the disk must be collected and analyzed. </a:t>
            </a:r>
            <a:endParaRPr lang="en-US" dirty="0"/>
          </a:p>
          <a:p>
            <a:r>
              <a:rPr lang="en-US" dirty="0"/>
              <a:t>For example, the USB thumb drive will be imaged using </a:t>
            </a:r>
            <a:r>
              <a:rPr lang="en-US" dirty="0" err="1"/>
              <a:t>dcfldd</a:t>
            </a:r>
            <a:r>
              <a:rPr lang="en-US" dirty="0"/>
              <a:t>. Note that </a:t>
            </a:r>
            <a:r>
              <a:rPr lang="en-US" dirty="0" err="1"/>
              <a:t>dcfldd</a:t>
            </a:r>
            <a:r>
              <a:rPr lang="en-US" dirty="0"/>
              <a:t> is an improved version of dd, which is a Linux utility for disk clone and </a:t>
            </a:r>
            <a:r>
              <a:rPr lang="en-US" sz="1200" b="0" i="0" kern="1200" dirty="0">
                <a:solidFill>
                  <a:schemeClr val="tx1"/>
                </a:solidFill>
                <a:effectLst/>
                <a:latin typeface="Times New Roman" pitchFamily="18" charset="0"/>
                <a:ea typeface="+mn-ea"/>
                <a:cs typeface="+mn-cs"/>
              </a:rPr>
              <a:t>data duplication.</a:t>
            </a:r>
            <a:endParaRPr lang="en-US" dirty="0"/>
          </a:p>
          <a:p>
            <a:r>
              <a:rPr lang="en-US" dirty="0"/>
              <a:t>Also, a hash value of the disk image should be computed and documented to  guarantee that the disk image has been preserved properly and the same disk image is used for analysis.</a:t>
            </a:r>
            <a:endParaRPr lang="en-US" dirty="0"/>
          </a:p>
          <a:p>
            <a:r>
              <a:rPr lang="en-US" dirty="0"/>
              <a:t>Finally, the data contained in the disk image is analyzed for evidence, for example, inappropriate images, which can be presented in front of </a:t>
            </a:r>
            <a:r>
              <a:rPr lang="en-CA" dirty="0"/>
              <a:t>The Judge and Jury so they can understand.</a:t>
            </a:r>
            <a:endParaRPr lang="en-CA" dirty="0"/>
          </a:p>
          <a:p>
            <a:r>
              <a:rPr lang="en-CA" dirty="0"/>
              <a:t>It is similar to a detective presenting </a:t>
            </a:r>
            <a:r>
              <a:rPr lang="en-US" dirty="0"/>
              <a:t>the analysis of a fingerprint collected at a crime scene.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what you’ve learned about computer booting process.</a:t>
            </a:r>
            <a:endParaRPr lang="en-US" dirty="0"/>
          </a:p>
          <a:p>
            <a:r>
              <a:rPr lang="en-US" dirty="0"/>
              <a:t>When you turn on the computer, The </a:t>
            </a:r>
            <a:r>
              <a:rPr lang="en-US" dirty="0" err="1"/>
              <a:t>the</a:t>
            </a:r>
            <a:r>
              <a:rPr lang="en-US" dirty="0"/>
              <a:t> BIOS (basic input/output system) code initializes the hardware.</a:t>
            </a:r>
            <a:endParaRPr lang="en-US" dirty="0"/>
          </a:p>
          <a:p>
            <a:r>
              <a:rPr lang="en-US" dirty="0"/>
              <a:t>Then, the BIOS calls the Master Boot Code stored in the MBR.</a:t>
            </a:r>
            <a:endParaRPr lang="en-US" dirty="0"/>
          </a:p>
          <a:p>
            <a:r>
              <a:rPr lang="en-US" dirty="0"/>
              <a:t>Afterwards, it loads code from the boot sector of the active partition, starting your OS (e.g., Windows).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 MBR looks like. First and foremost, the MBR contains a partition table, which is an index of up to four partitions that exist on the same disk.</a:t>
            </a:r>
            <a:endParaRPr lang="en-US" dirty="0"/>
          </a:p>
          <a:p>
            <a:r>
              <a:rPr lang="en-US" dirty="0"/>
              <a:t>The final two bytes of the 512-byte MBR are called MBR signature, which is 0xAA55.</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itchFamily="18" charset="0"/>
                <a:cs typeface="Times New Roman" pitchFamily="18" charset="0"/>
              </a:rPr>
              <a:t>The number of sectors specifies the size of the partition.</a:t>
            </a:r>
            <a:endParaRPr lang="en-US"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itchFamily="18" charset="0"/>
                <a:cs typeface="Times New Roman" pitchFamily="18" charset="0"/>
              </a:rPr>
              <a:t>[click]</a:t>
            </a:r>
            <a:endParaRPr lang="en-US"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kern="0" dirty="0">
                <a:latin typeface="Times New Roman" pitchFamily="18" charset="0"/>
                <a:cs typeface="Times New Roman" pitchFamily="18" charset="0"/>
              </a:rPr>
              <a:t>You know the sector size, which is 512 bytes. So you multiply the number of sectors by 512 bytes, you obtain the size of a partition. </a:t>
            </a:r>
            <a:endParaRPr lang="en-US" kern="0"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This is an example disk layout </a:t>
            </a:r>
            <a:r>
              <a:rPr lang="en-US" sz="1200" kern="0" dirty="0">
                <a:latin typeface="Times New Roman" pitchFamily="18" charset="0"/>
                <a:cs typeface="Times New Roman" pitchFamily="18" charset="0"/>
              </a:rPr>
              <a:t>with two partitions and the MBR.</a:t>
            </a:r>
            <a:endParaRPr lang="en-US" sz="1200" kern="0"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But we have a problem here. </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MBR is a simple method of describing up to four partitions. However, many systems require more partitions than that?</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a:t>
            </a:r>
            <a:endParaRPr lang="en-US" dirty="0"/>
          </a:p>
          <a:p>
            <a:r>
              <a:rPr lang="en-US" dirty="0"/>
              <a:t>[click]</a:t>
            </a:r>
            <a:endParaRPr lang="en-US" dirty="0"/>
          </a:p>
          <a:p>
            <a:r>
              <a:rPr lang="en-US" dirty="0"/>
              <a:t>Using extended partition. </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This is an example disk layout </a:t>
            </a:r>
            <a:r>
              <a:rPr lang="en-US" sz="1200" kern="0" dirty="0">
                <a:latin typeface="Times New Roman" pitchFamily="18" charset="0"/>
                <a:cs typeface="Times New Roman" pitchFamily="18" charset="0"/>
              </a:rPr>
              <a:t>with three primary partitions and one extended partition.</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An Extended Partition is a type of partition that you can create only on basic master boot record (MBR) disks. </a:t>
            </a:r>
            <a:endParaRPr lang="en-US" sz="1200" b="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Unlike primary partitions, you do not format an extended partition with a file system and then assign a drive letter to it. Instead, you create one or more logical drives within the extended partition.</a:t>
            </a:r>
            <a:endParaRPr lang="en-US" sz="1200" b="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kern="0" dirty="0">
              <a:latin typeface="Times New Roman" pitchFamily="18" charset="0"/>
              <a:cs typeface="Times New Roman" pitchFamily="18" charset="0"/>
            </a:endParaRPr>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speaking, you treat an extended partition like a hard disk (or virtual disk). So you can partition the extended partition (or virtual disk) to several partitions.</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b="0" dirty="0"/>
              <a:t>For example, you may partition a hard disk in such a way to obtain </a:t>
            </a:r>
            <a:r>
              <a:rPr lang="en-US" sz="1200" b="0" kern="0" dirty="0">
                <a:latin typeface="Times New Roman" pitchFamily="18" charset="0"/>
                <a:cs typeface="Times New Roman" pitchFamily="18" charset="0"/>
              </a:rPr>
              <a:t>six file system partitions.</a:t>
            </a:r>
            <a:endParaRPr lang="en-US" sz="1200" b="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First, </a:t>
            </a:r>
            <a:r>
              <a:rPr lang="en-US" b="0" dirty="0"/>
              <a:t>you partition a hard disk into </a:t>
            </a:r>
            <a:r>
              <a:rPr lang="en-US" sz="1200" kern="0" dirty="0">
                <a:latin typeface="Times New Roman" pitchFamily="18" charset="0"/>
                <a:cs typeface="Times New Roman" pitchFamily="18" charset="0"/>
              </a:rPr>
              <a:t>three primary partitions and one extended partition.</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latin typeface="Times New Roman" pitchFamily="18" charset="0"/>
                <a:cs typeface="Times New Roman" pitchFamily="18" charset="0"/>
              </a:rPr>
              <a:t>[click]</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Then, </a:t>
            </a:r>
            <a:r>
              <a:rPr lang="en-US" b="0" dirty="0"/>
              <a:t>you partition the </a:t>
            </a:r>
            <a:r>
              <a:rPr lang="en-US" sz="1200" kern="0" dirty="0">
                <a:latin typeface="Times New Roman" pitchFamily="18" charset="0"/>
                <a:cs typeface="Times New Roman" pitchFamily="18" charset="0"/>
              </a:rPr>
              <a:t>extended partition</a:t>
            </a:r>
            <a:r>
              <a:rPr lang="en-US" b="0" dirty="0"/>
              <a:t> into </a:t>
            </a:r>
            <a:r>
              <a:rPr lang="en-US" sz="1200" kern="0" dirty="0">
                <a:latin typeface="Times New Roman" pitchFamily="18" charset="0"/>
                <a:cs typeface="Times New Roman" pitchFamily="18" charset="0"/>
              </a:rPr>
              <a:t>one primary partition and one extended partition.</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latin typeface="Times New Roman" pitchFamily="18" charset="0"/>
                <a:cs typeface="Times New Roman" pitchFamily="18" charset="0"/>
              </a:rPr>
              <a:t>[click]</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Then, </a:t>
            </a:r>
            <a:r>
              <a:rPr lang="en-US" b="0" dirty="0"/>
              <a:t>you partition the </a:t>
            </a:r>
            <a:r>
              <a:rPr lang="en-US" sz="1200" kern="0" dirty="0">
                <a:latin typeface="Times New Roman" pitchFamily="18" charset="0"/>
                <a:cs typeface="Times New Roman" pitchFamily="18" charset="0"/>
              </a:rPr>
              <a:t>extended partition</a:t>
            </a:r>
            <a:r>
              <a:rPr lang="en-US" b="0" dirty="0"/>
              <a:t> into </a:t>
            </a:r>
            <a:r>
              <a:rPr lang="en-US" sz="1200" kern="0" dirty="0">
                <a:latin typeface="Times New Roman" pitchFamily="18" charset="0"/>
                <a:cs typeface="Times New Roman" pitchFamily="18" charset="0"/>
              </a:rPr>
              <a:t>one primary partition and one extended partition.</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latin typeface="Times New Roman" pitchFamily="18" charset="0"/>
                <a:cs typeface="Times New Roman" pitchFamily="18" charset="0"/>
              </a:rPr>
              <a:t>[click]</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b="0" kern="0" dirty="0">
                <a:latin typeface="Times New Roman" pitchFamily="18" charset="0"/>
                <a:cs typeface="Times New Roman" pitchFamily="18" charset="0"/>
              </a:rPr>
              <a:t>Finally, </a:t>
            </a:r>
            <a:r>
              <a:rPr lang="en-US" b="0" dirty="0"/>
              <a:t>you partition the </a:t>
            </a:r>
            <a:r>
              <a:rPr lang="en-US" sz="1200" kern="0" dirty="0">
                <a:latin typeface="Times New Roman" pitchFamily="18" charset="0"/>
                <a:cs typeface="Times New Roman" pitchFamily="18" charset="0"/>
              </a:rPr>
              <a:t>extended partition</a:t>
            </a:r>
            <a:r>
              <a:rPr lang="en-US" b="0" dirty="0"/>
              <a:t> into </a:t>
            </a:r>
            <a:r>
              <a:rPr lang="en-US" sz="1200" kern="0" dirty="0">
                <a:latin typeface="Times New Roman" pitchFamily="18" charset="0"/>
                <a:cs typeface="Times New Roman" pitchFamily="18" charset="0"/>
              </a:rPr>
              <a:t>one primary partition.</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200" kern="0" dirty="0">
                <a:latin typeface="Times New Roman" pitchFamily="18" charset="0"/>
                <a:cs typeface="Times New Roman" pitchFamily="18" charset="0"/>
              </a:rPr>
              <a:t>Note that you can not create a file system on an extended partition.</a:t>
            </a: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kern="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200" b="0" kern="0" dirty="0">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72257" y="8832196"/>
            <a:ext cx="3038144" cy="464205"/>
          </a:xfrm>
          <a:prstGeom prst="rect">
            <a:avLst/>
          </a:prstGeom>
          <a:noFill/>
          <a:ln w="9525">
            <a:noFill/>
            <a:miter lim="800000"/>
          </a:ln>
        </p:spPr>
        <p:txBody>
          <a:bodyPr lIns="93165" tIns="46582" rIns="93165" bIns="46582" anchor="b"/>
          <a:lstStyle/>
          <a:p>
            <a:pPr algn="r" defTabSz="931545">
              <a:spcBef>
                <a:spcPct val="0"/>
              </a:spcBef>
              <a:buClrTx/>
              <a:buSzTx/>
            </a:pPr>
            <a:fld id="{32C949CC-4235-442F-9484-B77DC69A7107}" type="slidenum">
              <a:rPr lang="en-US" sz="1200">
                <a:latin typeface="Times New Roman" pitchFamily="18" charset="0"/>
              </a:rPr>
            </a:fld>
            <a:endParaRPr lang="en-US" sz="1200">
              <a:latin typeface="Times New Roman" pitchFamily="18" charset="0"/>
            </a:endParaRPr>
          </a:p>
        </p:txBody>
      </p:sp>
      <p:sp>
        <p:nvSpPr>
          <p:cNvPr id="79875" name="Rectangle 2"/>
          <p:cNvSpPr>
            <a:spLocks noGrp="1" noRot="1" noChangeAspect="1" noChangeArrowheads="1" noTextEdit="1"/>
          </p:cNvSpPr>
          <p:nvPr>
            <p:ph type="sldImg"/>
          </p:nvPr>
        </p:nvSpPr>
        <p:spPr>
          <a:xfrm>
            <a:off x="1182688" y="696913"/>
            <a:ext cx="4648200" cy="3486150"/>
          </a:xfrm>
        </p:spPr>
      </p:sp>
      <p:sp>
        <p:nvSpPr>
          <p:cNvPr id="79876" name="Rectangle 3"/>
          <p:cNvSpPr>
            <a:spLocks noGrp="1" noChangeArrowheads="1"/>
          </p:cNvSpPr>
          <p:nvPr>
            <p:ph type="body" idx="1"/>
          </p:nvPr>
        </p:nvSpPr>
        <p:spPr>
          <a:xfrm>
            <a:off x="935634" y="4414561"/>
            <a:ext cx="5139134" cy="4183995"/>
          </a:xfrm>
          <a:noFill/>
        </p:spPr>
        <p:txBody>
          <a:bodyPr lIns="93165" tIns="46582" rIns="93165" bIns="46582"/>
          <a:lstStyle/>
          <a:p>
            <a:r>
              <a:rPr lang="en-US" dirty="0"/>
              <a:t>Data acquisition in digital forensics covers all the procedures involved in gathering digital evidence including cloning and copying evidence from any electronic source. </a:t>
            </a:r>
            <a:endParaRPr lang="en-US" dirty="0"/>
          </a:p>
          <a:p>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MBR contains a partition table, located at byte offset 0x01BE.</a:t>
            </a:r>
            <a:endParaRPr lang="en-US" dirty="0"/>
          </a:p>
          <a:p>
            <a:r>
              <a:rPr lang="en-US" dirty="0"/>
              <a:t>[click]</a:t>
            </a:r>
            <a:endParaRPr lang="en-US" dirty="0"/>
          </a:p>
          <a:p>
            <a:r>
              <a:rPr lang="en-US" dirty="0"/>
              <a:t>The partition table has four 16-byte entries,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first locate the partition table, which is located at byte offset 0x01BE. It has four 16-byte entries.</a:t>
            </a:r>
            <a:endParaRPr lang="en-US" dirty="0"/>
          </a:p>
          <a:p>
            <a:r>
              <a:rPr lang="en-US" dirty="0"/>
              <a:t>[click]</a:t>
            </a:r>
            <a:endParaRPr lang="en-US" dirty="0"/>
          </a:p>
          <a:p>
            <a:r>
              <a:rPr lang="en-US" dirty="0"/>
              <a:t>You may notice that some partition table entry’s 16-byte value is all 0, it means that the corresponding partition doesn’t exist. </a:t>
            </a:r>
            <a:endParaRPr lang="en-US" dirty="0"/>
          </a:p>
          <a:p>
            <a:r>
              <a:rPr lang="en-US" dirty="0"/>
              <a:t>[click]</a:t>
            </a:r>
            <a:endParaRPr lang="en-US" dirty="0"/>
          </a:p>
          <a:p>
            <a:r>
              <a:rPr lang="en-US" dirty="0"/>
              <a:t>In the example here, two partitions (the third and fourth ones) don’t exist.</a:t>
            </a:r>
            <a:endParaRPr lang="en-US" dirty="0"/>
          </a:p>
          <a:p>
            <a:r>
              <a:rPr lang="en-US" dirty="0"/>
              <a:t>Also, note that the final two bytes of the 512-byte MBR are called MBR signature, which is 0xAA55.</a:t>
            </a:r>
            <a:endParaRPr lang="en-US" dirty="0"/>
          </a:p>
          <a:p>
            <a:r>
              <a:rPr lang="en-US" dirty="0"/>
              <a:t>Also, please note that since we use Intel CPU, we use little endian to store multiple bytes data. We have to flip over the raw data to get its actual value. It means that the lower-order byte or least significant byte of a number is stored at the lowest address, and the high-order byte or most significant byte at the highest address in memory.</a:t>
            </a:r>
            <a:endParaRPr lang="en-US" dirty="0"/>
          </a:p>
          <a:p>
            <a:r>
              <a:rPr lang="en-US" dirty="0"/>
              <a:t>[click]</a:t>
            </a:r>
            <a:endParaRPr lang="en-US" dirty="0"/>
          </a:p>
          <a:p>
            <a:r>
              <a:rPr lang="en-US" dirty="0"/>
              <a:t>We take a look at the first partition in more detail. Note that one partition entry has 16 bytes, from byte 0 to byte 15 or 0x0f.</a:t>
            </a:r>
            <a:endParaRPr lang="en-US" dirty="0"/>
          </a:p>
          <a:p>
            <a:r>
              <a:rPr lang="en-US" dirty="0"/>
              <a:t>[click]</a:t>
            </a:r>
            <a:endParaRPr lang="en-US" dirty="0"/>
          </a:p>
          <a:p>
            <a:r>
              <a:rPr lang="en-US" dirty="0"/>
              <a:t>In one partition entry, data at byte offset 4 stands for partition type, which is 0x07. It means NTFS file system.</a:t>
            </a:r>
            <a:endParaRPr lang="en-US" dirty="0"/>
          </a:p>
          <a:p>
            <a:r>
              <a:rPr lang="en-US" dirty="0"/>
              <a:t>[click]</a:t>
            </a:r>
            <a:endParaRPr lang="en-US" dirty="0"/>
          </a:p>
          <a:p>
            <a:r>
              <a:rPr lang="en-US" dirty="0"/>
              <a:t>The final four bytes is the partition size in the number of sectors. Note that we use little endian to store multiple bytes data. We have to flip over the raw data to get its actual value. We read the raw data from the lowest address to the highest address in memory, but the actual value is in reverse order, which is 0x07c7be51, multiply by 512 bytes, you obtain the size of a partition in bytes. You convert it into GB, which 62GB.</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MBR is from one of my laptops. You can see that the C volume matches the first partition we have investigated.</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Also, we want to know </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location of the partitions so we can figure out the layout of the hard disk.</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[click]</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A partition can be located in two ways:</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1. the starting point and length of the partition</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2. the starting and end points of the partition</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US" b="0"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60935582-CDE8-49B2-B4F2-970D9427A2AB}" type="slidenum">
              <a:rPr lang="en-US" altLang="en-US" sz="1100">
                <a:latin typeface="Times New Roman" pitchFamily="18" charset="0"/>
              </a:rPr>
            </a:fld>
            <a:endParaRPr lang="en-US" altLang="en-US" sz="1100">
              <a:latin typeface="Times New Roman" pitchFamily="18" charset="0"/>
            </a:endParaRPr>
          </a:p>
        </p:txBody>
      </p:sp>
      <p:sp>
        <p:nvSpPr>
          <p:cNvPr id="20483"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xfrm>
            <a:off x="915988" y="4341813"/>
            <a:ext cx="5026025"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numCol="1" anchor="t" anchorCtr="0" compatLnSpc="1"/>
          <a:lstStyle/>
          <a:p>
            <a:pPr eaLnBrk="1" hangingPunct="1">
              <a:spcBef>
                <a:spcPct val="0"/>
              </a:spcBef>
            </a:pPr>
            <a:r>
              <a:rPr lang="en-US" altLang="en-US" dirty="0"/>
              <a:t>Please note that a sector can be addressed using CHS (Cylinder-Head-Sector) address and LBA (Logical Block Address) address. </a:t>
            </a:r>
            <a:endParaRPr lang="en-US" altLang="en-US" dirty="0"/>
          </a:p>
          <a:p>
            <a:pPr eaLnBrk="1" hangingPunct="1">
              <a:spcBef>
                <a:spcPct val="0"/>
              </a:spcBef>
            </a:pPr>
            <a:r>
              <a:rPr lang="en-US" altLang="en-US" dirty="0"/>
              <a:t>[click]</a:t>
            </a:r>
            <a:endParaRPr lang="en-US" altLang="en-US" dirty="0"/>
          </a:p>
          <a:p>
            <a:pPr eaLnBrk="1" hangingPunct="1">
              <a:spcBef>
                <a:spcPct val="0"/>
              </a:spcBef>
            </a:pPr>
            <a:r>
              <a:rPr lang="en-US" altLang="en-US" dirty="0"/>
              <a:t>It can be observed that a </a:t>
            </a:r>
            <a:r>
              <a:rPr lang="en-US" sz="1200" kern="0" dirty="0">
                <a:latin typeface="Times New Roman" pitchFamily="18" charset="0"/>
                <a:cs typeface="Times New Roman" pitchFamily="18" charset="0"/>
              </a:rPr>
              <a:t>partition record gives the starting point of a partition in both </a:t>
            </a:r>
            <a:r>
              <a:rPr lang="en-US" altLang="en-US" dirty="0"/>
              <a:t>CHS (Cylinder-Head-Sector) address and LBA (Logical Block Address) address.</a:t>
            </a:r>
            <a:endParaRPr lang="en-US" altLang="en-US" dirty="0"/>
          </a:p>
          <a:p>
            <a:pPr eaLnBrk="1" hangingPunct="1">
              <a:spcBef>
                <a:spcPct val="0"/>
              </a:spcBef>
            </a:pPr>
            <a:r>
              <a:rPr lang="en-US" altLang="en-US" dirty="0"/>
              <a:t>[click]</a:t>
            </a:r>
            <a:endParaRPr lang="en-US" altLang="en-US" dirty="0"/>
          </a:p>
          <a:p>
            <a:pPr eaLnBrk="1" hangingPunct="1">
              <a:spcBef>
                <a:spcPct val="0"/>
              </a:spcBef>
            </a:pPr>
            <a:r>
              <a:rPr lang="en-US" altLang="en-US" dirty="0"/>
              <a:t>Next, you can find the exact location of the partition by taking a look at either the ending CHS address or the size of the partition in the number of sectors.</a:t>
            </a:r>
            <a:endParaRPr lang="en-US"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use Starting CHS address as an example. Each CHS address has 3-bytes. </a:t>
            </a:r>
            <a:endParaRPr lang="en-US" dirty="0"/>
          </a:p>
          <a:p>
            <a:r>
              <a:rPr lang="en-US" dirty="0"/>
              <a:t>[click]</a:t>
            </a:r>
            <a:endParaRPr lang="en-US" dirty="0"/>
          </a:p>
          <a:p>
            <a:r>
              <a:rPr lang="en-US" dirty="0"/>
              <a:t>The Head occupies one byte, the first byte. </a:t>
            </a:r>
            <a:endParaRPr lang="en-US" dirty="0"/>
          </a:p>
          <a:p>
            <a:r>
              <a:rPr lang="en-US" dirty="0"/>
              <a:t>[click]</a:t>
            </a:r>
            <a:endParaRPr lang="en-US" dirty="0"/>
          </a:p>
          <a:p>
            <a:r>
              <a:rPr lang="en-US" dirty="0"/>
              <a:t>The Sector has 6 bits, using bits 5-0 in the second byte.</a:t>
            </a:r>
            <a:endParaRPr lang="en-US" dirty="0"/>
          </a:p>
          <a:p>
            <a:r>
              <a:rPr lang="en-US" dirty="0"/>
              <a:t>[click]</a:t>
            </a:r>
            <a:endParaRPr lang="en-US" dirty="0"/>
          </a:p>
          <a:p>
            <a:r>
              <a:rPr lang="en-US" dirty="0"/>
              <a:t>The Cylinder has 10 bits, using the third byte as its low 8 bits and bits 7-6 in the second byte as its top two bits.</a:t>
            </a:r>
            <a:endParaRPr lang="en-US" dirty="0"/>
          </a:p>
          <a:p>
            <a:r>
              <a:rPr lang="en-US" dirty="0"/>
              <a:t>[click]</a:t>
            </a:r>
            <a:endParaRPr lang="en-US" dirty="0"/>
          </a:p>
          <a:p>
            <a:r>
              <a:rPr lang="en-US" dirty="0"/>
              <a:t>Now, we obtain the raw data of Starting CHS address, 0x010100.</a:t>
            </a:r>
            <a:endParaRPr lang="en-US" dirty="0"/>
          </a:p>
          <a:p>
            <a:r>
              <a:rPr lang="en-US" dirty="0"/>
              <a:t>[click]</a:t>
            </a:r>
            <a:endParaRPr lang="en-US" dirty="0"/>
          </a:p>
          <a:p>
            <a:r>
              <a:rPr lang="en-US" dirty="0"/>
              <a:t>We have Head=0x01=1, [click] Sector=0b000001=1, and [click] Cylinder=0b00 00000000=0</a:t>
            </a:r>
            <a:endParaRPr lang="en-US" dirty="0"/>
          </a:p>
          <a:p>
            <a:r>
              <a:rPr lang="en-US" dirty="0"/>
              <a:t>[click]</a:t>
            </a:r>
            <a:endParaRPr lang="en-US" dirty="0"/>
          </a:p>
          <a:p>
            <a:r>
              <a:rPr lang="en-US" dirty="0"/>
              <a:t>So the Starting CHS address is </a:t>
            </a:r>
            <a:r>
              <a:rPr lang="pt-BR" dirty="0"/>
              <a:t>C:0,H:1,S:1</a:t>
            </a:r>
            <a:r>
              <a:rPr lang="en-US" dirty="0"/>
              <a:t> </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second last four bytes are Starting LBA address. This is the raw data for the Starting LBA address.</a:t>
            </a:r>
            <a:endParaRPr lang="en-US" dirty="0"/>
          </a:p>
          <a:p>
            <a:r>
              <a:rPr lang="en-US" dirty="0"/>
              <a:t>Since we use little endian byte order here to store multiple bytes data. We have to flip over the raw data to get its actual value.</a:t>
            </a:r>
            <a:endParaRPr lang="en-US" dirty="0"/>
          </a:p>
          <a:p>
            <a:r>
              <a:rPr lang="en-US" dirty="0"/>
              <a:t>So the real starting LBA address is 0x0000003f, which is Sector 63.</a:t>
            </a:r>
            <a:endParaRPr lang="en-US"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we know </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location of the first partition. Of course, you also easily figure out </a:t>
            </a:r>
            <a:r>
              <a:rPr lang="en-US" b="0" dirty="0"/>
              <a:t> </a:t>
            </a:r>
            <a:r>
              <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location of the second partition. I will leave it to you as a non-graded hands-on exercise.</a:t>
            </a:r>
            <a:endParaRPr lang="en-US" sz="1200" b="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257300" y="719138"/>
            <a:ext cx="4800600" cy="3600450"/>
          </a:xfrm>
        </p:spPr>
      </p:sp>
      <p:sp>
        <p:nvSpPr>
          <p:cNvPr id="68611" name="Rectangle 3"/>
          <p:cNvSpPr>
            <a:spLocks noGrp="1" noChangeArrowheads="1"/>
          </p:cNvSpPr>
          <p:nvPr>
            <p:ph type="body" idx="1"/>
          </p:nvPr>
        </p:nvSpPr>
        <p:spPr>
          <a:xfrm>
            <a:off x="976313" y="4560888"/>
            <a:ext cx="536257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cs typeface="Times New Roman" pitchFamily="18" charset="0"/>
              </a:rPr>
              <a:t>In this non-graded lab exercise, you are required to figure out the location of the second partition in the example.</a:t>
            </a:r>
            <a:endParaRPr lang="en-US" dirty="0">
              <a:latin typeface="Times New Roman" pitchFamily="18" charset="0"/>
              <a:cs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addition to hard disk, there are many different types of </a:t>
            </a:r>
            <a:r>
              <a:rPr lang="en-CA" sz="1200" b="0" u="none" dirty="0">
                <a:effectLst>
                  <a:outerShdw blurRad="38100" dist="38100" dir="2700000" algn="tl">
                    <a:srgbClr val="000000">
                      <a:alpha val="43137"/>
                    </a:srgbClr>
                  </a:outerShdw>
                </a:effectLst>
                <a:latin typeface="Times New Roman" pitchFamily="18" charset="0"/>
                <a:cs typeface="Times New Roman" pitchFamily="18" charset="0"/>
              </a:rPr>
              <a:t>Removable Media. How are they structured? </a:t>
            </a:r>
            <a:endParaRPr lang="en-US" b="0" dirty="0"/>
          </a:p>
        </p:txBody>
      </p:sp>
      <p:sp>
        <p:nvSpPr>
          <p:cNvPr id="4" name="Slide Number Placeholder 3"/>
          <p:cNvSpPr>
            <a:spLocks noGrp="1"/>
          </p:cNvSpPr>
          <p:nvPr>
            <p:ph type="sldNum" sz="quarter" idx="5"/>
          </p:nvPr>
        </p:nvSpPr>
        <p:spPr/>
        <p:txBody>
          <a:bodyPr/>
          <a:lstStyle/>
          <a:p>
            <a:pPr>
              <a:defRPr/>
            </a:pPr>
            <a:fld id="{85EB6F81-7359-4E58-AEDD-58326BE20098}"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9BB78C05-1E54-4E86-ABDB-75BBE9AA1A93}" type="slidenum">
              <a:rPr lang="zh-CN" altLang="en-US"/>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4D4D32E2-5240-486A-B0B4-363CF9702286}"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DAAB63A2-2FE4-4DEC-93C1-C533257E0885}"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8B2ED97C-8A2F-4FDD-BF24-920CA9C2FEDC}"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495800" y="16002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495800" y="4000500"/>
            <a:ext cx="3810000" cy="22479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zh-CN" altLang="en-US"/>
          </a:p>
        </p:txBody>
      </p:sp>
      <p:sp>
        <p:nvSpPr>
          <p:cNvPr id="8" name="Rectangle 6"/>
          <p:cNvSpPr>
            <a:spLocks noGrp="1" noChangeArrowheads="1"/>
          </p:cNvSpPr>
          <p:nvPr>
            <p:ph type="sldNum" sz="quarter" idx="12"/>
          </p:nvPr>
        </p:nvSpPr>
        <p:spPr/>
        <p:txBody>
          <a:bodyPr/>
          <a:lstStyle>
            <a:lvl1pPr>
              <a:defRPr/>
            </a:lvl1pPr>
          </a:lstStyle>
          <a:p>
            <a:pPr>
              <a:defRPr/>
            </a:pPr>
            <a:fld id="{2CDA4B2F-5A0F-4433-BCED-DE9C820E1AEC}" type="slidenum">
              <a:rPr lang="zh-CN" altLang="en-US"/>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ClipArt Placeholder 2"/>
          <p:cNvSpPr>
            <a:spLocks noGrp="1"/>
          </p:cNvSpPr>
          <p:nvPr>
            <p:ph type="clipArt" sz="half" idx="1"/>
          </p:nvPr>
        </p:nvSpPr>
        <p:spPr>
          <a:xfrm>
            <a:off x="533400" y="1600200"/>
            <a:ext cx="3810000" cy="4648200"/>
          </a:xfrm>
        </p:spPr>
        <p:txBody>
          <a:bodyPr/>
          <a:lstStyle/>
          <a:p>
            <a:pPr lvl="0"/>
            <a:endParaRPr lang="en-CA" noProof="0"/>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621D8C37-059D-443F-82AA-E50B7BF042DE}"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228600"/>
            <a:ext cx="7772400" cy="6019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Network Security</a:t>
            </a:r>
            <a:endParaRPr lang="en-US"/>
          </a:p>
        </p:txBody>
      </p:sp>
      <p:sp>
        <p:nvSpPr>
          <p:cNvPr id="5" name="Slide Number Placeholder 4"/>
          <p:cNvSpPr>
            <a:spLocks noGrp="1"/>
          </p:cNvSpPr>
          <p:nvPr>
            <p:ph type="sldNum" sz="quarter" idx="12"/>
          </p:nvPr>
        </p:nvSpPr>
        <p:spPr/>
        <p:txBody>
          <a:bodyPr/>
          <a:lstStyle>
            <a:lvl1pPr>
              <a:defRPr/>
            </a:lvl1pPr>
          </a:lstStyle>
          <a:p>
            <a:pPr>
              <a:defRPr/>
            </a:pPr>
            <a:fld id="{B5EADFF4-FF28-47E5-A1AC-428EEA27BF3D}"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Table Placeholder 2"/>
          <p:cNvSpPr>
            <a:spLocks noGrp="1"/>
          </p:cNvSpPr>
          <p:nvPr>
            <p:ph type="tbl" idx="1"/>
          </p:nvPr>
        </p:nvSpPr>
        <p:spPr>
          <a:xfrm>
            <a:off x="533400" y="1600200"/>
            <a:ext cx="7772400" cy="4648200"/>
          </a:xfrm>
        </p:spPr>
        <p:txBody>
          <a:bodyPr/>
          <a:lstStyle/>
          <a:p>
            <a:pPr lvl="0"/>
            <a:endParaRPr lang="en-CA" noProof="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Network Security</a:t>
            </a:r>
            <a:endParaRPr lang="en-US">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defRPr/>
            </a:pPr>
            <a:fld id="{2DCE2817-7FD7-4085-B3F0-EB0F76BFD879}"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u="sng" dirty="0">
                <a:solidFill>
                  <a:schemeClr val="accent2"/>
                </a:solidFill>
                <a:latin typeface="+mj-lt"/>
                <a:ea typeface="SimSun" pitchFamily="2" charset="-122"/>
                <a:cs typeface="+mj-cs"/>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spcAft>
                <a:spcPts val="1200"/>
              </a:spcAft>
              <a:defRPr/>
            </a:lvl1pPr>
            <a:lvl2pPr>
              <a:spcAft>
                <a:spcPts val="600"/>
              </a:spcAft>
              <a:defRPr/>
            </a:lvl2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41C6A0BC-E148-4536-927B-1945CFFC0E85}"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76DE5438-30F6-4DDC-A907-2D3BA41131AD}"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C443276-B283-4A84-AB60-C2AED3D0A168}"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843B1CAA-B80B-4C94-A870-45D03FD6DAF1}"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821D11CC-D58B-4029-9716-8211743A2E13}"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5C0E22BE-BB56-4472-9F5F-79A55F132173}"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FBB009CF-CD6D-4399-A956-CBAF184A5D6D}"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50D6969F-9B44-4448-BD0A-A3F2C463A854}"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228600"/>
            <a:ext cx="7772400" cy="1143000"/>
          </a:xfrm>
          <a:prstGeom prst="rect">
            <a:avLst/>
          </a:prstGeom>
          <a:noFill/>
          <a:ln w="9525">
            <a:noFill/>
            <a:miter lim="800000"/>
          </a:ln>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2051" name="Rectangle 3"/>
          <p:cNvSpPr>
            <a:spLocks noGrp="1" noChangeArrowheads="1"/>
          </p:cNvSpPr>
          <p:nvPr>
            <p:ph type="body" idx="1"/>
          </p:nvPr>
        </p:nvSpPr>
        <p:spPr bwMode="auto">
          <a:xfrm>
            <a:off x="533400" y="1600200"/>
            <a:ext cx="7772400" cy="4648200"/>
          </a:xfrm>
          <a:prstGeom prst="rect">
            <a:avLst/>
          </a:prstGeom>
          <a:noFill/>
          <a:ln w="9525">
            <a:noFill/>
            <a:miter lim="800000"/>
          </a:ln>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0" hangingPunct="0">
              <a:spcBef>
                <a:spcPct val="0"/>
              </a:spcBef>
              <a:buClrTx/>
              <a:buSzTx/>
              <a:buFontTx/>
              <a:buNone/>
              <a:defRPr sz="1400">
                <a:latin typeface="Times New Roman" pitchFamily="18" charset="0"/>
                <a:ea typeface="SimSun"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spcBef>
                <a:spcPct val="0"/>
              </a:spcBef>
              <a:buClrTx/>
              <a:buSzTx/>
              <a:buFontTx/>
              <a:buNone/>
              <a:defRPr sz="1400">
                <a:latin typeface="Times New Roman" pitchFamily="18" charset="0"/>
                <a:ea typeface="SimSun"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7994650" y="6400800"/>
            <a:ext cx="76835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spcBef>
                <a:spcPct val="0"/>
              </a:spcBef>
              <a:buClrTx/>
              <a:buSzTx/>
              <a:buFontTx/>
              <a:buNone/>
              <a:defRPr sz="1400">
                <a:latin typeface="Times New Roman" pitchFamily="18" charset="0"/>
                <a:ea typeface="SimSun" pitchFamily="2" charset="-122"/>
              </a:defRPr>
            </a:lvl1pPr>
          </a:lstStyle>
          <a:p>
            <a:pPr>
              <a:defRPr/>
            </a:pPr>
            <a:fld id="{AC5B35D0-62E0-477F-9D72-FFF1E64240AF}"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5" Type="http://schemas.openxmlformats.org/officeDocument/2006/relationships/notesSlide" Target="../notesSlides/notesSlide93.xml"/><Relationship Id="rId4" Type="http://schemas.openxmlformats.org/officeDocument/2006/relationships/slideLayout" Target="../slideLayouts/slideLayout15.xml"/><Relationship Id="rId3" Type="http://schemas.openxmlformats.org/officeDocument/2006/relationships/image" Target="../media/image121.jpeg"/><Relationship Id="rId2" Type="http://schemas.openxmlformats.org/officeDocument/2006/relationships/image" Target="../media/image103.jpeg"/><Relationship Id="rId1" Type="http://schemas.openxmlformats.org/officeDocument/2006/relationships/image" Target="../media/image63.jpe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7.xml"/><Relationship Id="rId2" Type="http://schemas.openxmlformats.org/officeDocument/2006/relationships/image" Target="../media/image121.jpeg"/><Relationship Id="rId1"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121.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121.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5.xml"/><Relationship Id="rId1" Type="http://schemas.openxmlformats.org/officeDocument/2006/relationships/image" Target="../media/image121.jpe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106.xml.rels><?xml version="1.0" encoding="UTF-8" standalone="yes"?>
<Relationships xmlns="http://schemas.openxmlformats.org/package/2006/relationships"><Relationship Id="rId7" Type="http://schemas.openxmlformats.org/officeDocument/2006/relationships/notesSlide" Target="../notesSlides/notesSlide99.xml"/><Relationship Id="rId6"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png"/><Relationship Id="rId3" Type="http://schemas.openxmlformats.org/officeDocument/2006/relationships/image" Target="../media/image127.jpeg"/><Relationship Id="rId2" Type="http://schemas.openxmlformats.org/officeDocument/2006/relationships/image" Target="../media/image126.GIF"/><Relationship Id="rId1" Type="http://schemas.openxmlformats.org/officeDocument/2006/relationships/image" Target="../media/image125.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image" Target="../media/image130.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4" Type="http://schemas.openxmlformats.org/officeDocument/2006/relationships/notesSlide" Target="../notesSlides/notesSlide103.xml"/><Relationship Id="rId3" Type="http://schemas.openxmlformats.org/officeDocument/2006/relationships/slideLayout" Target="../slideLayouts/slideLayout2.xml"/><Relationship Id="rId2" Type="http://schemas.openxmlformats.org/officeDocument/2006/relationships/image" Target="../media/image133.jpeg"/><Relationship Id="rId1" Type="http://schemas.openxmlformats.org/officeDocument/2006/relationships/image" Target="../media/image132.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jpe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2.xml"/><Relationship Id="rId2" Type="http://schemas.openxmlformats.org/officeDocument/2006/relationships/image" Target="../media/image136.jpeg"/><Relationship Id="rId1" Type="http://schemas.openxmlformats.org/officeDocument/2006/relationships/image" Target="../media/image66.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image" Target="../media/image137.jpe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8.jpeg"/></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1.xml"/><Relationship Id="rId2" Type="http://schemas.openxmlformats.org/officeDocument/2006/relationships/image" Target="../media/image139.png"/><Relationship Id="rId1" Type="http://schemas.openxmlformats.org/officeDocument/2006/relationships/image" Target="../media/image138.jpe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40.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image" Target="../media/image14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20.png"/><Relationship Id="rId2" Type="http://schemas.openxmlformats.org/officeDocument/2006/relationships/oleObject" Target="../embeddings/oleObject2.bin"/><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41.png"/><Relationship Id="rId1" Type="http://schemas.openxmlformats.org/officeDocument/2006/relationships/image" Target="../media/image40.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4.GI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5.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jpe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31.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3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3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jpeg"/><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image" Target="../media/image31.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7.xml"/><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7.xml"/><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image" Target="../media/image68.png"/><Relationship Id="rId3" Type="http://schemas.openxmlformats.org/officeDocument/2006/relationships/image" Target="../media/image67.jpeg"/><Relationship Id="rId2" Type="http://schemas.openxmlformats.org/officeDocument/2006/relationships/image" Target="../media/image65.png"/><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72.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74.GIF"/><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63.jpeg"/><Relationship Id="rId1" Type="http://schemas.openxmlformats.org/officeDocument/2006/relationships/image" Target="../media/image61.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69.jpeg"/><Relationship Id="rId1" Type="http://schemas.openxmlformats.org/officeDocument/2006/relationships/image" Target="../media/image63.jpe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69.jpeg"/><Relationship Id="rId1" Type="http://schemas.openxmlformats.org/officeDocument/2006/relationships/image" Target="../media/image63.jpe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84.jpe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85.png"/><Relationship Id="rId1"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7.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7.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7.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66.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image" Target="../media/image89.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GIF"/><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image" Target="../media/image96.jpe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xml"/><Relationship Id="rId2" Type="http://schemas.openxmlformats.org/officeDocument/2006/relationships/image" Target="../media/image63.jpeg"/><Relationship Id="rId1" Type="http://schemas.openxmlformats.org/officeDocument/2006/relationships/image" Target="../media/image97.jpeg"/></Relationships>
</file>

<file path=ppt/slides/_rels/slide73.xml.rels><?xml version="1.0" encoding="UTF-8" standalone="yes"?>
<Relationships xmlns="http://schemas.openxmlformats.org/package/2006/relationships"><Relationship Id="rId9" Type="http://schemas.openxmlformats.org/officeDocument/2006/relationships/notesSlide" Target="../notesSlides/notesSlide71.xml"/><Relationship Id="rId8" Type="http://schemas.openxmlformats.org/officeDocument/2006/relationships/slideLayout" Target="../slideLayouts/slideLayout7.xml"/><Relationship Id="rId7" Type="http://schemas.openxmlformats.org/officeDocument/2006/relationships/image" Target="../media/image102.png"/><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hyperlink" Target="http://howtoformatacomputer.com/format-hard-disk-windows-xp.html/confirm-format-hard-disk-windows-xp" TargetMode="Externa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63.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15.xml"/><Relationship Id="rId2" Type="http://schemas.openxmlformats.org/officeDocument/2006/relationships/image" Target="../media/image103.jpeg"/><Relationship Id="rId1" Type="http://schemas.openxmlformats.org/officeDocument/2006/relationships/image" Target="../media/image63.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14.GIF"/><Relationship Id="rId7" Type="http://schemas.openxmlformats.org/officeDocument/2006/relationships/image" Target="../media/image21.GIF"/><Relationship Id="rId6" Type="http://schemas.openxmlformats.org/officeDocument/2006/relationships/image" Target="../media/image20.png"/><Relationship Id="rId5" Type="http://schemas.openxmlformats.org/officeDocument/2006/relationships/oleObject" Target="../embeddings/oleObject1.bin"/><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GIF"/><Relationship Id="rId11" Type="http://schemas.openxmlformats.org/officeDocument/2006/relationships/notesSlide" Target="../notesSlides/notesSlide8.xml"/><Relationship Id="rId10" Type="http://schemas.openxmlformats.org/officeDocument/2006/relationships/vmlDrawing" Target="../drawings/vmlDrawing1.vml"/><Relationship Id="rId1" Type="http://schemas.openxmlformats.org/officeDocument/2006/relationships/image" Target="../media/image11.jpe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2.xml"/><Relationship Id="rId2" Type="http://schemas.openxmlformats.org/officeDocument/2006/relationships/image" Target="../media/image104.GIF"/><Relationship Id="rId1" Type="http://schemas.openxmlformats.org/officeDocument/2006/relationships/image" Target="../media/image31.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15.xml"/><Relationship Id="rId2" Type="http://schemas.openxmlformats.org/officeDocument/2006/relationships/image" Target="../media/image106.png"/><Relationship Id="rId1" Type="http://schemas.openxmlformats.org/officeDocument/2006/relationships/image" Target="../media/image105.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2.xml"/><Relationship Id="rId2" Type="http://schemas.openxmlformats.org/officeDocument/2006/relationships/image" Target="../media/image108.GIF"/><Relationship Id="rId1" Type="http://schemas.openxmlformats.org/officeDocument/2006/relationships/image" Target="../media/image10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5.xml"/><Relationship Id="rId1" Type="http://schemas.openxmlformats.org/officeDocument/2006/relationships/image" Target="../media/image112.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5.xml"/><Relationship Id="rId1" Type="http://schemas.openxmlformats.org/officeDocument/2006/relationships/image" Target="../media/image112.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95.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 Id="rId3" Type="http://schemas.openxmlformats.org/officeDocument/2006/relationships/image" Target="../media/image115.png"/><Relationship Id="rId2" Type="http://schemas.openxmlformats.org/officeDocument/2006/relationships/image" Target="../media/image82.png"/><Relationship Id="rId1" Type="http://schemas.openxmlformats.org/officeDocument/2006/relationships/image" Target="../media/image11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2.xml"/><Relationship Id="rId2" Type="http://schemas.openxmlformats.org/officeDocument/2006/relationships/image" Target="../media/image119.GIF"/><Relationship Id="rId1" Type="http://schemas.openxmlformats.org/officeDocument/2006/relationships/image" Target="../media/image107.png"/></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2.xml"/><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image" Target="../media/image120.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2.xml"/><Relationship Id="rId2" Type="http://schemas.openxmlformats.org/officeDocument/2006/relationships/image" Target="../media/image121.jpeg"/><Relationship Id="rId1" Type="http://schemas.openxmlformats.org/officeDocument/2006/relationships/image" Target="../media/image1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260350" y="914400"/>
            <a:ext cx="8655050" cy="15494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6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Data Acquisition</a:t>
            </a:r>
            <a:endParaRPr lang="en-US" sz="6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098" name="Picture 2" descr="Faster Healthcare Data Acquisition Delivers Valu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71800" y="2819400"/>
            <a:ext cx="3200400" cy="192024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9" name="Text Box 11"/>
          <p:cNvSpPr txBox="1">
            <a:spLocks noChangeArrowheads="1"/>
          </p:cNvSpPr>
          <p:nvPr/>
        </p:nvSpPr>
        <p:spPr bwMode="auto">
          <a:xfrm>
            <a:off x="405534" y="1143000"/>
            <a:ext cx="8001000" cy="4216539"/>
          </a:xfrm>
          <a:prstGeom prst="rect">
            <a:avLst/>
          </a:prstGeom>
          <a:noFill/>
          <a:ln w="9525" algn="ctr">
            <a:noFill/>
            <a:prstDash val="dash"/>
            <a:miter lim="800000"/>
          </a:ln>
          <a:effectLst/>
        </p:spPr>
        <p:txBody>
          <a:bodyPr wrap="square">
            <a:spAutoFit/>
          </a:bodyPr>
          <a:lstStyle/>
          <a:p>
            <a:pPr marL="457200" indent="-457200" algn="just">
              <a:spcBef>
                <a:spcPts val="600"/>
              </a:spcBef>
              <a:buFont typeface="Wingdings" panose="05000000000000000000" pitchFamily="2" charset="2"/>
              <a:buChar char="q"/>
            </a:pPr>
            <a:r>
              <a:rPr lang="en-US" sz="2800" dirty="0">
                <a:latin typeface="Times New Roman" pitchFamily="18" charset="0"/>
                <a:ea typeface="SimSun" pitchFamily="2" charset="-122"/>
              </a:rPr>
              <a:t>Two types of data acquisition </a:t>
            </a:r>
            <a:endParaRPr lang="en-US" sz="2800" dirty="0">
              <a:latin typeface="Times New Roman" pitchFamily="18" charset="0"/>
              <a:ea typeface="SimSun" pitchFamily="2" charset="-122"/>
            </a:endParaRPr>
          </a:p>
          <a:p>
            <a:pPr marL="457200" indent="-457200" algn="just">
              <a:spcBef>
                <a:spcPts val="600"/>
              </a:spcBef>
              <a:buFont typeface="Wingdings" panose="05000000000000000000" pitchFamily="2" charset="2"/>
              <a:buChar char="v"/>
            </a:pPr>
            <a:r>
              <a:rPr lang="en-US" sz="2800" dirty="0">
                <a:latin typeface="Times New Roman" pitchFamily="18" charset="0"/>
                <a:ea typeface="SimSun" pitchFamily="2" charset="-122"/>
              </a:rPr>
              <a:t>Static acquisition</a:t>
            </a:r>
            <a:endParaRPr lang="en-US" sz="2800"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dirty="0">
                <a:latin typeface="Times New Roman" pitchFamily="18" charset="0"/>
                <a:ea typeface="SimSun" pitchFamily="2" charset="-122"/>
              </a:rPr>
              <a:t>Copying a hard drive from a powered-off system</a:t>
            </a:r>
            <a:endParaRPr lang="en-US"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dirty="0">
                <a:latin typeface="Times New Roman" pitchFamily="18" charset="0"/>
                <a:ea typeface="SimSun" pitchFamily="2" charset="-122"/>
              </a:rPr>
              <a:t>Used to be the standard</a:t>
            </a:r>
            <a:endParaRPr lang="en-US"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b="1" dirty="0">
                <a:solidFill>
                  <a:srgbClr val="FF0000"/>
                </a:solidFill>
                <a:latin typeface="Times New Roman" pitchFamily="18" charset="0"/>
                <a:ea typeface="SimSun" pitchFamily="2" charset="-122"/>
              </a:rPr>
              <a:t>Does not alter the data, so it's repeatable</a:t>
            </a:r>
            <a:endParaRPr lang="en-US" b="1" dirty="0">
              <a:solidFill>
                <a:srgbClr val="FF0000"/>
              </a:solidFill>
              <a:latin typeface="Times New Roman" pitchFamily="18" charset="0"/>
              <a:ea typeface="SimSun" pitchFamily="2" charset="-122"/>
            </a:endParaRPr>
          </a:p>
          <a:p>
            <a:pPr marL="457200" indent="-457200" algn="just">
              <a:spcBef>
                <a:spcPts val="600"/>
              </a:spcBef>
              <a:buFont typeface="Wingdings" panose="05000000000000000000" pitchFamily="2" charset="2"/>
              <a:buChar char="v"/>
            </a:pPr>
            <a:r>
              <a:rPr lang="en-US" sz="2800" dirty="0">
                <a:latin typeface="Times New Roman" pitchFamily="18" charset="0"/>
                <a:ea typeface="SimSun" pitchFamily="2" charset="-122"/>
              </a:rPr>
              <a:t>Live acquisition</a:t>
            </a:r>
            <a:endParaRPr lang="en-US" sz="2800"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dirty="0">
                <a:latin typeface="Times New Roman" pitchFamily="18" charset="0"/>
                <a:ea typeface="SimSun" pitchFamily="2" charset="-122"/>
              </a:rPr>
              <a:t>Acquire data while the system is running</a:t>
            </a:r>
            <a:endParaRPr lang="en-US"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dirty="0">
                <a:latin typeface="Times New Roman" pitchFamily="18" charset="0"/>
                <a:ea typeface="SimSun" pitchFamily="2" charset="-122"/>
              </a:rPr>
              <a:t>Now the preferred type, because of hard disk encryption</a:t>
            </a:r>
            <a:endParaRPr lang="en-US"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b="1" dirty="0">
                <a:solidFill>
                  <a:srgbClr val="FF0000"/>
                </a:solidFill>
                <a:latin typeface="Times New Roman" pitchFamily="18" charset="0"/>
                <a:ea typeface="SimSun" pitchFamily="2" charset="-122"/>
              </a:rPr>
              <a:t>A second live acquisition will not be the same.</a:t>
            </a:r>
            <a:endParaRPr lang="en-US" b="1" dirty="0">
              <a:solidFill>
                <a:srgbClr val="FF0000"/>
              </a:solidFill>
              <a:latin typeface="Times New Roman" pitchFamily="18" charset="0"/>
              <a:ea typeface="SimSun" pitchFamily="2" charset="-122"/>
            </a:endParaRPr>
          </a:p>
        </p:txBody>
      </p:sp>
      <p:sp>
        <p:nvSpPr>
          <p:cNvPr id="21" name="Rectangle 2"/>
          <p:cNvSpPr txBox="1">
            <a:spLocks noChangeArrowheads="1"/>
          </p:cNvSpPr>
          <p:nvPr/>
        </p:nvSpPr>
        <p:spPr bwMode="auto">
          <a:xfrm>
            <a:off x="838200" y="399554"/>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Types of Acquisition</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381000" y="457200"/>
            <a:ext cx="8655050" cy="709613"/>
          </a:xfrm>
          <a:prstGeom prst="rect">
            <a:avLst/>
          </a:prstGeom>
          <a:noFill/>
          <a:ln w="9525">
            <a:noFill/>
            <a:miter lim="800000"/>
          </a:ln>
        </p:spPr>
        <p:txBody>
          <a:bodyPr anchor="ctr"/>
          <a:lstStyle/>
          <a:p>
            <a:pPr algn="ctr">
              <a:spcBef>
                <a:spcPct val="20000"/>
              </a:spcBef>
              <a:buClr>
                <a:schemeClr val="accent2"/>
              </a:buClr>
              <a:buSzPct val="85000"/>
              <a:buFont typeface="ZapfDingbats" pitchFamily="82" charset="2"/>
              <a:buNone/>
              <a:defRPr/>
            </a:pPr>
            <a:r>
              <a:rPr lang="en-US"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location of the partitions</a:t>
            </a:r>
            <a:endParaRPr lang="en-US"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灯片编号占位符 2"/>
          <p:cNvSpPr txBox="1">
            <a:spLocks noGrp="1"/>
          </p:cNvSpPr>
          <p:nvPr/>
        </p:nvSpPr>
        <p:spPr bwMode="auto">
          <a:xfrm>
            <a:off x="7994650" y="6324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buClr>
                <a:schemeClr val="accent2"/>
              </a:buClr>
              <a:buSzPct val="85000"/>
              <a:buFont typeface="ZapfDingbats" pitchFamily="82" charset="2"/>
              <a:buNone/>
            </a:pPr>
            <a:fld id="{91086A5C-8021-4FB9-A516-F3940180239C}" type="slidenum">
              <a:rPr lang="zh-CN" altLang="en-US" sz="1400">
                <a:latin typeface="Arial" panose="020B0604020202020204" pitchFamily="34" charset="0"/>
              </a:rPr>
            </a:fld>
            <a:endParaRPr lang="en-US" altLang="zh-CN" sz="1400">
              <a:latin typeface="Arial" panose="020B0604020202020204" pitchFamily="34" charset="0"/>
            </a:endParaRPr>
          </a:p>
        </p:txBody>
      </p:sp>
      <p:pic>
        <p:nvPicPr>
          <p:cNvPr id="11268" name="Picture 2" descr="http://tbn1.google.com/images?q=tbn:nSiJGjbB79_MLM:http://www.computersafetytip.com/wp-content/uploads/2009/05/hp-hdd-300x30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2058988"/>
            <a:ext cx="15589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4"/>
          <p:cNvSpPr>
            <a:spLocks noChangeArrowheads="1"/>
          </p:cNvSpPr>
          <p:nvPr/>
        </p:nvSpPr>
        <p:spPr bwMode="auto">
          <a:xfrm>
            <a:off x="3352800" y="2819400"/>
            <a:ext cx="5410200" cy="609600"/>
          </a:xfrm>
          <a:prstGeom prst="rect">
            <a:avLst/>
          </a:prstGeom>
          <a:noFill/>
          <a:ln w="4127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11270" name="Rectangle 5"/>
          <p:cNvSpPr>
            <a:spLocks noChangeArrowheads="1"/>
          </p:cNvSpPr>
          <p:nvPr/>
        </p:nvSpPr>
        <p:spPr bwMode="auto">
          <a:xfrm>
            <a:off x="3886200" y="2819400"/>
            <a:ext cx="2667000"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8" name="Rectangle 6"/>
          <p:cNvSpPr>
            <a:spLocks noChangeArrowheads="1"/>
          </p:cNvSpPr>
          <p:nvPr/>
        </p:nvSpPr>
        <p:spPr bwMode="auto">
          <a:xfrm>
            <a:off x="0" y="5181600"/>
            <a:ext cx="3049588" cy="1371600"/>
          </a:xfrm>
          <a:prstGeom prst="rect">
            <a:avLst/>
          </a:prstGeom>
          <a:noFill/>
          <a:ln w="9525">
            <a:noFill/>
            <a:miter lim="800000"/>
          </a:ln>
        </p:spPr>
        <p:txBody>
          <a:bodyPr anchor="ctr"/>
          <a:lstStyle/>
          <a:p>
            <a:pPr algn="ctr">
              <a:spcBef>
                <a:spcPct val="20000"/>
              </a:spcBef>
              <a:buClr>
                <a:schemeClr val="accent2"/>
              </a:buClr>
              <a:buSzPct val="85000"/>
              <a:buFont typeface="ZapfDingbats" pitchFamily="82" charset="2"/>
              <a:buNone/>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digital storage devices</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1272" name="Picture 2" descr="http://www.yulelog.com/images/usb-dr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3859213"/>
            <a:ext cx="148272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273" name="Straight Connector 11"/>
          <p:cNvCxnSpPr>
            <a:cxnSpLocks noChangeShapeType="1"/>
          </p:cNvCxnSpPr>
          <p:nvPr/>
        </p:nvCxnSpPr>
        <p:spPr bwMode="auto">
          <a:xfrm rot="5400000" flipH="1" flipV="1">
            <a:off x="3200401" y="3122612"/>
            <a:ext cx="609600" cy="3175"/>
          </a:xfrm>
          <a:prstGeom prst="line">
            <a:avLst/>
          </a:prstGeom>
          <a:noFill/>
          <a:ln w="41275" algn="ctr">
            <a:solidFill>
              <a:schemeClr val="tx1"/>
            </a:solidFill>
            <a:round/>
          </a:ln>
          <a:extLst>
            <a:ext uri="{909E8E84-426E-40DD-AFC4-6F175D3DCCD1}">
              <a14:hiddenFill xmlns:a14="http://schemas.microsoft.com/office/drawing/2010/main">
                <a:noFill/>
              </a14:hiddenFill>
            </a:ext>
          </a:extLst>
        </p:spPr>
      </p:cxnSp>
      <p:sp>
        <p:nvSpPr>
          <p:cNvPr id="11274" name="Rectangle 15"/>
          <p:cNvSpPr>
            <a:spLocks noChangeArrowheads="1"/>
          </p:cNvSpPr>
          <p:nvPr/>
        </p:nvSpPr>
        <p:spPr bwMode="auto">
          <a:xfrm>
            <a:off x="6553200" y="2819400"/>
            <a:ext cx="1981200"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cxnSp>
        <p:nvCxnSpPr>
          <p:cNvPr id="11275" name="Straight Connector 6"/>
          <p:cNvCxnSpPr>
            <a:cxnSpLocks noChangeShapeType="1"/>
          </p:cNvCxnSpPr>
          <p:nvPr/>
        </p:nvCxnSpPr>
        <p:spPr bwMode="auto">
          <a:xfrm>
            <a:off x="5257800" y="3429000"/>
            <a:ext cx="1066800" cy="533400"/>
          </a:xfrm>
          <a:prstGeom prst="line">
            <a:avLst/>
          </a:prstGeom>
          <a:noFill/>
          <a:ln w="66675" algn="ctr">
            <a:solidFill>
              <a:srgbClr val="FF0000"/>
            </a:solidFill>
            <a:round/>
            <a:headEnd type="triangle" w="med" len="med"/>
          </a:ln>
          <a:extLst>
            <a:ext uri="{909E8E84-426E-40DD-AFC4-6F175D3DCCD1}">
              <a14:hiddenFill xmlns:a14="http://schemas.microsoft.com/office/drawing/2010/main">
                <a:noFill/>
              </a14:hiddenFill>
            </a:ext>
          </a:extLst>
        </p:spPr>
      </p:cxnSp>
      <p:cxnSp>
        <p:nvCxnSpPr>
          <p:cNvPr id="11276" name="Straight Connector 6"/>
          <p:cNvCxnSpPr>
            <a:cxnSpLocks noChangeShapeType="1"/>
            <a:stCxn id="19" idx="0"/>
          </p:cNvCxnSpPr>
          <p:nvPr/>
        </p:nvCxnSpPr>
        <p:spPr bwMode="auto">
          <a:xfrm rot="5400000" flipH="1" flipV="1">
            <a:off x="6477000" y="3276600"/>
            <a:ext cx="533400" cy="838200"/>
          </a:xfrm>
          <a:prstGeom prst="line">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sp>
        <p:nvSpPr>
          <p:cNvPr id="19" name="Title 1"/>
          <p:cNvSpPr txBox="1"/>
          <p:nvPr/>
        </p:nvSpPr>
        <p:spPr bwMode="auto">
          <a:xfrm>
            <a:off x="5257800" y="3962400"/>
            <a:ext cx="2133600" cy="6096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Partitions</a:t>
            </a:r>
            <a:endParaRPr lang="en-CA" altLang="en-US"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cxnSp>
        <p:nvCxnSpPr>
          <p:cNvPr id="14" name="Straight Arrow Connector 13"/>
          <p:cNvCxnSpPr>
            <a:cxnSpLocks noChangeShapeType="1"/>
          </p:cNvCxnSpPr>
          <p:nvPr/>
        </p:nvCxnSpPr>
        <p:spPr bwMode="auto">
          <a:xfrm rot="5400000" flipH="1" flipV="1">
            <a:off x="3010694" y="2399506"/>
            <a:ext cx="838200" cy="1588"/>
          </a:xfrm>
          <a:prstGeom prst="straightConnector1">
            <a:avLst/>
          </a:prstGeom>
          <a:noFill/>
          <a:ln w="66675" algn="ctr">
            <a:solidFill>
              <a:srgbClr val="FF0000"/>
            </a:solidFill>
            <a:round/>
            <a:headEnd type="triangle"/>
            <a:tailEnd type="none" w="med" len="med"/>
          </a:ln>
          <a:extLst>
            <a:ext uri="{909E8E84-426E-40DD-AFC4-6F175D3DCCD1}">
              <a14:hiddenFill xmlns:a14="http://schemas.microsoft.com/office/drawing/2010/main">
                <a:noFill/>
              </a14:hiddenFill>
            </a:ext>
          </a:extLst>
        </p:spPr>
      </p:cxnSp>
      <p:sp>
        <p:nvSpPr>
          <p:cNvPr id="15" name="Title 4"/>
          <p:cNvSpPr txBox="1"/>
          <p:nvPr/>
        </p:nvSpPr>
        <p:spPr bwMode="auto">
          <a:xfrm>
            <a:off x="2630489" y="1361190"/>
            <a:ext cx="1600200" cy="555625"/>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MBR</a:t>
            </a:r>
            <a:endParaRPr lang="en-CA" sz="2800" b="1" dirty="0">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cxnSp>
        <p:nvCxnSpPr>
          <p:cNvPr id="16" name="Straight Arrow Connector 15"/>
          <p:cNvCxnSpPr>
            <a:cxnSpLocks noChangeShapeType="1"/>
          </p:cNvCxnSpPr>
          <p:nvPr/>
        </p:nvCxnSpPr>
        <p:spPr bwMode="auto">
          <a:xfrm flipV="1">
            <a:off x="3885108" y="2362200"/>
            <a:ext cx="2" cy="457200"/>
          </a:xfrm>
          <a:prstGeom prst="straightConnector1">
            <a:avLst/>
          </a:prstGeom>
          <a:noFill/>
          <a:ln w="47625" algn="ctr">
            <a:solidFill>
              <a:schemeClr val="tx1"/>
            </a:solidFill>
            <a:round/>
            <a:headEnd type="triangle"/>
            <a:tailEnd type="none" w="med" len="med"/>
          </a:ln>
          <a:extLst>
            <a:ext uri="{909E8E84-426E-40DD-AFC4-6F175D3DCCD1}">
              <a14:hiddenFill xmlns:a14="http://schemas.microsoft.com/office/drawing/2010/main">
                <a:noFill/>
              </a14:hiddenFill>
            </a:ext>
          </a:extLst>
        </p:spPr>
      </p:cxnSp>
      <p:cxnSp>
        <p:nvCxnSpPr>
          <p:cNvPr id="18" name="Straight Arrow Connector 17"/>
          <p:cNvCxnSpPr>
            <a:cxnSpLocks noChangeShapeType="1"/>
          </p:cNvCxnSpPr>
          <p:nvPr/>
        </p:nvCxnSpPr>
        <p:spPr bwMode="auto">
          <a:xfrm flipV="1">
            <a:off x="6553200" y="2362200"/>
            <a:ext cx="2" cy="457200"/>
          </a:xfrm>
          <a:prstGeom prst="straightConnector1">
            <a:avLst/>
          </a:prstGeom>
          <a:noFill/>
          <a:ln w="47625" algn="ctr">
            <a:solidFill>
              <a:schemeClr val="tx1"/>
            </a:solidFill>
            <a:round/>
            <a:headEnd type="triangle"/>
            <a:tailEnd type="none" w="med" len="med"/>
          </a:ln>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flipV="1">
            <a:off x="8534398" y="2362200"/>
            <a:ext cx="2" cy="457200"/>
          </a:xfrm>
          <a:prstGeom prst="straightConnector1">
            <a:avLst/>
          </a:prstGeom>
          <a:noFill/>
          <a:ln w="47625" algn="ctr">
            <a:solidFill>
              <a:schemeClr val="tx1"/>
            </a:solidFill>
            <a:round/>
            <a:headEnd type="triangle"/>
            <a:tailEnd type="none" w="med" len="med"/>
          </a:ln>
          <a:extLst>
            <a:ext uri="{909E8E84-426E-40DD-AFC4-6F175D3DCCD1}">
              <a14:hiddenFill xmlns:a14="http://schemas.microsoft.com/office/drawing/2010/main">
                <a:noFill/>
              </a14:hiddenFill>
            </a:ext>
          </a:extLst>
        </p:spPr>
      </p:cxnSp>
      <p:cxnSp>
        <p:nvCxnSpPr>
          <p:cNvPr id="21" name="Straight Arrow Connector 20"/>
          <p:cNvCxnSpPr>
            <a:cxnSpLocks noChangeShapeType="1"/>
          </p:cNvCxnSpPr>
          <p:nvPr/>
        </p:nvCxnSpPr>
        <p:spPr bwMode="auto">
          <a:xfrm>
            <a:off x="3858067" y="2589213"/>
            <a:ext cx="2695133" cy="1587"/>
          </a:xfrm>
          <a:prstGeom prst="straightConnector1">
            <a:avLst/>
          </a:prstGeom>
          <a:noFill/>
          <a:ln w="38100" algn="ctr">
            <a:solidFill>
              <a:schemeClr val="tx1"/>
            </a:solidFill>
            <a:prstDash val="sysDash"/>
            <a:round/>
            <a:headEnd type="triangle"/>
            <a:tailEnd type="triangle" w="med" len="med"/>
          </a:ln>
          <a:extLst>
            <a:ext uri="{909E8E84-426E-40DD-AFC4-6F175D3DCCD1}">
              <a14:hiddenFill xmlns:a14="http://schemas.microsoft.com/office/drawing/2010/main">
                <a:noFill/>
              </a14:hiddenFill>
            </a:ext>
          </a:extLst>
        </p:spPr>
      </p:cxnSp>
      <p:pic>
        <p:nvPicPr>
          <p:cNvPr id="22" name="Picture 2" descr="http://tbn3.google.com/images?q=tbn:nl67cU7FB0ttoM:http://upload.wikimedia.org/wikipedia/commons/thumb/8/84/Example.svg/600px-Example.svg.png"/>
          <p:cNvPicPr>
            <a:picLocks noChangeAspect="1" noChangeArrowheads="1"/>
          </p:cNvPicPr>
          <p:nvPr/>
        </p:nvPicPr>
        <p:blipFill>
          <a:blip r:embed="rId3"/>
          <a:srcRect/>
          <a:stretch>
            <a:fillRect/>
          </a:stretch>
        </p:blipFill>
        <p:spPr bwMode="auto">
          <a:xfrm>
            <a:off x="8308975" y="0"/>
            <a:ext cx="835025" cy="83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heckerboard(across)">
                                      <p:cBhvr>
                                        <p:cTn id="15" dur="500"/>
                                        <p:tgtEl>
                                          <p:spTgt spid="18"/>
                                        </p:tgtEl>
                                      </p:cBhvr>
                                    </p:animEffect>
                                  </p:childTnLst>
                                </p:cTn>
                              </p:par>
                              <p:par>
                                <p:cTn id="16" presetID="5" presetClass="entr" presetSubtype="1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heckerboard(across)">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2"/>
          <p:cNvSpPr txBox="1">
            <a:spLocks noGrp="1"/>
          </p:cNvSpPr>
          <p:nvPr/>
        </p:nvSpPr>
        <p:spPr bwMode="auto">
          <a:xfrm>
            <a:off x="8147050" y="6324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fld id="{13BC2F0F-A9C3-41E2-969A-F5F3E08C6BC2}" type="slidenum">
              <a:rPr lang="zh-CN" altLang="en-US" sz="1400">
                <a:latin typeface="Times New Roman" pitchFamily="18" charset="0"/>
              </a:rPr>
            </a:fld>
            <a:endParaRPr lang="en-US" altLang="zh-CN" sz="1400">
              <a:latin typeface="Times New Roman" pitchFamily="18" charset="0"/>
            </a:endParaRPr>
          </a:p>
        </p:txBody>
      </p:sp>
      <p:sp>
        <p:nvSpPr>
          <p:cNvPr id="12" name="Title 1"/>
          <p:cNvSpPr txBox="1"/>
          <p:nvPr/>
        </p:nvSpPr>
        <p:spPr>
          <a:xfrm>
            <a:off x="457200" y="76200"/>
            <a:ext cx="8077200" cy="762000"/>
          </a:xfrm>
          <a:prstGeom prst="rect">
            <a:avLst/>
          </a:prstGeom>
        </p:spPr>
        <p:txBody>
          <a:bodyPr/>
          <a:lstStyle/>
          <a:p>
            <a:pPr algn="ctr">
              <a:defRPr/>
            </a:pPr>
            <a:r>
              <a:rPr lang="en-US" sz="4000" b="1" dirty="0">
                <a:effectLst>
                  <a:outerShdw blurRad="38100" dist="38100" dir="2700000" algn="tl">
                    <a:srgbClr val="000000">
                      <a:alpha val="43137"/>
                    </a:srgbClr>
                  </a:outerShdw>
                </a:effectLst>
                <a:latin typeface="Times New Roman" pitchFamily="18" charset="0"/>
                <a:ea typeface="+mj-ea"/>
                <a:cs typeface="Times New Roman" pitchFamily="18" charset="0"/>
              </a:rPr>
              <a:t>CHS Address and LBA Address</a:t>
            </a:r>
            <a:endParaRPr lang="en-CA" sz="4000" dirty="0">
              <a:latin typeface="Times New Roman" pitchFamily="18" charset="0"/>
              <a:ea typeface="SimSun" pitchFamily="2" charset="-122"/>
              <a:cs typeface="Times New Roman" pitchFamily="18" charset="0"/>
            </a:endParaRPr>
          </a:p>
        </p:txBody>
      </p:sp>
      <p:pic>
        <p:nvPicPr>
          <p:cNvPr id="19460"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00" y="685800"/>
            <a:ext cx="57912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bwMode="auto">
          <a:xfrm>
            <a:off x="990600" y="6248400"/>
            <a:ext cx="7543800" cy="533400"/>
          </a:xfrm>
          <a:prstGeom prst="rect">
            <a:avLst/>
          </a:prstGeom>
          <a:noFill/>
          <a:ln w="9525">
            <a:noFill/>
            <a:miter lim="800000"/>
          </a:ln>
        </p:spPr>
        <p:txBody>
          <a:bodyPr/>
          <a:lstStyle/>
          <a:p>
            <a:pPr algn="ctr">
              <a:spcBef>
                <a:spcPct val="20000"/>
              </a:spcBef>
              <a:buClr>
                <a:schemeClr val="accent2"/>
              </a:buClr>
              <a:buSzPct val="85000"/>
              <a:defRPr/>
            </a:pPr>
            <a:r>
              <a:rPr lang="en-US" sz="2800" kern="0" dirty="0">
                <a:latin typeface="Times New Roman" pitchFamily="18" charset="0"/>
                <a:cs typeface="Times New Roman" pitchFamily="18" charset="0"/>
              </a:rPr>
              <a:t>The layout of one 16-byte partition record</a:t>
            </a:r>
            <a:endParaRPr lang="en-US" sz="2800" kern="0" dirty="0">
              <a:latin typeface="Times New Roman" pitchFamily="18" charset="0"/>
              <a:cs typeface="Times New Roman" pitchFamily="18" charset="0"/>
            </a:endParaRPr>
          </a:p>
        </p:txBody>
      </p:sp>
      <p:cxnSp>
        <p:nvCxnSpPr>
          <p:cNvPr id="15" name="Straight Arrow Connector 14"/>
          <p:cNvCxnSpPr>
            <a:cxnSpLocks noChangeShapeType="1"/>
          </p:cNvCxnSpPr>
          <p:nvPr/>
        </p:nvCxnSpPr>
        <p:spPr bwMode="auto">
          <a:xfrm>
            <a:off x="838200" y="3198813"/>
            <a:ext cx="1143000" cy="1587"/>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cxnSp>
        <p:nvCxnSpPr>
          <p:cNvPr id="18" name="Straight Arrow Connector 17"/>
          <p:cNvCxnSpPr>
            <a:cxnSpLocks noChangeShapeType="1"/>
          </p:cNvCxnSpPr>
          <p:nvPr/>
        </p:nvCxnSpPr>
        <p:spPr bwMode="auto">
          <a:xfrm rot="5400000">
            <a:off x="1485107" y="3237706"/>
            <a:ext cx="990600" cy="1587"/>
          </a:xfrm>
          <a:prstGeom prst="straightConnector1">
            <a:avLst/>
          </a:prstGeom>
          <a:noFill/>
          <a:ln w="66675" algn="ctr">
            <a:solidFill>
              <a:srgbClr val="FF0000"/>
            </a:solidFill>
            <a:round/>
          </a:ln>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a:off x="5867400" y="2743200"/>
            <a:ext cx="685800" cy="1588"/>
          </a:xfrm>
          <a:prstGeom prst="straightConnector1">
            <a:avLst/>
          </a:prstGeom>
          <a:noFill/>
          <a:ln w="666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pic>
        <p:nvPicPr>
          <p:cNvPr id="9" name="Picture 2" descr="http://tbn3.google.com/images?q=tbn:nl67cU7FB0ttoM:http://upload.wikimedia.org/wikipedia/commons/thumb/8/84/Example.svg/600px-Example.svg.png"/>
          <p:cNvPicPr>
            <a:picLocks noChangeAspect="1" noChangeArrowheads="1"/>
          </p:cNvPicPr>
          <p:nvPr/>
        </p:nvPicPr>
        <p:blipFill>
          <a:blip r:embed="rId2"/>
          <a:srcRect/>
          <a:stretch>
            <a:fillRect/>
          </a:stretch>
        </p:blipFill>
        <p:spPr bwMode="auto">
          <a:xfrm>
            <a:off x="8308975" y="0"/>
            <a:ext cx="835025" cy="838200"/>
          </a:xfrm>
          <a:prstGeom prst="rect">
            <a:avLst/>
          </a:prstGeom>
          <a:noFill/>
          <a:ln w="9525">
            <a:noFill/>
            <a:miter lim="800000"/>
            <a:headEnd/>
            <a:tailEnd/>
          </a:ln>
        </p:spPr>
      </p:pic>
      <p:grpSp>
        <p:nvGrpSpPr>
          <p:cNvPr id="17" name="Group 16"/>
          <p:cNvGrpSpPr/>
          <p:nvPr/>
        </p:nvGrpSpPr>
        <p:grpSpPr>
          <a:xfrm>
            <a:off x="3200400" y="2400301"/>
            <a:ext cx="5914569" cy="3544887"/>
            <a:chOff x="3200400" y="2400301"/>
            <a:chExt cx="5914569" cy="3544887"/>
          </a:xfrm>
        </p:grpSpPr>
        <p:cxnSp>
          <p:nvCxnSpPr>
            <p:cNvPr id="10" name="Straight Arrow Connector 9"/>
            <p:cNvCxnSpPr>
              <a:cxnSpLocks noChangeShapeType="1"/>
            </p:cNvCxnSpPr>
            <p:nvPr/>
          </p:nvCxnSpPr>
          <p:spPr bwMode="auto">
            <a:xfrm>
              <a:off x="3200400" y="2438400"/>
              <a:ext cx="2864759" cy="1588"/>
            </a:xfrm>
            <a:prstGeom prst="straightConnector1">
              <a:avLst/>
            </a:prstGeom>
            <a:noFill/>
            <a:ln w="47625" algn="ctr">
              <a:solidFill>
                <a:schemeClr val="tx1"/>
              </a:solidFill>
              <a:round/>
              <a:headEnd type="none" w="med" len="med"/>
              <a:tailEnd type="none" w="med" len="med"/>
            </a:ln>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a:off x="3200400" y="5943600"/>
              <a:ext cx="2604326" cy="1588"/>
            </a:xfrm>
            <a:prstGeom prst="straightConnector1">
              <a:avLst/>
            </a:prstGeom>
            <a:noFill/>
            <a:ln w="47625" algn="ctr">
              <a:solidFill>
                <a:schemeClr val="tx1"/>
              </a:solidFill>
              <a:round/>
              <a:headEnd type="none" w="med" len="med"/>
              <a:tailEnd type="none" w="med" len="med"/>
            </a:ln>
            <a:extLst>
              <a:ext uri="{909E8E84-426E-40DD-AFC4-6F175D3DCCD1}">
                <a14:hiddenFill xmlns:a14="http://schemas.microsoft.com/office/drawing/2010/main">
                  <a:noFill/>
                </a14:hiddenFill>
              </a:ext>
            </a:extLst>
          </p:spPr>
        </p:cxnSp>
        <p:cxnSp>
          <p:nvCxnSpPr>
            <p:cNvPr id="13" name="Straight Arrow Connector 12"/>
            <p:cNvCxnSpPr>
              <a:cxnSpLocks noChangeShapeType="1"/>
              <a:stCxn id="19" idx="1"/>
            </p:cNvCxnSpPr>
            <p:nvPr/>
          </p:nvCxnSpPr>
          <p:spPr bwMode="auto">
            <a:xfrm flipH="1" flipV="1">
              <a:off x="6065161" y="2400301"/>
              <a:ext cx="2001148" cy="1388268"/>
            </a:xfrm>
            <a:prstGeom prst="straightConnector1">
              <a:avLst/>
            </a:prstGeom>
            <a:noFill/>
            <a:ln w="476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16" name="Straight Arrow Connector 15"/>
            <p:cNvCxnSpPr>
              <a:cxnSpLocks noChangeShapeType="1"/>
              <a:stCxn id="19" idx="1"/>
            </p:cNvCxnSpPr>
            <p:nvPr/>
          </p:nvCxnSpPr>
          <p:spPr bwMode="auto">
            <a:xfrm flipH="1">
              <a:off x="5851981" y="3788569"/>
              <a:ext cx="2214328" cy="2155031"/>
            </a:xfrm>
            <a:prstGeom prst="straightConnector1">
              <a:avLst/>
            </a:prstGeom>
            <a:noFill/>
            <a:ln w="476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19" name="Content Placeholder 2"/>
            <p:cNvSpPr txBox="1"/>
            <p:nvPr/>
          </p:nvSpPr>
          <p:spPr bwMode="auto">
            <a:xfrm>
              <a:off x="8066309" y="3480594"/>
              <a:ext cx="1048660" cy="615950"/>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Starting point</a:t>
              </a:r>
              <a:endParaRPr lang="en-US" sz="1800" b="1" kern="0" dirty="0">
                <a:solidFill>
                  <a:srgbClr val="C00000"/>
                </a:solidFill>
                <a:latin typeface="Times New Roman" pitchFamily="18" charset="0"/>
                <a:cs typeface="Times New Roman" pitchFamily="18" charset="0"/>
              </a:endParaRPr>
            </a:p>
          </p:txBody>
        </p:sp>
      </p:grpSp>
      <p:grpSp>
        <p:nvGrpSpPr>
          <p:cNvPr id="21" name="Group 20"/>
          <p:cNvGrpSpPr/>
          <p:nvPr/>
        </p:nvGrpSpPr>
        <p:grpSpPr>
          <a:xfrm>
            <a:off x="304800" y="4032250"/>
            <a:ext cx="5760359" cy="615950"/>
            <a:chOff x="304800" y="4032250"/>
            <a:chExt cx="5760359" cy="615950"/>
          </a:xfrm>
        </p:grpSpPr>
        <p:cxnSp>
          <p:nvCxnSpPr>
            <p:cNvPr id="22" name="Straight Arrow Connector 21"/>
            <p:cNvCxnSpPr>
              <a:cxnSpLocks noChangeShapeType="1"/>
            </p:cNvCxnSpPr>
            <p:nvPr/>
          </p:nvCxnSpPr>
          <p:spPr bwMode="auto">
            <a:xfrm>
              <a:off x="3200400" y="4364666"/>
              <a:ext cx="2864759" cy="1588"/>
            </a:xfrm>
            <a:prstGeom prst="straightConnector1">
              <a:avLst/>
            </a:prstGeom>
            <a:noFill/>
            <a:ln w="47625" algn="ctr">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3" name="Content Placeholder 2"/>
            <p:cNvSpPr txBox="1"/>
            <p:nvPr/>
          </p:nvSpPr>
          <p:spPr bwMode="auto">
            <a:xfrm>
              <a:off x="304800" y="4032250"/>
              <a:ext cx="914400" cy="615950"/>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Ending point</a:t>
              </a:r>
              <a:endParaRPr lang="en-US" sz="1800" b="1" kern="0" dirty="0">
                <a:solidFill>
                  <a:srgbClr val="C00000"/>
                </a:solidFill>
                <a:latin typeface="Times New Roman" pitchFamily="18" charset="0"/>
                <a:cs typeface="Times New Roman" pitchFamily="18" charset="0"/>
              </a:endParaRPr>
            </a:p>
          </p:txBody>
        </p:sp>
        <p:cxnSp>
          <p:nvCxnSpPr>
            <p:cNvPr id="24" name="Straight Arrow Connector 23"/>
            <p:cNvCxnSpPr>
              <a:cxnSpLocks noChangeShapeType="1"/>
            </p:cNvCxnSpPr>
            <p:nvPr/>
          </p:nvCxnSpPr>
          <p:spPr bwMode="auto">
            <a:xfrm>
              <a:off x="1219200" y="4341813"/>
              <a:ext cx="780685" cy="1587"/>
            </a:xfrm>
            <a:prstGeom prst="straightConnector1">
              <a:avLst/>
            </a:prstGeom>
            <a:noFill/>
            <a:ln w="47625" algn="ctr">
              <a:solidFill>
                <a:schemeClr val="tx1"/>
              </a:solidFill>
              <a:round/>
              <a:tailEnd type="triangle" w="med" len="med"/>
            </a:ln>
            <a:extLst>
              <a:ext uri="{909E8E84-426E-40DD-AFC4-6F175D3DCCD1}">
                <a14:hiddenFill xmlns:a14="http://schemas.microsoft.com/office/drawing/2010/main">
                  <a:noFill/>
                </a14:hiddenFill>
              </a:ext>
            </a:extLst>
          </p:spPr>
        </p:cxnSp>
      </p:grpSp>
      <p:grpSp>
        <p:nvGrpSpPr>
          <p:cNvPr id="25" name="Group 24"/>
          <p:cNvGrpSpPr/>
          <p:nvPr/>
        </p:nvGrpSpPr>
        <p:grpSpPr>
          <a:xfrm>
            <a:off x="334297" y="5987844"/>
            <a:ext cx="6679098" cy="311150"/>
            <a:chOff x="334297" y="5987844"/>
            <a:chExt cx="6679098" cy="311150"/>
          </a:xfrm>
        </p:grpSpPr>
        <p:sp>
          <p:nvSpPr>
            <p:cNvPr id="26" name="Content Placeholder 2"/>
            <p:cNvSpPr txBox="1"/>
            <p:nvPr/>
          </p:nvSpPr>
          <p:spPr bwMode="auto">
            <a:xfrm>
              <a:off x="334297" y="5987844"/>
              <a:ext cx="914400" cy="311150"/>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Size</a:t>
              </a:r>
              <a:endParaRPr lang="en-US" sz="1800" b="1" kern="0" dirty="0">
                <a:solidFill>
                  <a:srgbClr val="C00000"/>
                </a:solidFill>
                <a:latin typeface="Times New Roman" pitchFamily="18" charset="0"/>
                <a:cs typeface="Times New Roman" pitchFamily="18" charset="0"/>
              </a:endParaRPr>
            </a:p>
          </p:txBody>
        </p:sp>
        <p:cxnSp>
          <p:nvCxnSpPr>
            <p:cNvPr id="27" name="Straight Arrow Connector 26"/>
            <p:cNvCxnSpPr>
              <a:cxnSpLocks noChangeShapeType="1"/>
            </p:cNvCxnSpPr>
            <p:nvPr/>
          </p:nvCxnSpPr>
          <p:spPr bwMode="auto">
            <a:xfrm>
              <a:off x="1219200" y="6170613"/>
              <a:ext cx="780685" cy="1587"/>
            </a:xfrm>
            <a:prstGeom prst="straightConnector1">
              <a:avLst/>
            </a:prstGeom>
            <a:noFill/>
            <a:ln w="47625" algn="ctr">
              <a:solidFill>
                <a:schemeClr val="accent2"/>
              </a:solidFill>
              <a:round/>
              <a:tailEnd type="triangle" w="med" len="med"/>
            </a:ln>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a:off x="3200400" y="6248400"/>
              <a:ext cx="3812995" cy="1588"/>
            </a:xfrm>
            <a:prstGeom prst="straightConnector1">
              <a:avLst/>
            </a:prstGeom>
            <a:noFill/>
            <a:ln w="47625" algn="ctr">
              <a:solidFill>
                <a:schemeClr val="accent2"/>
              </a:solidFill>
              <a:round/>
              <a:headEnd type="none" w="med" len="med"/>
              <a:tailEnd type="non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0-#ppt_w/2"/>
                                          </p:val>
                                        </p:tav>
                                        <p:tav tm="100000">
                                          <p:val>
                                            <p:strVal val="#ppt_x"/>
                                          </p:val>
                                        </p:tav>
                                      </p:tavLst>
                                    </p:anim>
                                    <p:anim calcmode="lin" valueType="num">
                                      <p:cBhvr additive="base">
                                        <p:cTn id="19"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2"/>
          </p:nvPr>
        </p:nvSpPr>
        <p:spPr bwMode="auto">
          <a:xfrm>
            <a:off x="6781800"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87CD125-8DAD-4138-8599-0E46A7FDAC56}" type="slidenum">
              <a:rPr lang="zh-CN" altLang="en-US" sz="1200">
                <a:solidFill>
                  <a:srgbClr val="898989"/>
                </a:solidFill>
              </a:rPr>
            </a:fld>
            <a:endParaRPr lang="en-US" altLang="zh-CN" sz="1200">
              <a:solidFill>
                <a:srgbClr val="898989"/>
              </a:solidFill>
            </a:endParaRPr>
          </a:p>
        </p:txBody>
      </p:sp>
      <p:sp>
        <p:nvSpPr>
          <p:cNvPr id="21507" name="Rectangle 9"/>
          <p:cNvSpPr>
            <a:spLocks noChangeArrowheads="1"/>
          </p:cNvSpPr>
          <p:nvPr/>
        </p:nvSpPr>
        <p:spPr bwMode="auto">
          <a:xfrm>
            <a:off x="3657600" y="1981200"/>
            <a:ext cx="1524000" cy="609600"/>
          </a:xfrm>
          <a:prstGeom prst="rect">
            <a:avLst/>
          </a:prstGeom>
          <a:noFill/>
          <a:ln w="4127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21508" name="Rectangle 17"/>
          <p:cNvSpPr>
            <a:spLocks noChangeArrowheads="1"/>
          </p:cNvSpPr>
          <p:nvPr/>
        </p:nvSpPr>
        <p:spPr bwMode="auto">
          <a:xfrm>
            <a:off x="5181600" y="1981200"/>
            <a:ext cx="1524000"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21509" name="Rectangle 18"/>
          <p:cNvSpPr>
            <a:spLocks noChangeArrowheads="1"/>
          </p:cNvSpPr>
          <p:nvPr/>
        </p:nvSpPr>
        <p:spPr bwMode="auto">
          <a:xfrm>
            <a:off x="2133600" y="1981200"/>
            <a:ext cx="1524000" cy="609600"/>
          </a:xfrm>
          <a:prstGeom prst="rect">
            <a:avLst/>
          </a:prstGeom>
          <a:solidFill>
            <a:schemeClr val="bg2"/>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cxnSp>
        <p:nvCxnSpPr>
          <p:cNvPr id="11272" name="Straight Connector 6"/>
          <p:cNvCxnSpPr>
            <a:cxnSpLocks noChangeShapeType="1"/>
          </p:cNvCxnSpPr>
          <p:nvPr/>
        </p:nvCxnSpPr>
        <p:spPr bwMode="auto">
          <a:xfrm rot="5400000">
            <a:off x="762000" y="3429000"/>
            <a:ext cx="2209800" cy="533400"/>
          </a:xfrm>
          <a:prstGeom prst="line">
            <a:avLst/>
          </a:prstGeom>
          <a:noFill/>
          <a:ln w="47625" algn="ctr">
            <a:solidFill>
              <a:srgbClr val="002060"/>
            </a:solidFill>
            <a:round/>
            <a:tailEnd type="triangle" w="med" len="med"/>
          </a:ln>
          <a:extLst>
            <a:ext uri="{909E8E84-426E-40DD-AFC4-6F175D3DCCD1}">
              <a14:hiddenFill xmlns:a14="http://schemas.microsoft.com/office/drawing/2010/main">
                <a:noFill/>
              </a14:hiddenFill>
            </a:ext>
          </a:extLst>
        </p:spPr>
      </p:cxnSp>
      <p:cxnSp>
        <p:nvCxnSpPr>
          <p:cNvPr id="11274" name="Straight Connector 6"/>
          <p:cNvCxnSpPr>
            <a:cxnSpLocks noChangeShapeType="1"/>
          </p:cNvCxnSpPr>
          <p:nvPr/>
        </p:nvCxnSpPr>
        <p:spPr bwMode="auto">
          <a:xfrm rot="5400000" flipH="1" flipV="1">
            <a:off x="3886201" y="2286000"/>
            <a:ext cx="609600" cy="3175"/>
          </a:xfrm>
          <a:prstGeom prst="line">
            <a:avLst/>
          </a:prstGeom>
          <a:noFill/>
          <a:ln w="47625" algn="ctr">
            <a:solidFill>
              <a:srgbClr val="FF0000"/>
            </a:solidFill>
            <a:round/>
          </a:ln>
          <a:extLst>
            <a:ext uri="{909E8E84-426E-40DD-AFC4-6F175D3DCCD1}">
              <a14:hiddenFill xmlns:a14="http://schemas.microsoft.com/office/drawing/2010/main">
                <a:noFill/>
              </a14:hiddenFill>
            </a:ext>
          </a:extLst>
        </p:spPr>
      </p:cxnSp>
      <p:sp>
        <p:nvSpPr>
          <p:cNvPr id="25" name="Title 1"/>
          <p:cNvSpPr txBox="1"/>
          <p:nvPr/>
        </p:nvSpPr>
        <p:spPr bwMode="auto">
          <a:xfrm>
            <a:off x="2286000" y="1209472"/>
            <a:ext cx="1143000" cy="6096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Byte 1</a:t>
            </a:r>
            <a:endParaRPr lang="en-CA" altLang="en-US"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5" name="Title 1"/>
          <p:cNvSpPr txBox="1"/>
          <p:nvPr/>
        </p:nvSpPr>
        <p:spPr>
          <a:xfrm>
            <a:off x="533400" y="190500"/>
            <a:ext cx="8077200" cy="609600"/>
          </a:xfrm>
          <a:prstGeom prst="rect">
            <a:avLst/>
          </a:prstGeom>
        </p:spPr>
        <p:txBody>
          <a:bodyPr/>
          <a:lstStyle/>
          <a:p>
            <a:pPr algn="ctr">
              <a:defRPr/>
            </a:pPr>
            <a:r>
              <a:rPr lang="en-US" sz="3200" b="1" dirty="0">
                <a:effectLst>
                  <a:outerShdw blurRad="38100" dist="38100" dir="2700000" algn="tl">
                    <a:srgbClr val="000000">
                      <a:alpha val="43137"/>
                    </a:srgbClr>
                  </a:outerShdw>
                </a:effectLst>
                <a:latin typeface="Times New Roman" pitchFamily="18" charset="0"/>
                <a:ea typeface="+mj-ea"/>
                <a:cs typeface="Times New Roman" pitchFamily="18" charset="0"/>
              </a:rPr>
              <a:t>CHS Address - Starting CHS address</a:t>
            </a:r>
            <a:endParaRPr lang="en-CA" sz="3200" dirty="0">
              <a:latin typeface="Times New Roman" pitchFamily="18" charset="0"/>
              <a:ea typeface="SimSun" pitchFamily="2" charset="-122"/>
              <a:cs typeface="Times New Roman" pitchFamily="18" charset="0"/>
            </a:endParaRPr>
          </a:p>
        </p:txBody>
      </p:sp>
      <p:sp>
        <p:nvSpPr>
          <p:cNvPr id="16" name="Title 1"/>
          <p:cNvSpPr txBox="1"/>
          <p:nvPr/>
        </p:nvSpPr>
        <p:spPr bwMode="auto">
          <a:xfrm>
            <a:off x="3810000" y="1209472"/>
            <a:ext cx="1143000" cy="6096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Byte 2</a:t>
            </a:r>
            <a:endParaRPr lang="en-CA" altLang="en-US"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7" name="Title 1"/>
          <p:cNvSpPr txBox="1"/>
          <p:nvPr/>
        </p:nvSpPr>
        <p:spPr bwMode="auto">
          <a:xfrm>
            <a:off x="5334000" y="1209472"/>
            <a:ext cx="1143000" cy="6096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Byte 3</a:t>
            </a:r>
            <a:endParaRPr lang="en-CA" altLang="en-US"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8" name="Title 1"/>
          <p:cNvSpPr txBox="1"/>
          <p:nvPr/>
        </p:nvSpPr>
        <p:spPr bwMode="auto">
          <a:xfrm>
            <a:off x="1371600" y="3657600"/>
            <a:ext cx="1993900" cy="762000"/>
          </a:xfrm>
          <a:prstGeom prst="rect">
            <a:avLst/>
          </a:prstGeom>
          <a:noFill/>
          <a:ln w="9525">
            <a:noFill/>
            <a:miter lim="800000"/>
          </a:ln>
        </p:spPr>
        <p:txBody>
          <a:bodyPr anchor="ctr"/>
          <a:lstStyle/>
          <a:p>
            <a:pPr algn="ctr">
              <a:defRPr/>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Head</a:t>
            </a:r>
            <a:endParaRPr lang="en-US" sz="2800" b="1" kern="0" dirty="0">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(1 byte)</a:t>
            </a:r>
            <a:endParaRPr lang="en-CA"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9" name="Title 1"/>
          <p:cNvSpPr txBox="1"/>
          <p:nvPr/>
        </p:nvSpPr>
        <p:spPr bwMode="auto">
          <a:xfrm>
            <a:off x="3492500" y="3657600"/>
            <a:ext cx="1993900" cy="762000"/>
          </a:xfrm>
          <a:prstGeom prst="rect">
            <a:avLst/>
          </a:prstGeom>
          <a:noFill/>
          <a:ln w="9525">
            <a:noFill/>
            <a:miter lim="800000"/>
          </a:ln>
        </p:spPr>
        <p:txBody>
          <a:bodyPr anchor="ctr"/>
          <a:lstStyle/>
          <a:p>
            <a:pPr algn="ctr">
              <a:defRPr/>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Sector</a:t>
            </a:r>
            <a:endParaRPr lang="en-US" sz="2800" b="1" kern="0" dirty="0">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(6 bits)</a:t>
            </a:r>
            <a:endParaRPr lang="en-CA"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21" name="Title 1"/>
          <p:cNvSpPr txBox="1"/>
          <p:nvPr/>
        </p:nvSpPr>
        <p:spPr bwMode="auto">
          <a:xfrm>
            <a:off x="5181600" y="3581400"/>
            <a:ext cx="2819400" cy="914400"/>
          </a:xfrm>
          <a:prstGeom prst="rect">
            <a:avLst/>
          </a:prstGeom>
          <a:noFill/>
          <a:ln w="9525">
            <a:noFill/>
            <a:miter lim="800000"/>
          </a:ln>
        </p:spPr>
        <p:txBody>
          <a:bodyPr anchor="ctr"/>
          <a:lstStyle/>
          <a:p>
            <a:pPr algn="ctr">
              <a:defRPr/>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Cylinder</a:t>
            </a:r>
            <a:endParaRPr lang="en-US" sz="2800" b="1" kern="0" dirty="0">
              <a:effectLst>
                <a:outerShdw blurRad="38100" dist="38100" dir="2700000" algn="tl">
                  <a:srgbClr val="000000">
                    <a:alpha val="43137"/>
                  </a:srgbClr>
                </a:outerShdw>
              </a:effectLst>
              <a:latin typeface="Times New Roman" pitchFamily="18" charset="0"/>
              <a:cs typeface="Times New Roman" pitchFamily="18" charset="0"/>
            </a:endParaRPr>
          </a:p>
          <a:p>
            <a:pPr algn="ctr">
              <a:defRPr/>
            </a:pPr>
            <a:r>
              <a:rPr lang="en-US"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(10 bits)</a:t>
            </a:r>
            <a:endParaRPr lang="en-CA" altLang="en-US" sz="2800"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21519" name="Rectangle 18"/>
          <p:cNvSpPr>
            <a:spLocks noChangeArrowheads="1"/>
          </p:cNvSpPr>
          <p:nvPr/>
        </p:nvSpPr>
        <p:spPr bwMode="auto">
          <a:xfrm>
            <a:off x="1600200" y="4724400"/>
            <a:ext cx="1524000" cy="609600"/>
          </a:xfrm>
          <a:prstGeom prst="rect">
            <a:avLst/>
          </a:prstGeom>
          <a:solidFill>
            <a:schemeClr val="bg2"/>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cxnSp>
        <p:nvCxnSpPr>
          <p:cNvPr id="26" name="Straight Connector 6"/>
          <p:cNvCxnSpPr>
            <a:cxnSpLocks noChangeShapeType="1"/>
          </p:cNvCxnSpPr>
          <p:nvPr/>
        </p:nvCxnSpPr>
        <p:spPr bwMode="auto">
          <a:xfrm rot="5400000">
            <a:off x="2256504" y="3429000"/>
            <a:ext cx="2209800" cy="533400"/>
          </a:xfrm>
          <a:prstGeom prst="line">
            <a:avLst/>
          </a:prstGeom>
          <a:noFill/>
          <a:ln w="47625" algn="ctr">
            <a:solidFill>
              <a:srgbClr val="002060"/>
            </a:solidFill>
            <a:round/>
            <a:tailEnd type="triangle" w="med" len="med"/>
          </a:ln>
          <a:extLst>
            <a:ext uri="{909E8E84-426E-40DD-AFC4-6F175D3DCCD1}">
              <a14:hiddenFill xmlns:a14="http://schemas.microsoft.com/office/drawing/2010/main">
                <a:noFill/>
              </a14:hiddenFill>
            </a:ext>
          </a:extLst>
        </p:spPr>
      </p:cxnSp>
      <p:sp>
        <p:nvSpPr>
          <p:cNvPr id="21521" name="Rectangle 9"/>
          <p:cNvSpPr>
            <a:spLocks noChangeArrowheads="1"/>
          </p:cNvSpPr>
          <p:nvPr/>
        </p:nvSpPr>
        <p:spPr bwMode="auto">
          <a:xfrm>
            <a:off x="3962400" y="4724400"/>
            <a:ext cx="990600" cy="609600"/>
          </a:xfrm>
          <a:prstGeom prst="rect">
            <a:avLst/>
          </a:prstGeom>
          <a:noFill/>
          <a:ln w="4127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28" name="Title 1"/>
          <p:cNvSpPr txBox="1"/>
          <p:nvPr/>
        </p:nvSpPr>
        <p:spPr bwMode="auto">
          <a:xfrm>
            <a:off x="4953000" y="16764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0</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29" name="Title 1"/>
          <p:cNvSpPr txBox="1"/>
          <p:nvPr/>
        </p:nvSpPr>
        <p:spPr bwMode="auto">
          <a:xfrm>
            <a:off x="4038600" y="16764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5</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cxnSp>
        <p:nvCxnSpPr>
          <p:cNvPr id="30" name="Straight Connector 6"/>
          <p:cNvCxnSpPr>
            <a:cxnSpLocks noChangeShapeType="1"/>
          </p:cNvCxnSpPr>
          <p:nvPr/>
        </p:nvCxnSpPr>
        <p:spPr bwMode="auto">
          <a:xfrm rot="5400000">
            <a:off x="3962400" y="3581400"/>
            <a:ext cx="2209800" cy="228600"/>
          </a:xfrm>
          <a:prstGeom prst="line">
            <a:avLst/>
          </a:prstGeom>
          <a:noFill/>
          <a:ln w="47625" algn="ctr">
            <a:solidFill>
              <a:srgbClr val="FF0000"/>
            </a:solidFill>
            <a:round/>
            <a:tailEnd type="triangle" w="med" len="med"/>
          </a:ln>
          <a:extLst>
            <a:ext uri="{909E8E84-426E-40DD-AFC4-6F175D3DCCD1}">
              <a14:hiddenFill xmlns:a14="http://schemas.microsoft.com/office/drawing/2010/main">
                <a:noFill/>
              </a14:hiddenFill>
            </a:ext>
          </a:extLst>
        </p:spPr>
      </p:cxnSp>
      <p:cxnSp>
        <p:nvCxnSpPr>
          <p:cNvPr id="33" name="Straight Connector 6"/>
          <p:cNvCxnSpPr>
            <a:cxnSpLocks noChangeShapeType="1"/>
          </p:cNvCxnSpPr>
          <p:nvPr/>
        </p:nvCxnSpPr>
        <p:spPr bwMode="auto">
          <a:xfrm rot="5400000">
            <a:off x="3009900" y="3543300"/>
            <a:ext cx="2133600" cy="228600"/>
          </a:xfrm>
          <a:prstGeom prst="line">
            <a:avLst/>
          </a:prstGeom>
          <a:noFill/>
          <a:ln w="47625" algn="ctr">
            <a:solidFill>
              <a:srgbClr val="FF0000"/>
            </a:solidFill>
            <a:round/>
            <a:tailEnd type="triangle" w="med" len="med"/>
          </a:ln>
          <a:extLst>
            <a:ext uri="{909E8E84-426E-40DD-AFC4-6F175D3DCCD1}">
              <a14:hiddenFill xmlns:a14="http://schemas.microsoft.com/office/drawing/2010/main">
                <a:noFill/>
              </a14:hiddenFill>
            </a:ext>
          </a:extLst>
        </p:spPr>
      </p:cxnSp>
      <p:sp>
        <p:nvSpPr>
          <p:cNvPr id="21526" name="Rectangle 17"/>
          <p:cNvSpPr>
            <a:spLocks noChangeArrowheads="1"/>
          </p:cNvSpPr>
          <p:nvPr/>
        </p:nvSpPr>
        <p:spPr bwMode="auto">
          <a:xfrm>
            <a:off x="6019800" y="4724400"/>
            <a:ext cx="1524000"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21527" name="Rectangle 9"/>
          <p:cNvSpPr>
            <a:spLocks noChangeArrowheads="1"/>
          </p:cNvSpPr>
          <p:nvPr/>
        </p:nvSpPr>
        <p:spPr bwMode="auto">
          <a:xfrm>
            <a:off x="5562600" y="4724400"/>
            <a:ext cx="457200" cy="609600"/>
          </a:xfrm>
          <a:prstGeom prst="rect">
            <a:avLst/>
          </a:prstGeom>
          <a:noFill/>
          <a:ln w="4127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cxnSp>
        <p:nvCxnSpPr>
          <p:cNvPr id="42" name="Straight Connector 6"/>
          <p:cNvCxnSpPr>
            <a:cxnSpLocks noChangeShapeType="1"/>
          </p:cNvCxnSpPr>
          <p:nvPr/>
        </p:nvCxnSpPr>
        <p:spPr bwMode="auto">
          <a:xfrm rot="16200000" flipH="1">
            <a:off x="6019800" y="3276600"/>
            <a:ext cx="2209800" cy="838200"/>
          </a:xfrm>
          <a:prstGeom prst="line">
            <a:avLst/>
          </a:prstGeom>
          <a:noFill/>
          <a:ln w="47625" algn="ctr">
            <a:solidFill>
              <a:srgbClr val="00B050"/>
            </a:solidFill>
            <a:round/>
            <a:tailEnd type="triangle" w="med" len="med"/>
          </a:ln>
          <a:extLst>
            <a:ext uri="{909E8E84-426E-40DD-AFC4-6F175D3DCCD1}">
              <a14:hiddenFill xmlns:a14="http://schemas.microsoft.com/office/drawing/2010/main">
                <a:noFill/>
              </a14:hiddenFill>
            </a:ext>
          </a:extLst>
        </p:spPr>
      </p:cxnSp>
      <p:cxnSp>
        <p:nvCxnSpPr>
          <p:cNvPr id="44" name="Straight Connector 6"/>
          <p:cNvCxnSpPr>
            <a:cxnSpLocks noChangeShapeType="1"/>
          </p:cNvCxnSpPr>
          <p:nvPr/>
        </p:nvCxnSpPr>
        <p:spPr bwMode="auto">
          <a:xfrm rot="16200000" flipH="1">
            <a:off x="4533900" y="3238500"/>
            <a:ext cx="2133600" cy="838200"/>
          </a:xfrm>
          <a:prstGeom prst="line">
            <a:avLst/>
          </a:prstGeom>
          <a:noFill/>
          <a:ln w="47625" algn="ctr">
            <a:solidFill>
              <a:srgbClr val="00B050"/>
            </a:solidFill>
            <a:round/>
            <a:tailEnd type="triangle" w="med" len="med"/>
          </a:ln>
          <a:extLst>
            <a:ext uri="{909E8E84-426E-40DD-AFC4-6F175D3DCCD1}">
              <a14:hiddenFill xmlns:a14="http://schemas.microsoft.com/office/drawing/2010/main">
                <a:noFill/>
              </a14:hiddenFill>
            </a:ext>
          </a:extLst>
        </p:spPr>
      </p:cxnSp>
      <p:cxnSp>
        <p:nvCxnSpPr>
          <p:cNvPr id="46" name="Straight Connector 6"/>
          <p:cNvCxnSpPr>
            <a:cxnSpLocks noChangeShapeType="1"/>
          </p:cNvCxnSpPr>
          <p:nvPr/>
        </p:nvCxnSpPr>
        <p:spPr bwMode="auto">
          <a:xfrm rot="16200000" flipH="1">
            <a:off x="4076700" y="2781300"/>
            <a:ext cx="2057400" cy="1828800"/>
          </a:xfrm>
          <a:prstGeom prst="line">
            <a:avLst/>
          </a:prstGeom>
          <a:noFill/>
          <a:ln w="47625" algn="ctr">
            <a:solidFill>
              <a:srgbClr val="00B050"/>
            </a:solidFill>
            <a:round/>
            <a:tailEnd type="triangle" w="med" len="med"/>
          </a:ln>
          <a:extLst>
            <a:ext uri="{909E8E84-426E-40DD-AFC4-6F175D3DCCD1}">
              <a14:hiddenFill xmlns:a14="http://schemas.microsoft.com/office/drawing/2010/main">
                <a:noFill/>
              </a14:hiddenFill>
            </a:ext>
          </a:extLst>
        </p:spPr>
      </p:cxnSp>
      <p:cxnSp>
        <p:nvCxnSpPr>
          <p:cNvPr id="48" name="Straight Connector 6"/>
          <p:cNvCxnSpPr>
            <a:cxnSpLocks noChangeShapeType="1"/>
          </p:cNvCxnSpPr>
          <p:nvPr/>
        </p:nvCxnSpPr>
        <p:spPr bwMode="auto">
          <a:xfrm rot="16200000" flipH="1">
            <a:off x="3543300" y="2705100"/>
            <a:ext cx="2133600" cy="1905000"/>
          </a:xfrm>
          <a:prstGeom prst="line">
            <a:avLst/>
          </a:prstGeom>
          <a:noFill/>
          <a:ln w="47625" algn="ctr">
            <a:solidFill>
              <a:srgbClr val="00B050"/>
            </a:solidFill>
            <a:round/>
            <a:tailEnd type="triangle" w="med" len="med"/>
          </a:ln>
          <a:extLst>
            <a:ext uri="{909E8E84-426E-40DD-AFC4-6F175D3DCCD1}">
              <a14:hiddenFill xmlns:a14="http://schemas.microsoft.com/office/drawing/2010/main">
                <a:noFill/>
              </a14:hiddenFill>
            </a:ext>
          </a:extLst>
        </p:spPr>
      </p:cxnSp>
      <p:sp>
        <p:nvSpPr>
          <p:cNvPr id="52" name="Title 1"/>
          <p:cNvSpPr txBox="1"/>
          <p:nvPr/>
        </p:nvSpPr>
        <p:spPr bwMode="auto">
          <a:xfrm>
            <a:off x="3581400" y="16764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7</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53" name="Title 1"/>
          <p:cNvSpPr txBox="1"/>
          <p:nvPr/>
        </p:nvSpPr>
        <p:spPr bwMode="auto">
          <a:xfrm>
            <a:off x="3810000" y="16764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6</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54" name="Title 1"/>
          <p:cNvSpPr txBox="1"/>
          <p:nvPr/>
        </p:nvSpPr>
        <p:spPr>
          <a:xfrm>
            <a:off x="304800" y="838200"/>
            <a:ext cx="8077200" cy="533400"/>
          </a:xfrm>
          <a:prstGeom prst="rect">
            <a:avLst/>
          </a:prstGeom>
        </p:spPr>
        <p:txBody>
          <a:bodyPr/>
          <a:lstStyle/>
          <a:p>
            <a:pPr algn="ctr">
              <a:defRPr/>
            </a:pPr>
            <a:r>
              <a:rPr lang="en-US" sz="3200" b="1" dirty="0">
                <a:effectLst>
                  <a:outerShdw blurRad="38100" dist="38100" dir="2700000" algn="tl">
                    <a:srgbClr val="000000">
                      <a:alpha val="43137"/>
                    </a:srgbClr>
                  </a:outerShdw>
                </a:effectLst>
                <a:latin typeface="Times New Roman" pitchFamily="18" charset="0"/>
                <a:ea typeface="+mj-ea"/>
                <a:cs typeface="Times New Roman" pitchFamily="18" charset="0"/>
              </a:rPr>
              <a:t>0x01</a:t>
            </a:r>
            <a:r>
              <a:rPr lang="en-US" sz="3200" b="1" dirty="0">
                <a:solidFill>
                  <a:srgbClr val="FF0000"/>
                </a:solidFill>
                <a:effectLst>
                  <a:outerShdw blurRad="38100" dist="38100" dir="2700000" algn="tl">
                    <a:srgbClr val="000000">
                      <a:alpha val="43137"/>
                    </a:srgbClr>
                  </a:outerShdw>
                </a:effectLst>
                <a:latin typeface="Times New Roman" pitchFamily="18" charset="0"/>
                <a:ea typeface="+mj-ea"/>
                <a:cs typeface="Times New Roman" pitchFamily="18" charset="0"/>
              </a:rPr>
              <a:t>01</a:t>
            </a:r>
            <a:r>
              <a:rPr lang="en-US" sz="3200" b="1" dirty="0">
                <a:effectLst>
                  <a:outerShdw blurRad="38100" dist="38100" dir="2700000" algn="tl">
                    <a:srgbClr val="000000">
                      <a:alpha val="43137"/>
                    </a:srgbClr>
                  </a:outerShdw>
                </a:effectLst>
                <a:latin typeface="Times New Roman" pitchFamily="18" charset="0"/>
                <a:ea typeface="+mj-ea"/>
                <a:cs typeface="Times New Roman" pitchFamily="18" charset="0"/>
              </a:rPr>
              <a:t>00</a:t>
            </a:r>
            <a:endParaRPr lang="en-CA" sz="3200" dirty="0">
              <a:latin typeface="Times New Roman" pitchFamily="18" charset="0"/>
              <a:ea typeface="SimSun" pitchFamily="2" charset="-122"/>
              <a:cs typeface="Times New Roman" pitchFamily="18" charset="0"/>
            </a:endParaRPr>
          </a:p>
        </p:txBody>
      </p:sp>
      <p:sp>
        <p:nvSpPr>
          <p:cNvPr id="55" name="Title 1"/>
          <p:cNvSpPr txBox="1"/>
          <p:nvPr/>
        </p:nvSpPr>
        <p:spPr>
          <a:xfrm>
            <a:off x="1219200" y="5410200"/>
            <a:ext cx="2133600" cy="533400"/>
          </a:xfrm>
          <a:prstGeom prst="rect">
            <a:avLst/>
          </a:prstGeom>
        </p:spPr>
        <p:txBody>
          <a:bodyPr/>
          <a:lstStyle/>
          <a:p>
            <a:pPr algn="ctr">
              <a:defRPr/>
            </a:pPr>
            <a:r>
              <a:rPr lang="en-US" sz="3200" b="1" dirty="0">
                <a:effectLst>
                  <a:outerShdw blurRad="38100" dist="38100" dir="2700000" algn="tl">
                    <a:srgbClr val="000000">
                      <a:alpha val="43137"/>
                    </a:srgbClr>
                  </a:outerShdw>
                </a:effectLst>
                <a:latin typeface="Times New Roman" pitchFamily="18" charset="0"/>
                <a:ea typeface="+mj-ea"/>
                <a:cs typeface="Times New Roman" pitchFamily="18" charset="0"/>
              </a:rPr>
              <a:t>0x01=1</a:t>
            </a:r>
            <a:endParaRPr lang="en-CA" sz="3200" dirty="0">
              <a:latin typeface="Times New Roman" pitchFamily="18" charset="0"/>
              <a:ea typeface="SimSun" pitchFamily="2" charset="-122"/>
              <a:cs typeface="Times New Roman" pitchFamily="18" charset="0"/>
            </a:endParaRPr>
          </a:p>
        </p:txBody>
      </p:sp>
      <p:sp>
        <p:nvSpPr>
          <p:cNvPr id="56" name="Title 1"/>
          <p:cNvSpPr txBox="1"/>
          <p:nvPr/>
        </p:nvSpPr>
        <p:spPr>
          <a:xfrm>
            <a:off x="3352800" y="5410200"/>
            <a:ext cx="2133600" cy="914400"/>
          </a:xfrm>
          <a:prstGeom prst="rect">
            <a:avLst/>
          </a:prstGeom>
        </p:spPr>
        <p:txBody>
          <a:bodyPr/>
          <a:lstStyle/>
          <a:p>
            <a:pPr algn="ctr">
              <a:defRPr/>
            </a:pPr>
            <a:r>
              <a:rPr lang="en-US" sz="3200" b="1" dirty="0">
                <a:effectLst>
                  <a:outerShdw blurRad="38100" dist="38100" dir="2700000" algn="tl">
                    <a:srgbClr val="000000">
                      <a:alpha val="43137"/>
                    </a:srgbClr>
                  </a:outerShdw>
                </a:effectLst>
                <a:latin typeface="Times New Roman" pitchFamily="18" charset="0"/>
                <a:ea typeface="+mj-ea"/>
                <a:cs typeface="Times New Roman" pitchFamily="18" charset="0"/>
              </a:rPr>
              <a:t>0b</a:t>
            </a:r>
            <a:r>
              <a:rPr lang="en-US" sz="3200" b="1" u="sng" dirty="0">
                <a:effectLst>
                  <a:outerShdw blurRad="38100" dist="38100" dir="2700000" algn="tl">
                    <a:srgbClr val="000000">
                      <a:alpha val="43137"/>
                    </a:srgbClr>
                  </a:outerShdw>
                </a:effectLst>
                <a:latin typeface="Times New Roman" pitchFamily="18" charset="0"/>
                <a:ea typeface="+mj-ea"/>
                <a:cs typeface="Times New Roman" pitchFamily="18" charset="0"/>
              </a:rPr>
              <a:t>000001</a:t>
            </a:r>
            <a:endParaRPr lang="en-US" sz="3200" b="1" u="sng" dirty="0">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defRPr/>
            </a:pPr>
            <a:r>
              <a:rPr lang="en-US" sz="3200" b="1" dirty="0">
                <a:effectLst>
                  <a:outerShdw blurRad="38100" dist="38100" dir="2700000" algn="tl">
                    <a:srgbClr val="000000">
                      <a:alpha val="43137"/>
                    </a:srgbClr>
                  </a:outerShdw>
                </a:effectLst>
                <a:latin typeface="Times New Roman" pitchFamily="18" charset="0"/>
                <a:ea typeface="+mj-ea"/>
                <a:cs typeface="Times New Roman" pitchFamily="18" charset="0"/>
              </a:rPr>
              <a:t>= 1</a:t>
            </a:r>
            <a:endParaRPr lang="en-CA" sz="3200" dirty="0">
              <a:latin typeface="Times New Roman" pitchFamily="18" charset="0"/>
              <a:ea typeface="SimSun" pitchFamily="2" charset="-122"/>
              <a:cs typeface="Times New Roman" pitchFamily="18" charset="0"/>
            </a:endParaRPr>
          </a:p>
        </p:txBody>
      </p:sp>
      <p:sp>
        <p:nvSpPr>
          <p:cNvPr id="57" name="Title 1"/>
          <p:cNvSpPr txBox="1"/>
          <p:nvPr/>
        </p:nvSpPr>
        <p:spPr>
          <a:xfrm>
            <a:off x="5829300" y="5530644"/>
            <a:ext cx="2686455" cy="565356"/>
          </a:xfrm>
          <a:prstGeom prst="rect">
            <a:avLst/>
          </a:prstGeom>
        </p:spPr>
        <p:txBody>
          <a:bodyPr/>
          <a:lstStyle/>
          <a:p>
            <a:pPr algn="ctr">
              <a:spcBef>
                <a:spcPts val="0"/>
              </a:spcBef>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0b</a:t>
            </a:r>
            <a:r>
              <a:rPr lang="en-US" sz="2800" b="1" u="sng" dirty="0">
                <a:effectLst>
                  <a:outerShdw blurRad="38100" dist="38100" dir="2700000" algn="tl">
                    <a:srgbClr val="000000">
                      <a:alpha val="43137"/>
                    </a:srgbClr>
                  </a:outerShdw>
                </a:effectLst>
                <a:latin typeface="Times New Roman" pitchFamily="18" charset="0"/>
                <a:ea typeface="+mj-ea"/>
                <a:cs typeface="Times New Roman" pitchFamily="18" charset="0"/>
              </a:rPr>
              <a:t>00000000</a:t>
            </a:r>
            <a:endParaRPr lang="en-CA" sz="2800" u="sng" dirty="0">
              <a:latin typeface="Times New Roman" pitchFamily="18" charset="0"/>
              <a:ea typeface="SimSun" pitchFamily="2" charset="-122"/>
              <a:cs typeface="Times New Roman" pitchFamily="18" charset="0"/>
            </a:endParaRPr>
          </a:p>
        </p:txBody>
      </p:sp>
      <p:sp>
        <p:nvSpPr>
          <p:cNvPr id="58" name="Title 1"/>
          <p:cNvSpPr txBox="1"/>
          <p:nvPr/>
        </p:nvSpPr>
        <p:spPr>
          <a:xfrm>
            <a:off x="5153541" y="5530644"/>
            <a:ext cx="1295400" cy="457200"/>
          </a:xfrm>
          <a:prstGeom prst="rect">
            <a:avLst/>
          </a:prstGeom>
        </p:spPr>
        <p:txBody>
          <a:bodyPr/>
          <a:lstStyle/>
          <a:p>
            <a:pPr algn="ctr">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0b</a:t>
            </a:r>
            <a:r>
              <a:rPr lang="en-US" sz="2800" b="1" u="sng" dirty="0">
                <a:effectLst>
                  <a:outerShdw blurRad="38100" dist="38100" dir="2700000" algn="tl">
                    <a:srgbClr val="000000">
                      <a:alpha val="43137"/>
                    </a:srgbClr>
                  </a:outerShdw>
                </a:effectLst>
                <a:latin typeface="Times New Roman" pitchFamily="18" charset="0"/>
                <a:ea typeface="+mj-ea"/>
                <a:cs typeface="Times New Roman" pitchFamily="18" charset="0"/>
              </a:rPr>
              <a:t>00</a:t>
            </a:r>
            <a:endParaRPr lang="en-CA" sz="2800" u="sng" dirty="0">
              <a:latin typeface="Times New Roman" pitchFamily="18" charset="0"/>
              <a:ea typeface="SimSun" pitchFamily="2" charset="-122"/>
              <a:cs typeface="Times New Roman" pitchFamily="18" charset="0"/>
            </a:endParaRPr>
          </a:p>
        </p:txBody>
      </p:sp>
      <p:sp>
        <p:nvSpPr>
          <p:cNvPr id="59" name="Title 1"/>
          <p:cNvSpPr txBox="1"/>
          <p:nvPr/>
        </p:nvSpPr>
        <p:spPr>
          <a:xfrm>
            <a:off x="5143500" y="6006863"/>
            <a:ext cx="3352800" cy="620949"/>
          </a:xfrm>
          <a:prstGeom prst="rect">
            <a:avLst/>
          </a:prstGeom>
        </p:spPr>
        <p:txBody>
          <a:bodyPr/>
          <a:lstStyle/>
          <a:p>
            <a:pPr algn="ctr">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0b</a:t>
            </a:r>
            <a:r>
              <a:rPr lang="en-US" sz="2800" b="1" u="sng" dirty="0">
                <a:effectLst>
                  <a:outerShdw blurRad="38100" dist="38100" dir="2700000" algn="tl">
                    <a:srgbClr val="000000">
                      <a:alpha val="43137"/>
                    </a:srgbClr>
                  </a:outerShdw>
                </a:effectLst>
                <a:latin typeface="Times New Roman" pitchFamily="18" charset="0"/>
                <a:ea typeface="+mj-ea"/>
                <a:cs typeface="Times New Roman" pitchFamily="18" charset="0"/>
              </a:rPr>
              <a:t>0000000000</a:t>
            </a: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 = 0</a:t>
            </a:r>
            <a:endParaRPr lang="en-CA" sz="2800" dirty="0">
              <a:latin typeface="Times New Roman" pitchFamily="18" charset="0"/>
              <a:ea typeface="SimSun" pitchFamily="2" charset="-122"/>
              <a:cs typeface="Times New Roman" pitchFamily="18" charset="0"/>
            </a:endParaRPr>
          </a:p>
        </p:txBody>
      </p:sp>
      <p:sp>
        <p:nvSpPr>
          <p:cNvPr id="60" name="Title 1"/>
          <p:cNvSpPr txBox="1"/>
          <p:nvPr/>
        </p:nvSpPr>
        <p:spPr>
          <a:xfrm>
            <a:off x="228600" y="1219200"/>
            <a:ext cx="1524000" cy="2133600"/>
          </a:xfrm>
          <a:prstGeom prst="rect">
            <a:avLst/>
          </a:prstGeom>
        </p:spPr>
        <p:txBody>
          <a:bodyPr/>
          <a:lstStyle/>
          <a:p>
            <a:pPr algn="ctr">
              <a:defRPr/>
            </a:pPr>
            <a:r>
              <a:rPr lang="en-US" sz="4000" b="1" dirty="0">
                <a:effectLst>
                  <a:outerShdw blurRad="38100" dist="38100" dir="2700000" algn="tl">
                    <a:srgbClr val="000000">
                      <a:alpha val="43137"/>
                    </a:srgbClr>
                  </a:outerShdw>
                </a:effectLst>
                <a:latin typeface="Times New Roman" pitchFamily="18" charset="0"/>
                <a:ea typeface="+mj-ea"/>
                <a:cs typeface="Times New Roman" pitchFamily="18" charset="0"/>
              </a:rPr>
              <a:t>C:0,</a:t>
            </a:r>
            <a:endParaRPr lang="en-US" sz="4000" b="1" dirty="0">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defRPr/>
            </a:pPr>
            <a:r>
              <a:rPr lang="en-US" sz="4000" b="1" dirty="0">
                <a:effectLst>
                  <a:outerShdw blurRad="38100" dist="38100" dir="2700000" algn="tl">
                    <a:srgbClr val="000000">
                      <a:alpha val="43137"/>
                    </a:srgbClr>
                  </a:outerShdw>
                </a:effectLst>
                <a:latin typeface="Times New Roman" pitchFamily="18" charset="0"/>
                <a:ea typeface="+mj-ea"/>
                <a:cs typeface="Times New Roman" pitchFamily="18" charset="0"/>
              </a:rPr>
              <a:t>H:1,</a:t>
            </a:r>
            <a:endParaRPr lang="en-US" sz="4000" b="1" dirty="0">
              <a:effectLst>
                <a:outerShdw blurRad="38100" dist="38100" dir="2700000" algn="tl">
                  <a:srgbClr val="000000">
                    <a:alpha val="43137"/>
                  </a:srgbClr>
                </a:outerShdw>
              </a:effectLst>
              <a:latin typeface="Times New Roman" pitchFamily="18" charset="0"/>
              <a:ea typeface="+mj-ea"/>
              <a:cs typeface="Times New Roman" pitchFamily="18" charset="0"/>
            </a:endParaRPr>
          </a:p>
          <a:p>
            <a:pPr algn="ctr">
              <a:defRPr/>
            </a:pPr>
            <a:r>
              <a:rPr lang="en-US" sz="4000" b="1" dirty="0">
                <a:effectLst>
                  <a:outerShdw blurRad="38100" dist="38100" dir="2700000" algn="tl">
                    <a:srgbClr val="000000">
                      <a:alpha val="43137"/>
                    </a:srgbClr>
                  </a:outerShdw>
                </a:effectLst>
                <a:latin typeface="Times New Roman" pitchFamily="18" charset="0"/>
                <a:ea typeface="+mj-ea"/>
                <a:cs typeface="Times New Roman" pitchFamily="18" charset="0"/>
              </a:rPr>
              <a:t>S:1</a:t>
            </a:r>
            <a:endParaRPr lang="en-CA" sz="4000" dirty="0">
              <a:latin typeface="Times New Roman" pitchFamily="18" charset="0"/>
              <a:ea typeface="SimSun" pitchFamily="2" charset="-122"/>
              <a:cs typeface="Times New Roman" pitchFamily="18" charset="0"/>
            </a:endParaRPr>
          </a:p>
        </p:txBody>
      </p:sp>
      <p:sp>
        <p:nvSpPr>
          <p:cNvPr id="37" name="Title 1"/>
          <p:cNvSpPr txBox="1"/>
          <p:nvPr/>
        </p:nvSpPr>
        <p:spPr bwMode="auto">
          <a:xfrm>
            <a:off x="7315200" y="44196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0</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38" name="Title 1"/>
          <p:cNvSpPr txBox="1"/>
          <p:nvPr/>
        </p:nvSpPr>
        <p:spPr bwMode="auto">
          <a:xfrm>
            <a:off x="5943600" y="44196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7</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39" name="Title 1"/>
          <p:cNvSpPr txBox="1"/>
          <p:nvPr/>
        </p:nvSpPr>
        <p:spPr bwMode="auto">
          <a:xfrm>
            <a:off x="5715000" y="44196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8</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40" name="Title 1"/>
          <p:cNvSpPr txBox="1"/>
          <p:nvPr/>
        </p:nvSpPr>
        <p:spPr bwMode="auto">
          <a:xfrm>
            <a:off x="5486400" y="44196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9</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41" name="Title 1"/>
          <p:cNvSpPr txBox="1"/>
          <p:nvPr/>
        </p:nvSpPr>
        <p:spPr bwMode="auto">
          <a:xfrm>
            <a:off x="4724400" y="44196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0</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43" name="Title 1"/>
          <p:cNvSpPr txBox="1"/>
          <p:nvPr/>
        </p:nvSpPr>
        <p:spPr bwMode="auto">
          <a:xfrm>
            <a:off x="3886200" y="44196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5</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45" name="Title 1"/>
          <p:cNvSpPr txBox="1"/>
          <p:nvPr/>
        </p:nvSpPr>
        <p:spPr bwMode="auto">
          <a:xfrm>
            <a:off x="2895600" y="44196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0</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sp>
        <p:nvSpPr>
          <p:cNvPr id="47" name="Title 1"/>
          <p:cNvSpPr txBox="1"/>
          <p:nvPr/>
        </p:nvSpPr>
        <p:spPr bwMode="auto">
          <a:xfrm>
            <a:off x="1447800" y="4419600"/>
            <a:ext cx="381000" cy="304800"/>
          </a:xfrm>
          <a:prstGeom prst="rect">
            <a:avLst/>
          </a:prstGeom>
          <a:noFill/>
          <a:ln w="9525">
            <a:noFill/>
            <a:miter lim="800000"/>
          </a:ln>
        </p:spPr>
        <p:txBody>
          <a:bodyPr anchor="ctr"/>
          <a:lstStyle/>
          <a:p>
            <a:pPr algn="ctr">
              <a:defRPr/>
            </a:pPr>
            <a:r>
              <a:rPr lang="en-US" b="1" kern="0" dirty="0">
                <a:effectLst>
                  <a:outerShdw blurRad="38100" dist="38100" dir="2700000" algn="tl">
                    <a:srgbClr val="000000">
                      <a:alpha val="43137"/>
                    </a:srgbClr>
                  </a:outerShdw>
                </a:effectLst>
                <a:latin typeface="Arial" panose="020B0604020202020204" pitchFamily="34" charset="0"/>
              </a:rPr>
              <a:t>7</a:t>
            </a:r>
            <a:endParaRPr lang="en-CA" altLang="en-US" b="1" kern="0" dirty="0">
              <a:solidFill>
                <a:srgbClr val="FF0000"/>
              </a:solidFill>
              <a:effectLst>
                <a:outerShdw blurRad="38100" dist="38100" dir="2700000" algn="tl">
                  <a:srgbClr val="000000">
                    <a:alpha val="43137"/>
                  </a:srgbClr>
                </a:outerShdw>
              </a:effectLst>
              <a:latin typeface="Elephant" pitchFamily="18" charset="0"/>
              <a:ea typeface="SimSun" pitchFamily="2" charset="-122"/>
              <a:cs typeface="+mj-cs"/>
            </a:endParaRPr>
          </a:p>
        </p:txBody>
      </p:sp>
      <p:grpSp>
        <p:nvGrpSpPr>
          <p:cNvPr id="2" name="Group 1"/>
          <p:cNvGrpSpPr/>
          <p:nvPr/>
        </p:nvGrpSpPr>
        <p:grpSpPr>
          <a:xfrm>
            <a:off x="5257800" y="914400"/>
            <a:ext cx="3715113" cy="412514"/>
            <a:chOff x="5257800" y="914400"/>
            <a:chExt cx="3715113" cy="412514"/>
          </a:xfrm>
        </p:grpSpPr>
        <p:sp>
          <p:nvSpPr>
            <p:cNvPr id="49" name="Content Placeholder 2"/>
            <p:cNvSpPr txBox="1"/>
            <p:nvPr/>
          </p:nvSpPr>
          <p:spPr bwMode="auto">
            <a:xfrm>
              <a:off x="6839314" y="914400"/>
              <a:ext cx="2133599" cy="412514"/>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Raw data (3 bytes)</a:t>
              </a:r>
              <a:endParaRPr lang="en-US" sz="1800" b="1" kern="0" dirty="0">
                <a:solidFill>
                  <a:srgbClr val="C00000"/>
                </a:solidFill>
                <a:latin typeface="Times New Roman" pitchFamily="18" charset="0"/>
                <a:cs typeface="Times New Roman" pitchFamily="18" charset="0"/>
              </a:endParaRPr>
            </a:p>
          </p:txBody>
        </p:sp>
        <p:cxnSp>
          <p:nvCxnSpPr>
            <p:cNvPr id="50" name="Straight Arrow Connector 49"/>
            <p:cNvCxnSpPr>
              <a:cxnSpLocks noChangeShapeType="1"/>
            </p:cNvCxnSpPr>
            <p:nvPr/>
          </p:nvCxnSpPr>
          <p:spPr bwMode="auto">
            <a:xfrm>
              <a:off x="5257800" y="1141413"/>
              <a:ext cx="1521334" cy="1587"/>
            </a:xfrm>
            <a:prstGeom prst="straightConnector1">
              <a:avLst/>
            </a:prstGeom>
            <a:noFill/>
            <a:ln w="47625" algn="ctr">
              <a:solidFill>
                <a:schemeClr val="tx1"/>
              </a:solidFill>
              <a:round/>
              <a:headEnd type="triangle"/>
              <a:tailEnd type="none" w="med" len="med"/>
            </a:ln>
            <a:extLst>
              <a:ext uri="{909E8E84-426E-40DD-AFC4-6F175D3DCCD1}">
                <a14:hiddenFill xmlns:a14="http://schemas.microsoft.com/office/drawing/2010/main">
                  <a:noFill/>
                </a14:hiddenFill>
              </a:ext>
            </a:extLst>
          </p:spPr>
        </p:cxnSp>
      </p:grpSp>
      <p:pic>
        <p:nvPicPr>
          <p:cNvPr id="51" name="Picture 2" descr="http://tbn3.google.com/images?q=tbn:nl67cU7FB0ttoM:http://upload.wikimedia.org/wikipedia/commons/thumb/8/84/Example.svg/600px-Example.svg.png"/>
          <p:cNvPicPr>
            <a:picLocks noChangeAspect="1" noChangeArrowheads="1"/>
          </p:cNvPicPr>
          <p:nvPr/>
        </p:nvPicPr>
        <p:blipFill>
          <a:blip r:embed="rId1"/>
          <a:srcRect/>
          <a:stretch>
            <a:fillRect/>
          </a:stretch>
        </p:blipFill>
        <p:spPr bwMode="auto">
          <a:xfrm>
            <a:off x="8308975" y="0"/>
            <a:ext cx="835025" cy="83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animEffect transition="in" filter="checkerboard(across)">
                                      <p:cBhvr>
                                        <p:cTn id="7" dur="500"/>
                                        <p:tgtEl>
                                          <p:spTgt spid="11272"/>
                                        </p:tgtEl>
                                      </p:cBhvr>
                                    </p:animEffect>
                                  </p:childTnLst>
                                </p:cTn>
                              </p:par>
                              <p:par>
                                <p:cTn id="8" presetID="5"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heckerboard(across)">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1274"/>
                                        </p:tgtEl>
                                        <p:attrNameLst>
                                          <p:attrName>style.visibility</p:attrName>
                                        </p:attrNameLst>
                                      </p:cBhvr>
                                      <p:to>
                                        <p:strVal val="visible"/>
                                      </p:to>
                                    </p:set>
                                    <p:animEffect transition="in" filter="checkerboard(across)">
                                      <p:cBhvr>
                                        <p:cTn id="15" dur="500"/>
                                        <p:tgtEl>
                                          <p:spTgt spid="11274"/>
                                        </p:tgtEl>
                                      </p:cBhvr>
                                    </p:animEffect>
                                  </p:childTnLst>
                                </p:cTn>
                              </p:par>
                              <p:par>
                                <p:cTn id="16" presetID="5" presetClass="entr" presetSubtype="1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checkerboard(across)">
                                      <p:cBhvr>
                                        <p:cTn id="18" dur="500"/>
                                        <p:tgtEl>
                                          <p:spTgt spid="33"/>
                                        </p:tgtEl>
                                      </p:cBhvr>
                                    </p:animEffect>
                                  </p:childTnLst>
                                </p:cTn>
                              </p:par>
                              <p:par>
                                <p:cTn id="19" presetID="5" presetClass="entr" presetSubtype="1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checkerboard(across)">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checkerboard(across)">
                                      <p:cBhvr>
                                        <p:cTn id="26" dur="500"/>
                                        <p:tgtEl>
                                          <p:spTgt spid="44"/>
                                        </p:tgtEl>
                                      </p:cBhvr>
                                    </p:animEffect>
                                  </p:childTnLst>
                                </p:cTn>
                              </p:par>
                              <p:par>
                                <p:cTn id="27" presetID="5" presetClass="entr" presetSubtype="1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checkerboard(across)">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checkerboard(across)">
                                      <p:cBhvr>
                                        <p:cTn id="34" dur="500"/>
                                        <p:tgtEl>
                                          <p:spTgt spid="48"/>
                                        </p:tgtEl>
                                      </p:cBhvr>
                                    </p:animEffect>
                                  </p:childTnLst>
                                </p:cTn>
                              </p:par>
                              <p:par>
                                <p:cTn id="35" presetID="5" presetClass="entr" presetSubtype="1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checkerboard(across)">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checkerboard(across)">
                                      <p:cBhvr>
                                        <p:cTn id="42" dur="500"/>
                                        <p:tgtEl>
                                          <p:spTgt spid="54"/>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grpId="0"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checkerboard(across)">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checkerboard(across)">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checkerboard(across)">
                                      <p:cBhvr>
                                        <p:cTn id="60" dur="5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checkerboard(across)">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checkerboard(across)">
                                      <p:cBhvr>
                                        <p:cTn id="70" dur="500"/>
                                        <p:tgtEl>
                                          <p:spTgt spid="59"/>
                                        </p:tgtEl>
                                      </p:cBhvr>
                                    </p:animEffec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checkerboard(across)">
                                      <p:cBhvr>
                                        <p:cTn id="7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P spid="6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2"/>
          </p:nvPr>
        </p:nvSpPr>
        <p:spPr bwMode="auto">
          <a:xfrm>
            <a:off x="6781800"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87CD125-8DAD-4138-8599-0E46A7FDAC56}" type="slidenum">
              <a:rPr lang="zh-CN" altLang="en-US" sz="1200">
                <a:solidFill>
                  <a:srgbClr val="898989"/>
                </a:solidFill>
              </a:rPr>
            </a:fld>
            <a:endParaRPr lang="en-US" altLang="zh-CN" sz="1200">
              <a:solidFill>
                <a:srgbClr val="898989"/>
              </a:solidFill>
            </a:endParaRPr>
          </a:p>
        </p:txBody>
      </p:sp>
      <p:sp>
        <p:nvSpPr>
          <p:cNvPr id="15" name="Title 1"/>
          <p:cNvSpPr txBox="1"/>
          <p:nvPr/>
        </p:nvSpPr>
        <p:spPr>
          <a:xfrm>
            <a:off x="457200" y="76200"/>
            <a:ext cx="8077200" cy="609600"/>
          </a:xfrm>
          <a:prstGeom prst="rect">
            <a:avLst/>
          </a:prstGeom>
        </p:spPr>
        <p:txBody>
          <a:bodyPr/>
          <a:lstStyle/>
          <a:p>
            <a:pPr algn="ctr">
              <a:defRPr/>
            </a:pPr>
            <a:r>
              <a:rPr lang="en-US" sz="4000" b="1" dirty="0">
                <a:effectLst>
                  <a:outerShdw blurRad="38100" dist="38100" dir="2700000" algn="tl">
                    <a:srgbClr val="000000">
                      <a:alpha val="43137"/>
                    </a:srgbClr>
                  </a:outerShdw>
                </a:effectLst>
                <a:latin typeface="Times New Roman" pitchFamily="18" charset="0"/>
                <a:ea typeface="+mj-ea"/>
                <a:cs typeface="Times New Roman" pitchFamily="18" charset="0"/>
              </a:rPr>
              <a:t>Starting LBA Address</a:t>
            </a:r>
            <a:endParaRPr lang="en-CA" sz="4000" dirty="0">
              <a:latin typeface="Times New Roman" pitchFamily="18" charset="0"/>
              <a:ea typeface="SimSun" pitchFamily="2" charset="-122"/>
              <a:cs typeface="Times New Roman" pitchFamily="18" charset="0"/>
            </a:endParaRPr>
          </a:p>
        </p:txBody>
      </p:sp>
      <p:sp>
        <p:nvSpPr>
          <p:cNvPr id="49" name="Title 1"/>
          <p:cNvSpPr txBox="1"/>
          <p:nvPr/>
        </p:nvSpPr>
        <p:spPr>
          <a:xfrm>
            <a:off x="2628901" y="1219200"/>
            <a:ext cx="2819400" cy="533400"/>
          </a:xfrm>
          <a:prstGeom prst="rect">
            <a:avLst/>
          </a:prstGeom>
        </p:spPr>
        <p:txBody>
          <a:bodyPr/>
          <a:lstStyle/>
          <a:p>
            <a:pPr algn="ctr">
              <a:defRPr/>
            </a:pPr>
            <a:r>
              <a:rPr lang="en-US" sz="3200" b="1" dirty="0">
                <a:effectLst>
                  <a:outerShdw blurRad="38100" dist="38100" dir="2700000" algn="tl">
                    <a:srgbClr val="000000">
                      <a:alpha val="43137"/>
                    </a:srgbClr>
                  </a:outerShdw>
                </a:effectLst>
                <a:latin typeface="Times New Roman" pitchFamily="18" charset="0"/>
                <a:ea typeface="+mj-ea"/>
                <a:cs typeface="Times New Roman" pitchFamily="18" charset="0"/>
              </a:rPr>
              <a:t>0x3f000000</a:t>
            </a:r>
            <a:endParaRPr lang="en-CA" sz="3200" dirty="0">
              <a:latin typeface="Times New Roman" pitchFamily="18" charset="0"/>
              <a:ea typeface="SimSun" pitchFamily="2" charset="-122"/>
              <a:cs typeface="Times New Roman" pitchFamily="18" charset="0"/>
            </a:endParaRPr>
          </a:p>
        </p:txBody>
      </p:sp>
      <p:sp>
        <p:nvSpPr>
          <p:cNvPr id="50" name="Content Placeholder 2"/>
          <p:cNvSpPr txBox="1"/>
          <p:nvPr/>
        </p:nvSpPr>
        <p:spPr bwMode="auto">
          <a:xfrm>
            <a:off x="6934201" y="1340086"/>
            <a:ext cx="2133599" cy="412514"/>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Raw data (4 bytes)</a:t>
            </a:r>
            <a:endParaRPr lang="en-US" sz="1800" b="1" kern="0" dirty="0">
              <a:solidFill>
                <a:srgbClr val="C00000"/>
              </a:solidFill>
              <a:latin typeface="Times New Roman" pitchFamily="18" charset="0"/>
              <a:cs typeface="Times New Roman" pitchFamily="18" charset="0"/>
            </a:endParaRPr>
          </a:p>
        </p:txBody>
      </p:sp>
      <p:cxnSp>
        <p:nvCxnSpPr>
          <p:cNvPr id="51" name="Straight Arrow Connector 50"/>
          <p:cNvCxnSpPr>
            <a:cxnSpLocks noChangeShapeType="1"/>
          </p:cNvCxnSpPr>
          <p:nvPr/>
        </p:nvCxnSpPr>
        <p:spPr bwMode="auto">
          <a:xfrm>
            <a:off x="5260466" y="1567099"/>
            <a:ext cx="1521334" cy="1587"/>
          </a:xfrm>
          <a:prstGeom prst="straightConnector1">
            <a:avLst/>
          </a:prstGeom>
          <a:noFill/>
          <a:ln w="47625" algn="ctr">
            <a:solidFill>
              <a:schemeClr val="tx1"/>
            </a:solidFill>
            <a:round/>
            <a:headEnd type="triangle"/>
            <a:tailEnd type="none" w="med" len="med"/>
          </a:ln>
          <a:extLst>
            <a:ext uri="{909E8E84-426E-40DD-AFC4-6F175D3DCCD1}">
              <a14:hiddenFill xmlns:a14="http://schemas.microsoft.com/office/drawing/2010/main">
                <a:noFill/>
              </a14:hiddenFill>
            </a:ext>
          </a:extLst>
        </p:spPr>
      </p:cxnSp>
      <p:sp>
        <p:nvSpPr>
          <p:cNvPr id="61" name="Title 1"/>
          <p:cNvSpPr txBox="1"/>
          <p:nvPr/>
        </p:nvSpPr>
        <p:spPr>
          <a:xfrm>
            <a:off x="377314" y="4267200"/>
            <a:ext cx="2286000" cy="990600"/>
          </a:xfrm>
          <a:prstGeom prst="rect">
            <a:avLst/>
          </a:prstGeom>
        </p:spPr>
        <p:txBody>
          <a:bodyPr/>
          <a:lstStyle/>
          <a:p>
            <a:pPr algn="ctr">
              <a:defRPr/>
            </a:pPr>
            <a:r>
              <a:rPr lang="en-US" sz="2800" b="1" dirty="0">
                <a:latin typeface="Times New Roman" pitchFamily="18" charset="0"/>
                <a:ea typeface="+mj-ea"/>
                <a:cs typeface="Times New Roman" pitchFamily="18" charset="0"/>
              </a:rPr>
              <a:t>Starting LBA Address is</a:t>
            </a:r>
            <a:endParaRPr lang="en-CA" sz="2800" dirty="0">
              <a:latin typeface="Times New Roman" pitchFamily="18" charset="0"/>
              <a:ea typeface="SimSun" pitchFamily="2" charset="-122"/>
              <a:cs typeface="Times New Roman" pitchFamily="18" charset="0"/>
            </a:endParaRPr>
          </a:p>
        </p:txBody>
      </p:sp>
      <p:cxnSp>
        <p:nvCxnSpPr>
          <p:cNvPr id="62" name="Straight Arrow Connector 61"/>
          <p:cNvCxnSpPr>
            <a:cxnSpLocks noChangeShapeType="1"/>
          </p:cNvCxnSpPr>
          <p:nvPr/>
        </p:nvCxnSpPr>
        <p:spPr bwMode="auto">
          <a:xfrm flipV="1">
            <a:off x="4038600" y="1828800"/>
            <a:ext cx="1922" cy="2133600"/>
          </a:xfrm>
          <a:prstGeom prst="straightConnector1">
            <a:avLst/>
          </a:prstGeom>
          <a:noFill/>
          <a:ln w="66675" algn="ctr">
            <a:solidFill>
              <a:srgbClr val="FF0000"/>
            </a:solidFill>
            <a:round/>
            <a:headEnd type="triangle"/>
            <a:tailEnd type="none" w="med" len="med"/>
          </a:ln>
          <a:extLst>
            <a:ext uri="{909E8E84-426E-40DD-AFC4-6F175D3DCCD1}">
              <a14:hiddenFill xmlns:a14="http://schemas.microsoft.com/office/drawing/2010/main">
                <a:noFill/>
              </a14:hiddenFill>
            </a:ext>
          </a:extLst>
        </p:spPr>
      </p:cxnSp>
      <p:sp>
        <p:nvSpPr>
          <p:cNvPr id="63" name="Title 1"/>
          <p:cNvSpPr txBox="1"/>
          <p:nvPr/>
        </p:nvSpPr>
        <p:spPr>
          <a:xfrm>
            <a:off x="2514600" y="4343400"/>
            <a:ext cx="3962244" cy="533400"/>
          </a:xfrm>
          <a:prstGeom prst="rect">
            <a:avLst/>
          </a:prstGeom>
        </p:spPr>
        <p:txBody>
          <a:bodyPr/>
          <a:lstStyle/>
          <a:p>
            <a:pPr algn="ctr">
              <a:defRPr/>
            </a:pPr>
            <a:r>
              <a:rPr lang="en-US" sz="3200" b="1" dirty="0">
                <a:effectLst>
                  <a:outerShdw blurRad="38100" dist="38100" dir="2700000" algn="tl">
                    <a:srgbClr val="000000">
                      <a:alpha val="43137"/>
                    </a:srgbClr>
                  </a:outerShdw>
                </a:effectLst>
                <a:latin typeface="Times New Roman" pitchFamily="18" charset="0"/>
                <a:ea typeface="+mj-ea"/>
                <a:cs typeface="Times New Roman" pitchFamily="18" charset="0"/>
              </a:rPr>
              <a:t>0x0000003f = 63</a:t>
            </a:r>
            <a:endParaRPr lang="en-CA" sz="3200" dirty="0">
              <a:latin typeface="Times New Roman" pitchFamily="18" charset="0"/>
              <a:ea typeface="SimSun" pitchFamily="2" charset="-122"/>
              <a:cs typeface="Times New Roman" pitchFamily="18" charset="0"/>
            </a:endParaRPr>
          </a:p>
        </p:txBody>
      </p:sp>
      <p:pic>
        <p:nvPicPr>
          <p:cNvPr id="64" name="Picture 2" descr="http://tbn3.google.com/images?q=tbn:nl67cU7FB0ttoM:http://upload.wikimedia.org/wikipedia/commons/thumb/8/84/Example.svg/600px-Example.svg.png"/>
          <p:cNvPicPr>
            <a:picLocks noChangeAspect="1" noChangeArrowheads="1"/>
          </p:cNvPicPr>
          <p:nvPr/>
        </p:nvPicPr>
        <p:blipFill>
          <a:blip r:embed="rId1"/>
          <a:srcRect/>
          <a:stretch>
            <a:fillRect/>
          </a:stretch>
        </p:blipFill>
        <p:spPr bwMode="auto">
          <a:xfrm>
            <a:off x="8308975" y="0"/>
            <a:ext cx="835025" cy="83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fill="hold"/>
                                        <p:tgtEl>
                                          <p:spTgt spid="63"/>
                                        </p:tgtEl>
                                        <p:attrNameLst>
                                          <p:attrName>ppt_x</p:attrName>
                                        </p:attrNameLst>
                                      </p:cBhvr>
                                      <p:tavLst>
                                        <p:tav tm="0">
                                          <p:val>
                                            <p:strVal val="#ppt_x"/>
                                          </p:val>
                                        </p:tav>
                                        <p:tav tm="100000">
                                          <p:val>
                                            <p:strVal val="#ppt_x"/>
                                          </p:val>
                                        </p:tav>
                                      </p:tavLst>
                                    </p:anim>
                                    <p:anim calcmode="lin" valueType="num">
                                      <p:cBhvr additive="base">
                                        <p:cTn id="1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381000" y="457200"/>
            <a:ext cx="8655050" cy="709613"/>
          </a:xfrm>
          <a:prstGeom prst="rect">
            <a:avLst/>
          </a:prstGeom>
          <a:noFill/>
          <a:ln w="9525">
            <a:noFill/>
            <a:miter lim="800000"/>
          </a:ln>
        </p:spPr>
        <p:txBody>
          <a:bodyPr anchor="ctr"/>
          <a:lstStyle/>
          <a:p>
            <a:pPr algn="ctr">
              <a:spcBef>
                <a:spcPct val="20000"/>
              </a:spcBef>
              <a:buClr>
                <a:schemeClr val="accent2"/>
              </a:buClr>
              <a:buSzPct val="85000"/>
              <a:buFont typeface="ZapfDingbats" pitchFamily="82" charset="2"/>
              <a:buNone/>
              <a:defRPr/>
            </a:pPr>
            <a:r>
              <a:rPr lang="en-US"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location of the partitions (cont’d)</a:t>
            </a:r>
            <a:endParaRPr lang="en-US"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灯片编号占位符 2"/>
          <p:cNvSpPr txBox="1">
            <a:spLocks noGrp="1"/>
          </p:cNvSpPr>
          <p:nvPr/>
        </p:nvSpPr>
        <p:spPr bwMode="auto">
          <a:xfrm>
            <a:off x="7994650" y="63246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buClr>
                <a:schemeClr val="accent2"/>
              </a:buClr>
              <a:buSzPct val="85000"/>
              <a:buFont typeface="ZapfDingbats" pitchFamily="82" charset="2"/>
              <a:buNone/>
            </a:pPr>
            <a:fld id="{91086A5C-8021-4FB9-A516-F3940180239C}" type="slidenum">
              <a:rPr lang="zh-CN" altLang="en-US" sz="1400">
                <a:latin typeface="Arial" panose="020B0604020202020204" pitchFamily="34" charset="0"/>
              </a:rPr>
            </a:fld>
            <a:endParaRPr lang="en-US" altLang="zh-CN" sz="1400">
              <a:latin typeface="Arial" panose="020B0604020202020204" pitchFamily="34" charset="0"/>
            </a:endParaRPr>
          </a:p>
        </p:txBody>
      </p:sp>
      <p:sp>
        <p:nvSpPr>
          <p:cNvPr id="11269" name="Rectangle 4"/>
          <p:cNvSpPr>
            <a:spLocks noChangeArrowheads="1"/>
          </p:cNvSpPr>
          <p:nvPr/>
        </p:nvSpPr>
        <p:spPr bwMode="auto">
          <a:xfrm>
            <a:off x="1524000" y="3276600"/>
            <a:ext cx="6129336" cy="609600"/>
          </a:xfrm>
          <a:prstGeom prst="rect">
            <a:avLst/>
          </a:prstGeom>
          <a:noFill/>
          <a:ln w="4127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11270" name="Rectangle 5"/>
          <p:cNvSpPr>
            <a:spLocks noChangeArrowheads="1"/>
          </p:cNvSpPr>
          <p:nvPr/>
        </p:nvSpPr>
        <p:spPr bwMode="auto">
          <a:xfrm>
            <a:off x="2703511" y="3276600"/>
            <a:ext cx="2667000"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cxnSp>
        <p:nvCxnSpPr>
          <p:cNvPr id="11273" name="Straight Connector 11"/>
          <p:cNvCxnSpPr>
            <a:cxnSpLocks noChangeShapeType="1"/>
          </p:cNvCxnSpPr>
          <p:nvPr/>
        </p:nvCxnSpPr>
        <p:spPr bwMode="auto">
          <a:xfrm rot="5400000" flipH="1" flipV="1">
            <a:off x="1296988" y="3579812"/>
            <a:ext cx="609600" cy="3175"/>
          </a:xfrm>
          <a:prstGeom prst="line">
            <a:avLst/>
          </a:prstGeom>
          <a:noFill/>
          <a:ln w="41275" algn="ctr">
            <a:solidFill>
              <a:schemeClr val="tx1"/>
            </a:solidFill>
            <a:round/>
          </a:ln>
          <a:extLst>
            <a:ext uri="{909E8E84-426E-40DD-AFC4-6F175D3DCCD1}">
              <a14:hiddenFill xmlns:a14="http://schemas.microsoft.com/office/drawing/2010/main">
                <a:noFill/>
              </a14:hiddenFill>
            </a:ext>
          </a:extLst>
        </p:spPr>
      </p:cxnSp>
      <p:sp>
        <p:nvSpPr>
          <p:cNvPr id="11274" name="Rectangle 15"/>
          <p:cNvSpPr>
            <a:spLocks noChangeArrowheads="1"/>
          </p:cNvSpPr>
          <p:nvPr/>
        </p:nvSpPr>
        <p:spPr bwMode="auto">
          <a:xfrm>
            <a:off x="5370511" y="3276600"/>
            <a:ext cx="1981200"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cxnSp>
        <p:nvCxnSpPr>
          <p:cNvPr id="14" name="Straight Arrow Connector 13"/>
          <p:cNvCxnSpPr>
            <a:cxnSpLocks noChangeShapeType="1"/>
          </p:cNvCxnSpPr>
          <p:nvPr/>
        </p:nvCxnSpPr>
        <p:spPr bwMode="auto">
          <a:xfrm rot="5400000" flipH="1" flipV="1">
            <a:off x="1149938" y="2856706"/>
            <a:ext cx="838200" cy="1588"/>
          </a:xfrm>
          <a:prstGeom prst="straightConnector1">
            <a:avLst/>
          </a:prstGeom>
          <a:noFill/>
          <a:ln w="66675" algn="ctr">
            <a:solidFill>
              <a:srgbClr val="FF0000"/>
            </a:solidFill>
            <a:round/>
            <a:headEnd type="triangle"/>
            <a:tailEnd type="none" w="med" len="med"/>
          </a:ln>
          <a:extLst>
            <a:ext uri="{909E8E84-426E-40DD-AFC4-6F175D3DCCD1}">
              <a14:hiddenFill xmlns:a14="http://schemas.microsoft.com/office/drawing/2010/main">
                <a:noFill/>
              </a14:hiddenFill>
            </a:ext>
          </a:extLst>
        </p:spPr>
      </p:cxnSp>
      <p:sp>
        <p:nvSpPr>
          <p:cNvPr id="15" name="Title 4"/>
          <p:cNvSpPr txBox="1"/>
          <p:nvPr/>
        </p:nvSpPr>
        <p:spPr bwMode="auto">
          <a:xfrm>
            <a:off x="762000" y="1818390"/>
            <a:ext cx="1600200" cy="555625"/>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MBR</a:t>
            </a:r>
            <a:endParaRPr lang="en-CA" sz="2800" b="1" dirty="0">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cxnSp>
        <p:nvCxnSpPr>
          <p:cNvPr id="16" name="Straight Arrow Connector 15"/>
          <p:cNvCxnSpPr>
            <a:cxnSpLocks noChangeShapeType="1"/>
          </p:cNvCxnSpPr>
          <p:nvPr/>
        </p:nvCxnSpPr>
        <p:spPr bwMode="auto">
          <a:xfrm flipV="1">
            <a:off x="2702419" y="2819400"/>
            <a:ext cx="2" cy="457200"/>
          </a:xfrm>
          <a:prstGeom prst="straightConnector1">
            <a:avLst/>
          </a:prstGeom>
          <a:noFill/>
          <a:ln w="47625" algn="ctr">
            <a:solidFill>
              <a:schemeClr val="tx1"/>
            </a:solidFill>
            <a:round/>
            <a:headEnd type="triangle"/>
            <a:tailEnd type="none" w="med" len="med"/>
          </a:ln>
          <a:extLst>
            <a:ext uri="{909E8E84-426E-40DD-AFC4-6F175D3DCCD1}">
              <a14:hiddenFill xmlns:a14="http://schemas.microsoft.com/office/drawing/2010/main">
                <a:noFill/>
              </a14:hiddenFill>
            </a:ext>
          </a:extLst>
        </p:spPr>
      </p:cxnSp>
      <p:cxnSp>
        <p:nvCxnSpPr>
          <p:cNvPr id="21" name="Straight Arrow Connector 20"/>
          <p:cNvCxnSpPr>
            <a:cxnSpLocks noChangeShapeType="1"/>
          </p:cNvCxnSpPr>
          <p:nvPr/>
        </p:nvCxnSpPr>
        <p:spPr bwMode="auto">
          <a:xfrm>
            <a:off x="2675378" y="3046413"/>
            <a:ext cx="2695133" cy="1587"/>
          </a:xfrm>
          <a:prstGeom prst="straightConnector1">
            <a:avLst/>
          </a:prstGeom>
          <a:noFill/>
          <a:ln w="38100" algn="ctr">
            <a:solidFill>
              <a:schemeClr val="tx1"/>
            </a:solidFill>
            <a:prstDash val="sysDash"/>
            <a:round/>
            <a:headEnd type="triangle"/>
            <a:tailEnd type="triangle" w="med" len="med"/>
          </a:ln>
          <a:extLst>
            <a:ext uri="{909E8E84-426E-40DD-AFC4-6F175D3DCCD1}">
              <a14:hiddenFill xmlns:a14="http://schemas.microsoft.com/office/drawing/2010/main">
                <a:noFill/>
              </a14:hiddenFill>
            </a:ext>
          </a:extLst>
        </p:spPr>
      </p:cxnSp>
      <p:pic>
        <p:nvPicPr>
          <p:cNvPr id="22" name="Picture 2" descr="http://tbn3.google.com/images?q=tbn:nl67cU7FB0ttoM:http://upload.wikimedia.org/wikipedia/commons/thumb/8/84/Example.svg/600px-Example.svg.png"/>
          <p:cNvPicPr>
            <a:picLocks noChangeAspect="1" noChangeArrowheads="1"/>
          </p:cNvPicPr>
          <p:nvPr/>
        </p:nvPicPr>
        <p:blipFill>
          <a:blip r:embed="rId1"/>
          <a:srcRect/>
          <a:stretch>
            <a:fillRect/>
          </a:stretch>
        </p:blipFill>
        <p:spPr bwMode="auto">
          <a:xfrm>
            <a:off x="8308975" y="0"/>
            <a:ext cx="835025" cy="838200"/>
          </a:xfrm>
          <a:prstGeom prst="rect">
            <a:avLst/>
          </a:prstGeom>
          <a:noFill/>
          <a:ln w="9525">
            <a:noFill/>
            <a:miter lim="800000"/>
            <a:headEnd/>
            <a:tailEnd/>
          </a:ln>
        </p:spPr>
      </p:pic>
      <p:cxnSp>
        <p:nvCxnSpPr>
          <p:cNvPr id="23" name="Straight Arrow Connector 22"/>
          <p:cNvCxnSpPr>
            <a:cxnSpLocks noChangeShapeType="1"/>
          </p:cNvCxnSpPr>
          <p:nvPr/>
        </p:nvCxnSpPr>
        <p:spPr bwMode="auto">
          <a:xfrm rot="5400000" flipH="1" flipV="1">
            <a:off x="3618706" y="4380539"/>
            <a:ext cx="838200" cy="1922"/>
          </a:xfrm>
          <a:prstGeom prst="straightConnector1">
            <a:avLst/>
          </a:prstGeom>
          <a:noFill/>
          <a:ln w="47625" algn="ctr">
            <a:solidFill>
              <a:srgbClr val="FF0000"/>
            </a:solidFill>
            <a:round/>
            <a:headEnd type="none"/>
            <a:tailEnd type="triangle" w="med" len="med"/>
          </a:ln>
          <a:extLst>
            <a:ext uri="{909E8E84-426E-40DD-AFC4-6F175D3DCCD1}">
              <a14:hiddenFill xmlns:a14="http://schemas.microsoft.com/office/drawing/2010/main">
                <a:noFill/>
              </a14:hiddenFill>
            </a:ext>
          </a:extLst>
        </p:spPr>
      </p:cxnSp>
      <p:sp>
        <p:nvSpPr>
          <p:cNvPr id="24" name="Content Placeholder 2"/>
          <p:cNvSpPr txBox="1"/>
          <p:nvPr/>
        </p:nvSpPr>
        <p:spPr bwMode="auto">
          <a:xfrm>
            <a:off x="2161822" y="2263775"/>
            <a:ext cx="1027111" cy="554038"/>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Sector 63</a:t>
            </a:r>
            <a:endParaRPr lang="en-US" sz="1800" b="1" kern="0" dirty="0">
              <a:solidFill>
                <a:srgbClr val="C00000"/>
              </a:solidFill>
              <a:latin typeface="Times New Roman" pitchFamily="18" charset="0"/>
              <a:cs typeface="Times New Roman" pitchFamily="18" charset="0"/>
            </a:endParaRPr>
          </a:p>
        </p:txBody>
      </p:sp>
      <p:sp>
        <p:nvSpPr>
          <p:cNvPr id="25" name="Content Placeholder 2"/>
          <p:cNvSpPr txBox="1"/>
          <p:nvPr/>
        </p:nvSpPr>
        <p:spPr bwMode="auto">
          <a:xfrm>
            <a:off x="3258511" y="2396577"/>
            <a:ext cx="1865311" cy="596197"/>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130530897 sectors</a:t>
            </a:r>
            <a:endParaRPr lang="en-US" sz="1800" b="1" kern="0" dirty="0">
              <a:solidFill>
                <a:srgbClr val="C00000"/>
              </a:solidFill>
              <a:latin typeface="Times New Roman" pitchFamily="18" charset="0"/>
              <a:cs typeface="Times New Roman" pitchFamily="18" charset="0"/>
            </a:endParaRPr>
          </a:p>
        </p:txBody>
      </p:sp>
      <p:sp>
        <p:nvSpPr>
          <p:cNvPr id="26" name="Title 4"/>
          <p:cNvSpPr txBox="1"/>
          <p:nvPr/>
        </p:nvSpPr>
        <p:spPr bwMode="auto">
          <a:xfrm>
            <a:off x="2953711" y="4927600"/>
            <a:ext cx="2170111" cy="555625"/>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1</a:t>
            </a:r>
            <a:r>
              <a:rPr lang="en-US" sz="2800" b="1" baseline="30000" dirty="0">
                <a:effectLst>
                  <a:outerShdw blurRad="38100" dist="38100" dir="2700000" algn="tl">
                    <a:srgbClr val="000000">
                      <a:alpha val="43137"/>
                    </a:srgbClr>
                  </a:outerShdw>
                </a:effectLst>
                <a:latin typeface="Times New Roman" pitchFamily="18" charset="0"/>
                <a:ea typeface="+mj-ea"/>
                <a:cs typeface="Times New Roman" pitchFamily="18" charset="0"/>
              </a:rPr>
              <a:t>st</a:t>
            </a: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 Partition</a:t>
            </a:r>
            <a:endParaRPr lang="en-CA" sz="2800" b="1" dirty="0">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0" name="灯片编号占位符 5"/>
          <p:cNvSpPr txBox="1">
            <a:spLocks noGrp="1"/>
          </p:cNvSpPr>
          <p:nvPr/>
        </p:nvSpPr>
        <p:spPr bwMode="auto">
          <a:xfrm>
            <a:off x="82994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buFont typeface="ZapfDingbats" pitchFamily="82" charset="2"/>
              <a:buNone/>
            </a:pPr>
            <a:fld id="{659D9F3E-6393-4CF2-83F3-78497B6631CD}" type="slidenum">
              <a:rPr lang="zh-CN" altLang="en-US" sz="1400">
                <a:ea typeface="SimSun" pitchFamily="2" charset="-122"/>
              </a:rPr>
            </a:fld>
            <a:endParaRPr lang="en-US" altLang="zh-CN" sz="1400">
              <a:ea typeface="SimSun" pitchFamily="2" charset="-122"/>
            </a:endParaRPr>
          </a:p>
        </p:txBody>
      </p:sp>
      <p:sp>
        <p:nvSpPr>
          <p:cNvPr id="18" name="Text Box 9"/>
          <p:cNvSpPr txBox="1">
            <a:spLocks noChangeArrowheads="1"/>
          </p:cNvSpPr>
          <p:nvPr/>
        </p:nvSpPr>
        <p:spPr bwMode="auto">
          <a:xfrm>
            <a:off x="1590675" y="238780"/>
            <a:ext cx="6900863" cy="523220"/>
          </a:xfrm>
          <a:prstGeom prst="rect">
            <a:avLst/>
          </a:prstGeom>
          <a:noFill/>
          <a:ln w="9525">
            <a:noFill/>
            <a:miter lim="800000"/>
          </a:ln>
        </p:spPr>
        <p:txBody>
          <a:bodyPr>
            <a:spAutoFit/>
          </a:bodyPr>
          <a:lstStyle/>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Non-graded hands-on exercise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7595" name="Picture 2" descr="http://tbn1.google.com/images?q=tbn:EZiJqDG2US75qM:http://www.secviz.org/files/images/inetvis-nmap_decoy_gridswee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333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1524000" y="3508375"/>
            <a:ext cx="6129336" cy="609600"/>
          </a:xfrm>
          <a:prstGeom prst="rect">
            <a:avLst/>
          </a:prstGeom>
          <a:noFill/>
          <a:ln w="4127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sp>
        <p:nvSpPr>
          <p:cNvPr id="7" name="Rectangle 5"/>
          <p:cNvSpPr>
            <a:spLocks noChangeArrowheads="1"/>
          </p:cNvSpPr>
          <p:nvPr/>
        </p:nvSpPr>
        <p:spPr bwMode="auto">
          <a:xfrm>
            <a:off x="2209800" y="3508375"/>
            <a:ext cx="2667000"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cxnSp>
        <p:nvCxnSpPr>
          <p:cNvPr id="8" name="Straight Connector 11"/>
          <p:cNvCxnSpPr>
            <a:cxnSpLocks noChangeShapeType="1"/>
          </p:cNvCxnSpPr>
          <p:nvPr/>
        </p:nvCxnSpPr>
        <p:spPr bwMode="auto">
          <a:xfrm rot="5400000" flipH="1" flipV="1">
            <a:off x="1296988" y="3811587"/>
            <a:ext cx="609600" cy="3175"/>
          </a:xfrm>
          <a:prstGeom prst="line">
            <a:avLst/>
          </a:prstGeom>
          <a:noFill/>
          <a:ln w="41275" algn="ctr">
            <a:solidFill>
              <a:schemeClr val="tx1"/>
            </a:solidFill>
            <a:round/>
          </a:ln>
          <a:extLst>
            <a:ext uri="{909E8E84-426E-40DD-AFC4-6F175D3DCCD1}">
              <a14:hiddenFill xmlns:a14="http://schemas.microsoft.com/office/drawing/2010/main">
                <a:noFill/>
              </a14:hiddenFill>
            </a:ext>
          </a:extLst>
        </p:spPr>
      </p:cxnSp>
      <p:sp>
        <p:nvSpPr>
          <p:cNvPr id="9" name="Rectangle 15"/>
          <p:cNvSpPr>
            <a:spLocks noChangeArrowheads="1"/>
          </p:cNvSpPr>
          <p:nvPr/>
        </p:nvSpPr>
        <p:spPr bwMode="auto">
          <a:xfrm>
            <a:off x="4876799" y="3508375"/>
            <a:ext cx="2408023" cy="609600"/>
          </a:xfrm>
          <a:prstGeom prst="rect">
            <a:avLst/>
          </a:prstGeom>
          <a:solidFill>
            <a:schemeClr val="accent1"/>
          </a:solidFill>
          <a:ln w="41275" algn="ctr">
            <a:solidFill>
              <a:schemeClr val="tx1"/>
            </a:solidFill>
            <a:rou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Clr>
                <a:schemeClr val="accent2"/>
              </a:buClr>
              <a:buSzPct val="85000"/>
              <a:buFont typeface="ZapfDingbats" pitchFamily="82" charset="2"/>
              <a:buNone/>
            </a:pPr>
            <a:endParaRPr lang="en-CA" altLang="en-US" sz="2400">
              <a:latin typeface="Comic Sans MS" pitchFamily="66" charset="0"/>
            </a:endParaRPr>
          </a:p>
        </p:txBody>
      </p:sp>
      <p:cxnSp>
        <p:nvCxnSpPr>
          <p:cNvPr id="10" name="Straight Arrow Connector 9"/>
          <p:cNvCxnSpPr>
            <a:cxnSpLocks noChangeShapeType="1"/>
          </p:cNvCxnSpPr>
          <p:nvPr/>
        </p:nvCxnSpPr>
        <p:spPr bwMode="auto">
          <a:xfrm rot="5400000" flipH="1" flipV="1">
            <a:off x="1149938" y="3088481"/>
            <a:ext cx="838200" cy="1588"/>
          </a:xfrm>
          <a:prstGeom prst="straightConnector1">
            <a:avLst/>
          </a:prstGeom>
          <a:noFill/>
          <a:ln w="66675" algn="ctr">
            <a:solidFill>
              <a:srgbClr val="FF0000"/>
            </a:solidFill>
            <a:round/>
            <a:headEnd type="triangle"/>
            <a:tailEnd type="none" w="med" len="med"/>
          </a:ln>
          <a:extLst>
            <a:ext uri="{909E8E84-426E-40DD-AFC4-6F175D3DCCD1}">
              <a14:hiddenFill xmlns:a14="http://schemas.microsoft.com/office/drawing/2010/main">
                <a:noFill/>
              </a14:hiddenFill>
            </a:ext>
          </a:extLst>
        </p:spPr>
      </p:cxnSp>
      <p:sp>
        <p:nvSpPr>
          <p:cNvPr id="11" name="Title 4"/>
          <p:cNvSpPr txBox="1"/>
          <p:nvPr/>
        </p:nvSpPr>
        <p:spPr bwMode="auto">
          <a:xfrm>
            <a:off x="762000" y="2050165"/>
            <a:ext cx="1600200" cy="555625"/>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MBR</a:t>
            </a:r>
            <a:endParaRPr lang="en-CA" sz="2800" b="1" dirty="0">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cxnSp>
        <p:nvCxnSpPr>
          <p:cNvPr id="12" name="Straight Arrow Connector 11"/>
          <p:cNvCxnSpPr>
            <a:cxnSpLocks noChangeShapeType="1"/>
          </p:cNvCxnSpPr>
          <p:nvPr/>
        </p:nvCxnSpPr>
        <p:spPr bwMode="auto">
          <a:xfrm flipV="1">
            <a:off x="4892916" y="3051175"/>
            <a:ext cx="2" cy="457200"/>
          </a:xfrm>
          <a:prstGeom prst="straightConnector1">
            <a:avLst/>
          </a:prstGeom>
          <a:noFill/>
          <a:ln w="47625" algn="ctr">
            <a:solidFill>
              <a:schemeClr val="tx1"/>
            </a:solidFill>
            <a:round/>
            <a:headEnd type="triangle"/>
            <a:tailEnd type="none" w="med" len="med"/>
          </a:ln>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a:off x="4874340" y="3278188"/>
            <a:ext cx="2450121" cy="1587"/>
          </a:xfrm>
          <a:prstGeom prst="straightConnector1">
            <a:avLst/>
          </a:prstGeom>
          <a:noFill/>
          <a:ln w="38100" algn="ctr">
            <a:solidFill>
              <a:schemeClr val="tx1"/>
            </a:solidFill>
            <a:prstDash val="sysDash"/>
            <a:round/>
            <a:headEnd type="triangle"/>
            <a:tailEnd type="triangle" w="med" len="med"/>
          </a:ln>
          <a:extLst>
            <a:ext uri="{909E8E84-426E-40DD-AFC4-6F175D3DCCD1}">
              <a14:hiddenFill xmlns:a14="http://schemas.microsoft.com/office/drawing/2010/main">
                <a:noFill/>
              </a14:hiddenFill>
            </a:ext>
          </a:extLst>
        </p:spPr>
      </p:cxnSp>
      <p:cxnSp>
        <p:nvCxnSpPr>
          <p:cNvPr id="14" name="Straight Arrow Connector 13"/>
          <p:cNvCxnSpPr>
            <a:cxnSpLocks noChangeShapeType="1"/>
          </p:cNvCxnSpPr>
          <p:nvPr/>
        </p:nvCxnSpPr>
        <p:spPr bwMode="auto">
          <a:xfrm rot="5400000" flipH="1" flipV="1">
            <a:off x="5922795" y="4612314"/>
            <a:ext cx="838200" cy="1922"/>
          </a:xfrm>
          <a:prstGeom prst="straightConnector1">
            <a:avLst/>
          </a:prstGeom>
          <a:noFill/>
          <a:ln w="47625" algn="ctr">
            <a:solidFill>
              <a:srgbClr val="FF0000"/>
            </a:solidFill>
            <a:round/>
            <a:headEnd type="none"/>
            <a:tailEnd type="triangle" w="med" len="med"/>
          </a:ln>
          <a:extLst>
            <a:ext uri="{909E8E84-426E-40DD-AFC4-6F175D3DCCD1}">
              <a14:hiddenFill xmlns:a14="http://schemas.microsoft.com/office/drawing/2010/main">
                <a:noFill/>
              </a14:hiddenFill>
            </a:ext>
          </a:extLst>
        </p:spPr>
      </p:cxnSp>
      <p:sp>
        <p:nvSpPr>
          <p:cNvPr id="15" name="Content Placeholder 2"/>
          <p:cNvSpPr txBox="1"/>
          <p:nvPr/>
        </p:nvSpPr>
        <p:spPr bwMode="auto">
          <a:xfrm>
            <a:off x="4352319" y="2495550"/>
            <a:ext cx="1027111" cy="554038"/>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Sector ?</a:t>
            </a:r>
            <a:endParaRPr lang="en-US" sz="1800" b="1" kern="0" dirty="0">
              <a:solidFill>
                <a:srgbClr val="C00000"/>
              </a:solidFill>
              <a:latin typeface="Times New Roman" pitchFamily="18" charset="0"/>
              <a:cs typeface="Times New Roman" pitchFamily="18" charset="0"/>
            </a:endParaRPr>
          </a:p>
        </p:txBody>
      </p:sp>
      <p:sp>
        <p:nvSpPr>
          <p:cNvPr id="16" name="Content Placeholder 2"/>
          <p:cNvSpPr txBox="1"/>
          <p:nvPr/>
        </p:nvSpPr>
        <p:spPr bwMode="auto">
          <a:xfrm>
            <a:off x="5449008" y="2628352"/>
            <a:ext cx="1865311" cy="596197"/>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 sectors</a:t>
            </a:r>
            <a:endParaRPr lang="en-US" sz="1800" b="1" kern="0" dirty="0">
              <a:solidFill>
                <a:srgbClr val="C00000"/>
              </a:solidFill>
              <a:latin typeface="Times New Roman" pitchFamily="18" charset="0"/>
              <a:cs typeface="Times New Roman" pitchFamily="18" charset="0"/>
            </a:endParaRPr>
          </a:p>
        </p:txBody>
      </p:sp>
      <p:sp>
        <p:nvSpPr>
          <p:cNvPr id="17" name="Title 4"/>
          <p:cNvSpPr txBox="1"/>
          <p:nvPr/>
        </p:nvSpPr>
        <p:spPr bwMode="auto">
          <a:xfrm>
            <a:off x="5257800" y="5159375"/>
            <a:ext cx="2170111" cy="555625"/>
          </a:xfrm>
          <a:prstGeom prst="rect">
            <a:avLst/>
          </a:prstGeom>
          <a:noFill/>
          <a:ln w="9525">
            <a:noFill/>
            <a:miter lim="800000"/>
          </a:ln>
        </p:spPr>
        <p:txBody>
          <a:bodyPr anchor="ctr"/>
          <a:lstStyle/>
          <a:p>
            <a:pPr algn="ctr">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2</a:t>
            </a:r>
            <a:r>
              <a:rPr lang="en-US" sz="2800" b="1" baseline="30000" dirty="0">
                <a:effectLst>
                  <a:outerShdw blurRad="38100" dist="38100" dir="2700000" algn="tl">
                    <a:srgbClr val="000000">
                      <a:alpha val="43137"/>
                    </a:srgbClr>
                  </a:outerShdw>
                </a:effectLst>
                <a:latin typeface="Times New Roman" pitchFamily="18" charset="0"/>
                <a:ea typeface="+mj-ea"/>
                <a:cs typeface="Times New Roman" pitchFamily="18" charset="0"/>
              </a:rPr>
              <a:t>nd</a:t>
            </a: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 Partition</a:t>
            </a:r>
            <a:endParaRPr lang="en-CA" sz="2800" b="1" dirty="0">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19" name="Text Box 9"/>
          <p:cNvSpPr txBox="1">
            <a:spLocks noChangeArrowheads="1"/>
          </p:cNvSpPr>
          <p:nvPr/>
        </p:nvSpPr>
        <p:spPr bwMode="auto">
          <a:xfrm>
            <a:off x="1426368" y="1412645"/>
            <a:ext cx="6900863" cy="523220"/>
          </a:xfrm>
          <a:prstGeom prst="rect">
            <a:avLst/>
          </a:prstGeom>
          <a:noFill/>
          <a:ln w="9525">
            <a:noFill/>
            <a:miter lim="800000"/>
          </a:ln>
        </p:spPr>
        <p:txBody>
          <a:bodyPr>
            <a:spAutoFit/>
          </a:bodyPr>
          <a:lstStyle/>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 location of the partitions</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1589314" y="455022"/>
            <a:ext cx="5632450" cy="1003299"/>
          </a:xfrm>
        </p:spPr>
        <p:txBody>
          <a:bodyPr/>
          <a:lstStyle/>
          <a:p>
            <a:pPr algn="ctr">
              <a:defRPr/>
            </a:pPr>
            <a:r>
              <a:rPr lang="en-CA" sz="5400" b="1" u="none" dirty="0">
                <a:effectLst>
                  <a:outerShdw blurRad="38100" dist="38100" dir="2700000" algn="tl">
                    <a:srgbClr val="000000">
                      <a:alpha val="43137"/>
                    </a:srgbClr>
                  </a:outerShdw>
                </a:effectLst>
                <a:latin typeface="Times New Roman" pitchFamily="18" charset="0"/>
                <a:cs typeface="Times New Roman" pitchFamily="18" charset="0"/>
              </a:rPr>
              <a:t>Removable Media</a:t>
            </a:r>
            <a:endParaRPr lang="en-CA" sz="54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10" name="Group 9"/>
          <p:cNvGrpSpPr/>
          <p:nvPr/>
        </p:nvGrpSpPr>
        <p:grpSpPr>
          <a:xfrm>
            <a:off x="628395" y="1890485"/>
            <a:ext cx="3186339" cy="2712502"/>
            <a:chOff x="304800" y="1524000"/>
            <a:chExt cx="3186339" cy="2712502"/>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0939" y="2599726"/>
              <a:ext cx="1600200" cy="1636776"/>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0"/>
              <a:ext cx="1752600" cy="1752600"/>
            </a:xfrm>
            <a:prstGeom prst="rect">
              <a:avLst/>
            </a:prstGeom>
          </p:spPr>
        </p:pic>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776185"/>
            <a:ext cx="1981200" cy="1981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904" y="4267200"/>
            <a:ext cx="1877860" cy="2133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368" y="5054600"/>
            <a:ext cx="2062134" cy="13462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1752600" y="152400"/>
            <a:ext cx="5632450" cy="609600"/>
          </a:xfrm>
        </p:spPr>
        <p:txBody>
          <a:bodyPr/>
          <a:lstStyle/>
          <a:p>
            <a:pPr algn="ctr">
              <a:defRPr/>
            </a:pPr>
            <a:r>
              <a:rPr lang="en-CA" sz="3600" b="1" u="none" dirty="0">
                <a:effectLst>
                  <a:outerShdw blurRad="38100" dist="38100" dir="2700000" algn="tl">
                    <a:srgbClr val="000000">
                      <a:alpha val="43137"/>
                    </a:srgbClr>
                  </a:outerShdw>
                </a:effectLst>
                <a:latin typeface="Times New Roman" pitchFamily="18" charset="0"/>
                <a:cs typeface="Times New Roman" pitchFamily="18" charset="0"/>
              </a:rPr>
              <a:t>Removable Media</a:t>
            </a:r>
            <a:endParaRPr lang="en-CA"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ectangle 3"/>
          <p:cNvSpPr txBox="1">
            <a:spLocks noChangeArrowheads="1"/>
          </p:cNvSpPr>
          <p:nvPr/>
        </p:nvSpPr>
        <p:spPr bwMode="auto">
          <a:xfrm>
            <a:off x="342900" y="914400"/>
            <a:ext cx="8458200" cy="5257800"/>
          </a:xfrm>
          <a:prstGeom prst="rect">
            <a:avLst/>
          </a:prstGeom>
          <a:noFill/>
          <a:ln w="9525">
            <a:noFill/>
            <a:miter lim="800000"/>
          </a:ln>
        </p:spPr>
        <p:txBody>
          <a:bodyPr vert="horz" wrap="square" lIns="91440" tIns="45720" rIns="91440" bIns="45720" numCol="1" anchor="t" anchorCtr="0" compatLnSpc="1"/>
          <a:lstStyle/>
          <a:p>
            <a:pPr marL="457200" lvl="0" indent="-457200" algn="just" eaLnBrk="0" hangingPunct="0">
              <a:spcBef>
                <a:spcPct val="20000"/>
              </a:spcBef>
              <a:spcAft>
                <a:spcPts val="1200"/>
              </a:spcAft>
              <a:buClr>
                <a:schemeClr val="accent2"/>
              </a:buClr>
              <a:buSzPct val="85000"/>
              <a:buFont typeface="Wingdings" panose="05000000000000000000" pitchFamily="2" charset="2"/>
              <a:buChar char="q"/>
            </a:pPr>
            <a:r>
              <a:rPr lang="en-US" sz="2800" kern="0" dirty="0">
                <a:latin typeface="Times New Roman" pitchFamily="18" charset="0"/>
                <a:cs typeface="Times New Roman" pitchFamily="18" charset="0"/>
              </a:rPr>
              <a:t>Most removable media also have partitions, and use </a:t>
            </a:r>
            <a:r>
              <a:rPr lang="en-US" sz="2800" b="1" kern="0" dirty="0">
                <a:latin typeface="Times New Roman" pitchFamily="18" charset="0"/>
                <a:cs typeface="Times New Roman" pitchFamily="18" charset="0"/>
              </a:rPr>
              <a:t>the same structures</a:t>
            </a:r>
            <a:r>
              <a:rPr lang="en-US" sz="2800" kern="0" dirty="0">
                <a:latin typeface="Times New Roman" pitchFamily="18" charset="0"/>
                <a:cs typeface="Times New Roman" pitchFamily="18" charset="0"/>
              </a:rPr>
              <a:t> that hard disks use. However, by default, they only have one partition in the fourth slot.</a:t>
            </a:r>
            <a:endParaRPr lang="en-US" sz="2800" kern="0" dirty="0">
              <a:latin typeface="Times New Roman" pitchFamily="18" charset="0"/>
              <a:cs typeface="Times New Roman" pitchFamily="18" charset="0"/>
            </a:endParaRPr>
          </a:p>
          <a:p>
            <a:pPr marL="800100" lvl="1" indent="-342900" eaLnBrk="0" hangingPunct="0">
              <a:spcBef>
                <a:spcPct val="20000"/>
              </a:spcBef>
              <a:spcAft>
                <a:spcPts val="1200"/>
              </a:spcAft>
              <a:buClr>
                <a:schemeClr val="accent2"/>
              </a:buClr>
              <a:buSzPct val="85000"/>
              <a:buFont typeface="Wingdings" panose="05000000000000000000" pitchFamily="2" charset="2"/>
              <a:buChar char="Ø"/>
            </a:pPr>
            <a:r>
              <a:rPr lang="en-US" sz="2000" kern="0" dirty="0">
                <a:latin typeface="Times New Roman" pitchFamily="18" charset="0"/>
                <a:cs typeface="Times New Roman" pitchFamily="18" charset="0"/>
              </a:rPr>
              <a:t>For example, by default, a USB flash drive is detected by Windows XP/Vista as removable media and thus will not display more than one partition. In addition, Windows will not allow you to multi-partition removable media. </a:t>
            </a:r>
            <a:endParaRPr lang="en-US" sz="2000" kern="0" dirty="0">
              <a:latin typeface="Times New Roman" pitchFamily="18" charset="0"/>
              <a:cs typeface="Times New Roman" pitchFamily="18" charset="0"/>
            </a:endParaRPr>
          </a:p>
          <a:p>
            <a:pPr marL="800100" lvl="1" indent="-342900" eaLnBrk="0" hangingPunct="0">
              <a:spcBef>
                <a:spcPct val="20000"/>
              </a:spcBef>
              <a:spcAft>
                <a:spcPts val="1200"/>
              </a:spcAft>
              <a:buClr>
                <a:schemeClr val="accent2"/>
              </a:buClr>
              <a:buSzPct val="85000"/>
              <a:buFont typeface="Wingdings" panose="05000000000000000000" pitchFamily="2" charset="2"/>
              <a:buChar char="Ø"/>
            </a:pPr>
            <a:r>
              <a:rPr lang="en-US" sz="2000" kern="0" dirty="0">
                <a:latin typeface="Times New Roman" pitchFamily="18" charset="0"/>
                <a:cs typeface="Times New Roman" pitchFamily="18" charset="0"/>
              </a:rPr>
              <a:t>What if we want multi-partition removable media and a bootable USB device? </a:t>
            </a:r>
            <a:endParaRPr lang="en-US" sz="2000" kern="0" dirty="0">
              <a:latin typeface="Times New Roman" pitchFamily="18" charset="0"/>
              <a:cs typeface="Times New Roman" pitchFamily="18" charset="0"/>
            </a:endParaRPr>
          </a:p>
          <a:p>
            <a:pPr marL="1257300" lvl="2" indent="-342900" eaLnBrk="0" hangingPunct="0">
              <a:spcBef>
                <a:spcPct val="20000"/>
              </a:spcBef>
              <a:spcAft>
                <a:spcPts val="1200"/>
              </a:spcAft>
              <a:buClr>
                <a:schemeClr val="accent2"/>
              </a:buClr>
              <a:buSzPct val="85000"/>
              <a:buFont typeface="Wingdings" panose="05000000000000000000" pitchFamily="2" charset="2"/>
              <a:buChar char="v"/>
            </a:pPr>
            <a:r>
              <a:rPr lang="en-US" sz="2000" kern="0" dirty="0">
                <a:latin typeface="Times New Roman" pitchFamily="18" charset="0"/>
                <a:cs typeface="Times New Roman" pitchFamily="18" charset="0"/>
              </a:rPr>
              <a:t>In order for this to happen, we need to flip the </a:t>
            </a:r>
            <a:r>
              <a:rPr lang="en-US" sz="2000" b="1" u="sng" kern="0" dirty="0">
                <a:latin typeface="Times New Roman" pitchFamily="18" charset="0"/>
                <a:cs typeface="Times New Roman" pitchFamily="18" charset="0"/>
              </a:rPr>
              <a:t>Removable Media Bit (RMB)</a:t>
            </a:r>
            <a:r>
              <a:rPr lang="en-US" sz="2000" kern="0" dirty="0">
                <a:latin typeface="Times New Roman" pitchFamily="18" charset="0"/>
                <a:cs typeface="Times New Roman" pitchFamily="18" charset="0"/>
              </a:rPr>
              <a:t> on the USB Device. This will tell Windows that the flash drive is a fixed disk and not removable media. For example, </a:t>
            </a:r>
            <a:r>
              <a:rPr lang="en-US" sz="2000" kern="0" dirty="0" err="1">
                <a:latin typeface="Times New Roman" pitchFamily="18" charset="0"/>
                <a:cs typeface="Times New Roman" pitchFamily="18" charset="0"/>
              </a:rPr>
              <a:t>Lexar</a:t>
            </a:r>
            <a:r>
              <a:rPr lang="en-US" sz="2000" kern="0" dirty="0">
                <a:latin typeface="Times New Roman" pitchFamily="18" charset="0"/>
                <a:cs typeface="Times New Roman" pitchFamily="18" charset="0"/>
              </a:rPr>
              <a:t> has a tool for this purpose.</a:t>
            </a:r>
            <a:endParaRPr lang="en-US" sz="2000" kern="0" dirty="0">
              <a:latin typeface="Times New Roman" pitchFamily="18" charset="0"/>
              <a:cs typeface="Times New Roman" pitchFamily="18"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1752600" y="76200"/>
            <a:ext cx="6242050" cy="609600"/>
          </a:xfrm>
        </p:spPr>
        <p:txBody>
          <a:bodyPr/>
          <a:lstStyle/>
          <a:p>
            <a:pPr algn="ctr">
              <a:defRPr/>
            </a:pPr>
            <a:r>
              <a:rPr lang="en-CA" sz="3600" b="1" u="none" dirty="0">
                <a:effectLst>
                  <a:outerShdw blurRad="38100" dist="38100" dir="2700000" algn="tl">
                    <a:srgbClr val="000000">
                      <a:alpha val="43137"/>
                    </a:srgbClr>
                  </a:outerShdw>
                </a:effectLst>
                <a:latin typeface="Times New Roman" pitchFamily="18" charset="0"/>
                <a:cs typeface="Times New Roman" pitchFamily="18" charset="0"/>
              </a:rPr>
              <a:t>Removable Media (cont’d)</a:t>
            </a:r>
            <a:endParaRPr lang="en-CA"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Rectangle 3"/>
          <p:cNvSpPr txBox="1">
            <a:spLocks noChangeArrowheads="1"/>
          </p:cNvSpPr>
          <p:nvPr/>
        </p:nvSpPr>
        <p:spPr bwMode="auto">
          <a:xfrm>
            <a:off x="457200" y="1066800"/>
            <a:ext cx="8229600" cy="5257800"/>
          </a:xfrm>
          <a:prstGeom prst="rect">
            <a:avLst/>
          </a:prstGeom>
          <a:noFill/>
          <a:ln w="9525">
            <a:noFill/>
            <a:miter lim="800000"/>
          </a:ln>
        </p:spPr>
        <p:txBody>
          <a:bodyPr vert="horz" wrap="square" lIns="91440" tIns="45720" rIns="91440" bIns="45720" numCol="1" anchor="t" anchorCtr="0" compatLnSpc="1"/>
          <a:lstStyle/>
          <a:p>
            <a:pPr marL="457200" lvl="0" indent="-457200" algn="just" eaLnBrk="0" hangingPunct="0">
              <a:spcBef>
                <a:spcPct val="20000"/>
              </a:spcBef>
              <a:spcAft>
                <a:spcPts val="1200"/>
              </a:spcAft>
              <a:buClr>
                <a:schemeClr val="accent2"/>
              </a:buClr>
              <a:buSzPct val="85000"/>
              <a:buFont typeface="Wingdings" panose="05000000000000000000" pitchFamily="2" charset="2"/>
              <a:buChar char="q"/>
            </a:pPr>
            <a:r>
              <a:rPr lang="en-US" sz="2800" kern="0" dirty="0">
                <a:latin typeface="Times New Roman" pitchFamily="18" charset="0"/>
                <a:cs typeface="Times New Roman" pitchFamily="18" charset="0"/>
              </a:rPr>
              <a:t>Floppy disks that are formatted for FAT12 in a Windows or UNIX system. They do not have partition tables, and each entire disk is treated like a single partition.</a:t>
            </a:r>
            <a:endParaRPr lang="en-US" sz="2800" kern="0" dirty="0">
              <a:latin typeface="Times New Roman" pitchFamily="18" charset="0"/>
              <a:cs typeface="Times New Roman" pitchFamily="18" charset="0"/>
            </a:endParaRPr>
          </a:p>
          <a:p>
            <a:pPr marL="457200" lvl="0" indent="-457200" algn="just" eaLnBrk="0" hangingPunct="0">
              <a:spcBef>
                <a:spcPct val="20000"/>
              </a:spcBef>
              <a:spcAft>
                <a:spcPts val="1200"/>
              </a:spcAft>
              <a:buClr>
                <a:schemeClr val="accent2"/>
              </a:buClr>
              <a:buSzPct val="85000"/>
              <a:buFont typeface="Wingdings" panose="05000000000000000000" pitchFamily="2" charset="2"/>
              <a:buChar char="q"/>
            </a:pPr>
            <a:r>
              <a:rPr lang="en-US" sz="2800" kern="0" dirty="0">
                <a:latin typeface="Times New Roman" pitchFamily="18" charset="0"/>
                <a:cs typeface="Times New Roman" pitchFamily="18" charset="0"/>
              </a:rPr>
              <a:t>Most CDs use the </a:t>
            </a:r>
            <a:r>
              <a:rPr lang="en-US" sz="2800" b="1" kern="0" dirty="0">
                <a:latin typeface="Times New Roman" pitchFamily="18" charset="0"/>
                <a:cs typeface="Times New Roman" pitchFamily="18" charset="0"/>
              </a:rPr>
              <a:t>ISO 9660 format</a:t>
            </a:r>
            <a:r>
              <a:rPr lang="en-US" sz="2800" kern="0" dirty="0">
                <a:latin typeface="Times New Roman" pitchFamily="18" charset="0"/>
                <a:cs typeface="Times New Roman" pitchFamily="18" charset="0"/>
              </a:rPr>
              <a:t> so that multiple operating systems can read the contents of the CD.</a:t>
            </a:r>
            <a:endParaRPr lang="en-US" sz="2000" kern="0" dirty="0">
              <a:latin typeface="Times New Roman" pitchFamily="18" charset="0"/>
              <a:cs typeface="Times New Roman" pitchFamily="18" charset="0"/>
            </a:endParaRPr>
          </a:p>
          <a:p>
            <a:pPr marL="800100" lvl="1" indent="-342900" eaLnBrk="0" hangingPunct="0">
              <a:spcBef>
                <a:spcPct val="20000"/>
              </a:spcBef>
              <a:spcAft>
                <a:spcPts val="1200"/>
              </a:spcAft>
              <a:buClr>
                <a:schemeClr val="accent2"/>
              </a:buClr>
              <a:buSzPct val="85000"/>
              <a:buFont typeface="Wingdings" panose="05000000000000000000" pitchFamily="2" charset="2"/>
              <a:buChar char="v"/>
            </a:pPr>
            <a:r>
              <a:rPr lang="en-US" sz="2000" kern="0" dirty="0">
                <a:latin typeface="Times New Roman" pitchFamily="18" charset="0"/>
                <a:cs typeface="Times New Roman" pitchFamily="18" charset="0"/>
              </a:rPr>
              <a:t>Recordable CDs, or CD-Rs, have a notion of a </a:t>
            </a:r>
            <a:r>
              <a:rPr lang="en-US" sz="2000" b="1" u="sng" kern="0" dirty="0">
                <a:latin typeface="Times New Roman" pitchFamily="18" charset="0"/>
                <a:cs typeface="Times New Roman" pitchFamily="18" charset="0"/>
              </a:rPr>
              <a:t>session</a:t>
            </a:r>
            <a:r>
              <a:rPr lang="en-US" sz="2000" kern="0" dirty="0">
                <a:latin typeface="Times New Roman" pitchFamily="18" charset="0"/>
                <a:cs typeface="Times New Roman" pitchFamily="18" charset="0"/>
              </a:rPr>
              <a:t>. A CD-R can have one or more sessions on it, and the purpose of the sessions is that you can continue to add data to CD-R more than once. </a:t>
            </a:r>
            <a:endParaRPr lang="en-US" sz="2000" kern="0" dirty="0">
              <a:latin typeface="Times New Roman" pitchFamily="18" charset="0"/>
              <a:cs typeface="Times New Roman" pitchFamily="18" charset="0"/>
            </a:endParaRPr>
          </a:p>
          <a:p>
            <a:pPr marL="800100" lvl="1" indent="-342900" eaLnBrk="0" hangingPunct="0">
              <a:spcBef>
                <a:spcPct val="20000"/>
              </a:spcBef>
              <a:spcAft>
                <a:spcPts val="1200"/>
              </a:spcAft>
              <a:buClr>
                <a:schemeClr val="accent2"/>
              </a:buClr>
              <a:buSzPct val="85000"/>
              <a:buFont typeface="Wingdings" panose="05000000000000000000" pitchFamily="2" charset="2"/>
              <a:buChar char="v"/>
            </a:pPr>
            <a:r>
              <a:rPr lang="en-US" sz="2000" kern="0" dirty="0">
                <a:latin typeface="Times New Roman" pitchFamily="18" charset="0"/>
                <a:cs typeface="Times New Roman" pitchFamily="18" charset="0"/>
              </a:rPr>
              <a:t>Each session may show up as though it was a partition, but </a:t>
            </a:r>
            <a:r>
              <a:rPr lang="en-US" sz="2000" u="sng" kern="0" dirty="0">
                <a:latin typeface="Times New Roman" pitchFamily="18" charset="0"/>
                <a:cs typeface="Times New Roman" pitchFamily="18" charset="0"/>
              </a:rPr>
              <a:t>without having partition tables</a:t>
            </a:r>
            <a:r>
              <a:rPr lang="en-US" sz="2000" kern="0" dirty="0">
                <a:latin typeface="Times New Roman" pitchFamily="18" charset="0"/>
                <a:cs typeface="Times New Roman" pitchFamily="18" charset="0"/>
              </a:rPr>
              <a:t>.</a:t>
            </a:r>
            <a:endParaRPr lang="en-US" sz="2000" kern="0" dirty="0">
              <a:latin typeface="Times New Roman" pitchFamily="18" charset="0"/>
              <a:cs typeface="Times New Roman" pitchFamily="18" charset="0"/>
            </a:endParaRPr>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81934" y="163484"/>
            <a:ext cx="833466" cy="852517"/>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7109" y="5621110"/>
            <a:ext cx="861826" cy="97919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ABE23BF-3DD6-4D24-AE8F-54B549FA82E9}" type="slidenum">
              <a:rPr lang="en-US" altLang="en-US"/>
            </a:fld>
            <a:endParaRPr lang="en-US" altLang="en-US"/>
          </a:p>
        </p:txBody>
      </p:sp>
      <p:sp>
        <p:nvSpPr>
          <p:cNvPr id="219139" name="Rectangle 3"/>
          <p:cNvSpPr>
            <a:spLocks noGrp="1" noChangeArrowheads="1"/>
          </p:cNvSpPr>
          <p:nvPr>
            <p:ph type="body" idx="1"/>
          </p:nvPr>
        </p:nvSpPr>
        <p:spPr>
          <a:xfrm>
            <a:off x="533400" y="980891"/>
            <a:ext cx="8229600" cy="4493968"/>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85020" tIns="42510" rIns="85020" bIns="42510" numCol="1" anchor="t" anchorCtr="0" compatLnSpc="1"/>
          <a:lstStyle/>
          <a:p>
            <a:pPr>
              <a:buFont typeface="Wingdings" panose="05000000000000000000" pitchFamily="2" charset="2"/>
              <a:buChar char="q"/>
            </a:pPr>
            <a:r>
              <a:rPr lang="en-US" altLang="en-US" sz="2215" dirty="0">
                <a:latin typeface="Times New Roman" pitchFamily="18" charset="0"/>
                <a:cs typeface="Times New Roman" pitchFamily="18" charset="0"/>
              </a:rPr>
              <a:t>CD Recording sessions</a:t>
            </a:r>
            <a:endParaRPr lang="en-US" altLang="en-US" sz="2215" dirty="0">
              <a:latin typeface="Times New Roman" pitchFamily="18" charset="0"/>
              <a:cs typeface="Times New Roman" pitchFamily="18" charset="0"/>
            </a:endParaRPr>
          </a:p>
          <a:p>
            <a:pPr lvl="1"/>
            <a:r>
              <a:rPr lang="en-US" altLang="en-US" sz="2215" dirty="0">
                <a:latin typeface="Times New Roman" pitchFamily="18" charset="0"/>
                <a:cs typeface="Times New Roman" pitchFamily="18" charset="0"/>
              </a:rPr>
              <a:t>A CD has 3 areas: </a:t>
            </a:r>
            <a:r>
              <a:rPr lang="en-US" altLang="en-US" sz="2215" b="1" i="1" dirty="0">
                <a:latin typeface="Times New Roman" pitchFamily="18" charset="0"/>
                <a:cs typeface="Times New Roman" pitchFamily="18" charset="0"/>
              </a:rPr>
              <a:t>lead-in</a:t>
            </a:r>
            <a:r>
              <a:rPr lang="en-US" altLang="en-US" sz="2215" dirty="0">
                <a:latin typeface="Times New Roman" pitchFamily="18" charset="0"/>
                <a:cs typeface="Times New Roman" pitchFamily="18" charset="0"/>
              </a:rPr>
              <a:t>, </a:t>
            </a:r>
            <a:r>
              <a:rPr lang="en-US" altLang="en-US" sz="2215" b="1" i="1" dirty="0">
                <a:latin typeface="Times New Roman" pitchFamily="18" charset="0"/>
                <a:cs typeface="Times New Roman" pitchFamily="18" charset="0"/>
              </a:rPr>
              <a:t>actual data</a:t>
            </a:r>
            <a:r>
              <a:rPr lang="en-US" altLang="en-US" sz="2215" dirty="0">
                <a:latin typeface="Times New Roman" pitchFamily="18" charset="0"/>
                <a:cs typeface="Times New Roman" pitchFamily="18" charset="0"/>
              </a:rPr>
              <a:t>, </a:t>
            </a:r>
            <a:r>
              <a:rPr lang="en-US" altLang="en-US" sz="2215" b="1" i="1" dirty="0">
                <a:latin typeface="Times New Roman" pitchFamily="18" charset="0"/>
                <a:cs typeface="Times New Roman" pitchFamily="18" charset="0"/>
              </a:rPr>
              <a:t>lead-out</a:t>
            </a:r>
            <a:r>
              <a:rPr lang="en-US" altLang="en-US" sz="2215" dirty="0">
                <a:latin typeface="Times New Roman" pitchFamily="18" charset="0"/>
                <a:cs typeface="Times New Roman" pitchFamily="18" charset="0"/>
              </a:rPr>
              <a:t>.</a:t>
            </a:r>
            <a:endParaRPr lang="en-US" altLang="en-US" sz="2215" dirty="0">
              <a:latin typeface="Times New Roman" pitchFamily="18" charset="0"/>
              <a:cs typeface="Times New Roman" pitchFamily="18" charset="0"/>
            </a:endParaRPr>
          </a:p>
          <a:p>
            <a:pPr lvl="2"/>
            <a:r>
              <a:rPr lang="en-US" altLang="en-US" sz="1845" b="1" i="1" dirty="0">
                <a:latin typeface="Times New Roman" pitchFamily="18" charset="0"/>
                <a:cs typeface="Times New Roman" pitchFamily="18" charset="0"/>
              </a:rPr>
              <a:t>Lead-in</a:t>
            </a:r>
            <a:r>
              <a:rPr lang="en-US" altLang="en-US" sz="1845" dirty="0">
                <a:latin typeface="Times New Roman" pitchFamily="18" charset="0"/>
                <a:cs typeface="Times New Roman" pitchFamily="18" charset="0"/>
              </a:rPr>
              <a:t> includes the </a:t>
            </a:r>
            <a:r>
              <a:rPr lang="en-US" altLang="en-US" sz="1845" b="1" dirty="0">
                <a:latin typeface="Times New Roman" pitchFamily="18" charset="0"/>
                <a:cs typeface="Times New Roman" pitchFamily="18" charset="0"/>
              </a:rPr>
              <a:t>table of contents</a:t>
            </a:r>
            <a:r>
              <a:rPr lang="en-US" altLang="en-US" sz="1845" dirty="0">
                <a:latin typeface="Times New Roman" pitchFamily="18" charset="0"/>
                <a:cs typeface="Times New Roman" pitchFamily="18" charset="0"/>
              </a:rPr>
              <a:t> (</a:t>
            </a:r>
            <a:r>
              <a:rPr lang="en-US" altLang="en-US" sz="1845" b="1" dirty="0">
                <a:latin typeface="Times New Roman" pitchFamily="18" charset="0"/>
                <a:cs typeface="Times New Roman" pitchFamily="18" charset="0"/>
              </a:rPr>
              <a:t>TOC</a:t>
            </a:r>
            <a:r>
              <a:rPr lang="en-US" altLang="en-US" sz="1845" dirty="0">
                <a:latin typeface="Times New Roman" pitchFamily="18" charset="0"/>
                <a:cs typeface="Times New Roman" pitchFamily="18" charset="0"/>
              </a:rPr>
              <a:t>): directory, indices to individual tracks, each track is a group of sectors that are written to the CD at one time.</a:t>
            </a:r>
            <a:endParaRPr lang="en-US" altLang="en-US" sz="1845" dirty="0">
              <a:latin typeface="Times New Roman" pitchFamily="18" charset="0"/>
              <a:cs typeface="Times New Roman" pitchFamily="18" charset="0"/>
            </a:endParaRPr>
          </a:p>
          <a:p>
            <a:pPr lvl="2"/>
            <a:r>
              <a:rPr lang="en-US" altLang="en-US" sz="1845" b="1" i="1" dirty="0">
                <a:latin typeface="Times New Roman" pitchFamily="18" charset="0"/>
                <a:cs typeface="Times New Roman" pitchFamily="18" charset="0"/>
              </a:rPr>
              <a:t>Data area</a:t>
            </a:r>
            <a:r>
              <a:rPr lang="en-US" altLang="en-US" sz="1845" i="1" dirty="0">
                <a:latin typeface="Times New Roman" pitchFamily="18" charset="0"/>
                <a:cs typeface="Times New Roman" pitchFamily="18" charset="0"/>
              </a:rPr>
              <a:t> </a:t>
            </a:r>
            <a:r>
              <a:rPr lang="en-US" altLang="en-US" sz="1845" dirty="0">
                <a:latin typeface="Times New Roman" pitchFamily="18" charset="0"/>
                <a:cs typeface="Times New Roman" pitchFamily="18" charset="0"/>
              </a:rPr>
              <a:t>include all tracks where actual data is stored.</a:t>
            </a:r>
            <a:endParaRPr lang="en-US" altLang="en-US" sz="1845" dirty="0">
              <a:latin typeface="Times New Roman" pitchFamily="18" charset="0"/>
              <a:cs typeface="Times New Roman" pitchFamily="18" charset="0"/>
            </a:endParaRPr>
          </a:p>
          <a:p>
            <a:pPr lvl="2"/>
            <a:r>
              <a:rPr lang="en-US" altLang="en-US" sz="1845" b="1" i="1" dirty="0">
                <a:latin typeface="Times New Roman" pitchFamily="18" charset="0"/>
                <a:cs typeface="Times New Roman" pitchFamily="18" charset="0"/>
              </a:rPr>
              <a:t>Lead-out</a:t>
            </a:r>
            <a:r>
              <a:rPr lang="en-US" altLang="en-US" sz="1845" i="1" dirty="0">
                <a:latin typeface="Times New Roman" pitchFamily="18" charset="0"/>
                <a:cs typeface="Times New Roman" pitchFamily="18" charset="0"/>
              </a:rPr>
              <a:t> </a:t>
            </a:r>
            <a:r>
              <a:rPr lang="en-US" altLang="en-US" sz="1845" dirty="0">
                <a:latin typeface="Times New Roman" pitchFamily="18" charset="0"/>
                <a:cs typeface="Times New Roman" pitchFamily="18" charset="0"/>
              </a:rPr>
              <a:t>marks the end of the data area.</a:t>
            </a:r>
            <a:endParaRPr lang="en-US" altLang="en-US" dirty="0">
              <a:latin typeface="Times New Roman" pitchFamily="18" charset="0"/>
              <a:cs typeface="Times New Roman" pitchFamily="18" charset="0"/>
            </a:endParaRPr>
          </a:p>
          <a:p>
            <a:pPr lvl="1"/>
            <a:r>
              <a:rPr lang="en-US" altLang="en-US" sz="2215" dirty="0">
                <a:latin typeface="Times New Roman" pitchFamily="18" charset="0"/>
                <a:cs typeface="Times New Roman" pitchFamily="18" charset="0"/>
              </a:rPr>
              <a:t>Multiple sessions of lead-in, data, lead-out can be written separately over time.  </a:t>
            </a:r>
            <a:endParaRPr lang="en-US" altLang="en-US" sz="2215" dirty="0">
              <a:latin typeface="Times New Roman" pitchFamily="18" charset="0"/>
              <a:cs typeface="Times New Roman" pitchFamily="18" charset="0"/>
            </a:endParaRPr>
          </a:p>
          <a:p>
            <a:pPr lvl="2"/>
            <a:r>
              <a:rPr lang="en-US" altLang="en-US" dirty="0">
                <a:latin typeface="Times New Roman" pitchFamily="18" charset="0"/>
                <a:cs typeface="Times New Roman" pitchFamily="18" charset="0"/>
              </a:rPr>
              <a:t>During 1 write activity, all data for a session are written with their table of contents, after which the session can be played on any CD player.</a:t>
            </a:r>
            <a:endParaRPr lang="en-US" altLang="en-US" dirty="0">
              <a:latin typeface="Times New Roman" pitchFamily="18" charset="0"/>
              <a:cs typeface="Times New Roman" pitchFamily="18" charset="0"/>
            </a:endParaRPr>
          </a:p>
        </p:txBody>
      </p:sp>
      <p:grpSp>
        <p:nvGrpSpPr>
          <p:cNvPr id="219140" name="Group 4"/>
          <p:cNvGrpSpPr/>
          <p:nvPr/>
        </p:nvGrpSpPr>
        <p:grpSpPr bwMode="auto">
          <a:xfrm>
            <a:off x="939882" y="5609165"/>
            <a:ext cx="7365918" cy="1020235"/>
            <a:chOff x="485" y="3408"/>
            <a:chExt cx="5025" cy="696"/>
          </a:xfrm>
        </p:grpSpPr>
        <p:sp>
          <p:nvSpPr>
            <p:cNvPr id="219141" name="Rectangle 5"/>
            <p:cNvSpPr>
              <a:spLocks noChangeArrowheads="1"/>
            </p:cNvSpPr>
            <p:nvPr/>
          </p:nvSpPr>
          <p:spPr bwMode="auto">
            <a:xfrm>
              <a:off x="485" y="3780"/>
              <a:ext cx="1248"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2" name="Rectangle 6"/>
            <p:cNvSpPr>
              <a:spLocks noChangeArrowheads="1"/>
            </p:cNvSpPr>
            <p:nvPr/>
          </p:nvSpPr>
          <p:spPr bwMode="auto">
            <a:xfrm>
              <a:off x="2149" y="3780"/>
              <a:ext cx="1940"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3" name="Rectangle 7"/>
            <p:cNvSpPr>
              <a:spLocks noChangeArrowheads="1"/>
            </p:cNvSpPr>
            <p:nvPr/>
          </p:nvSpPr>
          <p:spPr bwMode="auto">
            <a:xfrm>
              <a:off x="680" y="3417"/>
              <a:ext cx="382"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4" name="Rectangle 8"/>
            <p:cNvSpPr>
              <a:spLocks noChangeArrowheads="1"/>
            </p:cNvSpPr>
            <p:nvPr/>
          </p:nvSpPr>
          <p:spPr bwMode="auto">
            <a:xfrm>
              <a:off x="1070" y="3417"/>
              <a:ext cx="1238"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5" name="Rectangle 9"/>
            <p:cNvSpPr>
              <a:spLocks noChangeArrowheads="1"/>
            </p:cNvSpPr>
            <p:nvPr/>
          </p:nvSpPr>
          <p:spPr bwMode="auto">
            <a:xfrm>
              <a:off x="2316" y="3417"/>
              <a:ext cx="383"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6" name="Rectangle 10"/>
            <p:cNvSpPr>
              <a:spLocks noChangeArrowheads="1"/>
            </p:cNvSpPr>
            <p:nvPr/>
          </p:nvSpPr>
          <p:spPr bwMode="auto">
            <a:xfrm>
              <a:off x="2707" y="3417"/>
              <a:ext cx="382"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7" name="Rectangle 11"/>
            <p:cNvSpPr>
              <a:spLocks noChangeArrowheads="1"/>
            </p:cNvSpPr>
            <p:nvPr/>
          </p:nvSpPr>
          <p:spPr bwMode="auto">
            <a:xfrm>
              <a:off x="4345" y="3417"/>
              <a:ext cx="380"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8" name="Rectangle 12"/>
            <p:cNvSpPr>
              <a:spLocks noChangeArrowheads="1"/>
            </p:cNvSpPr>
            <p:nvPr/>
          </p:nvSpPr>
          <p:spPr bwMode="auto">
            <a:xfrm>
              <a:off x="3097" y="3417"/>
              <a:ext cx="1240"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9" name="Line 13"/>
            <p:cNvSpPr>
              <a:spLocks noChangeShapeType="1"/>
            </p:cNvSpPr>
            <p:nvPr/>
          </p:nvSpPr>
          <p:spPr bwMode="auto">
            <a:xfrm>
              <a:off x="4729" y="3413"/>
              <a:ext cx="78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50" name="Line 14"/>
            <p:cNvSpPr>
              <a:spLocks noChangeShapeType="1"/>
            </p:cNvSpPr>
            <p:nvPr/>
          </p:nvSpPr>
          <p:spPr bwMode="auto">
            <a:xfrm>
              <a:off x="4729" y="3844"/>
              <a:ext cx="78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51" name="Line 15"/>
            <p:cNvSpPr>
              <a:spLocks noChangeShapeType="1"/>
            </p:cNvSpPr>
            <p:nvPr/>
          </p:nvSpPr>
          <p:spPr bwMode="auto">
            <a:xfrm>
              <a:off x="676" y="3930"/>
              <a:ext cx="2027" cy="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52" name="Line 16"/>
            <p:cNvSpPr>
              <a:spLocks noChangeShapeType="1"/>
            </p:cNvSpPr>
            <p:nvPr/>
          </p:nvSpPr>
          <p:spPr bwMode="auto">
            <a:xfrm>
              <a:off x="2703" y="3930"/>
              <a:ext cx="2026" cy="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53" name="Rectangle 17"/>
            <p:cNvSpPr>
              <a:spLocks noChangeArrowheads="1"/>
            </p:cNvSpPr>
            <p:nvPr/>
          </p:nvSpPr>
          <p:spPr bwMode="auto">
            <a:xfrm>
              <a:off x="1400" y="3526"/>
              <a:ext cx="581"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Information</a:t>
              </a:r>
              <a:endParaRPr lang="en-US" altLang="en-US" sz="1110">
                <a:latin typeface="Times New Roman" pitchFamily="18" charset="0"/>
              </a:endParaRPr>
            </a:p>
          </p:txBody>
        </p:sp>
        <p:sp>
          <p:nvSpPr>
            <p:cNvPr id="219154" name="Rectangle 18"/>
            <p:cNvSpPr>
              <a:spLocks noChangeArrowheads="1"/>
            </p:cNvSpPr>
            <p:nvPr/>
          </p:nvSpPr>
          <p:spPr bwMode="auto">
            <a:xfrm>
              <a:off x="3429" y="3526"/>
              <a:ext cx="581"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Information</a:t>
              </a:r>
              <a:endParaRPr lang="en-US" altLang="en-US" sz="1110">
                <a:latin typeface="Times New Roman" pitchFamily="18" charset="0"/>
              </a:endParaRPr>
            </a:p>
          </p:txBody>
        </p:sp>
        <p:sp>
          <p:nvSpPr>
            <p:cNvPr id="219155" name="Rectangle 19"/>
            <p:cNvSpPr>
              <a:spLocks noChangeArrowheads="1"/>
            </p:cNvSpPr>
            <p:nvPr/>
          </p:nvSpPr>
          <p:spPr bwMode="auto">
            <a:xfrm>
              <a:off x="2289" y="3607"/>
              <a:ext cx="466"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Lead-out</a:t>
              </a:r>
              <a:endParaRPr lang="en-US" altLang="en-US" sz="1110">
                <a:latin typeface="Times New Roman" pitchFamily="18" charset="0"/>
              </a:endParaRPr>
            </a:p>
          </p:txBody>
        </p:sp>
        <p:sp>
          <p:nvSpPr>
            <p:cNvPr id="219156" name="Rectangle 20"/>
            <p:cNvSpPr>
              <a:spLocks noChangeArrowheads="1"/>
            </p:cNvSpPr>
            <p:nvPr/>
          </p:nvSpPr>
          <p:spPr bwMode="auto">
            <a:xfrm>
              <a:off x="676" y="3440"/>
              <a:ext cx="418"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dirty="0">
                  <a:latin typeface="Times New Roman" pitchFamily="18" charset="0"/>
                </a:rPr>
                <a:t>Lead-in</a:t>
              </a:r>
              <a:endParaRPr lang="en-US" altLang="en-US" sz="1110" dirty="0">
                <a:latin typeface="Times New Roman" pitchFamily="18" charset="0"/>
              </a:endParaRPr>
            </a:p>
          </p:txBody>
        </p:sp>
        <p:sp>
          <p:nvSpPr>
            <p:cNvPr id="219157" name="Rectangle 21"/>
            <p:cNvSpPr>
              <a:spLocks noChangeArrowheads="1"/>
            </p:cNvSpPr>
            <p:nvPr/>
          </p:nvSpPr>
          <p:spPr bwMode="auto">
            <a:xfrm>
              <a:off x="2703" y="3440"/>
              <a:ext cx="418"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Lead-in</a:t>
              </a:r>
              <a:endParaRPr lang="en-US" altLang="en-US" sz="1110">
                <a:latin typeface="Times New Roman" pitchFamily="18" charset="0"/>
              </a:endParaRPr>
            </a:p>
          </p:txBody>
        </p:sp>
        <p:sp>
          <p:nvSpPr>
            <p:cNvPr id="219158" name="Rectangle 22"/>
            <p:cNvSpPr>
              <a:spLocks noChangeArrowheads="1"/>
            </p:cNvSpPr>
            <p:nvPr/>
          </p:nvSpPr>
          <p:spPr bwMode="auto">
            <a:xfrm>
              <a:off x="4290" y="3607"/>
              <a:ext cx="466"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Lead-out</a:t>
              </a:r>
              <a:endParaRPr lang="en-US" altLang="en-US" sz="1110">
                <a:latin typeface="Times New Roman" pitchFamily="18" charset="0"/>
              </a:endParaRPr>
            </a:p>
          </p:txBody>
        </p:sp>
        <p:sp>
          <p:nvSpPr>
            <p:cNvPr id="219159" name="Rectangle 23"/>
            <p:cNvSpPr>
              <a:spLocks noChangeArrowheads="1"/>
            </p:cNvSpPr>
            <p:nvPr/>
          </p:nvSpPr>
          <p:spPr bwMode="auto">
            <a:xfrm>
              <a:off x="1450" y="3913"/>
              <a:ext cx="483"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Session 1</a:t>
              </a:r>
              <a:endParaRPr lang="en-US" altLang="en-US" sz="1110">
                <a:latin typeface="Times New Roman" pitchFamily="18" charset="0"/>
              </a:endParaRPr>
            </a:p>
          </p:txBody>
        </p:sp>
        <p:sp>
          <p:nvSpPr>
            <p:cNvPr id="219160" name="Rectangle 24"/>
            <p:cNvSpPr>
              <a:spLocks noChangeArrowheads="1"/>
            </p:cNvSpPr>
            <p:nvPr/>
          </p:nvSpPr>
          <p:spPr bwMode="auto">
            <a:xfrm>
              <a:off x="3480" y="3913"/>
              <a:ext cx="483"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Session 2</a:t>
              </a:r>
              <a:endParaRPr lang="en-US" altLang="en-US" sz="1110">
                <a:latin typeface="Times New Roman" pitchFamily="18" charset="0"/>
              </a:endParaRPr>
            </a:p>
          </p:txBody>
        </p:sp>
        <p:sp>
          <p:nvSpPr>
            <p:cNvPr id="219161" name="Rectangle 25"/>
            <p:cNvSpPr>
              <a:spLocks noChangeArrowheads="1"/>
            </p:cNvSpPr>
            <p:nvPr/>
          </p:nvSpPr>
          <p:spPr bwMode="auto">
            <a:xfrm>
              <a:off x="5050" y="3408"/>
              <a:ext cx="29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2770">
                  <a:latin typeface="Times New Roman" pitchFamily="18" charset="0"/>
                </a:rPr>
                <a:t>...</a:t>
              </a:r>
              <a:endParaRPr lang="en-US" altLang="en-US" sz="2770">
                <a:latin typeface="Times New Roman" pitchFamily="18" charset="0"/>
              </a:endParaRPr>
            </a:p>
          </p:txBody>
        </p:sp>
      </p:grpSp>
      <p:sp>
        <p:nvSpPr>
          <p:cNvPr id="29" name="Title 1"/>
          <p:cNvSpPr>
            <a:spLocks noGrp="1"/>
          </p:cNvSpPr>
          <p:nvPr>
            <p:ph type="title"/>
          </p:nvPr>
        </p:nvSpPr>
        <p:spPr>
          <a:xfrm>
            <a:off x="1556739" y="392678"/>
            <a:ext cx="6242050" cy="609600"/>
          </a:xfrm>
        </p:spPr>
        <p:txBody>
          <a:bodyPr/>
          <a:lstStyle/>
          <a:p>
            <a:pPr algn="ctr">
              <a:defRPr/>
            </a:pPr>
            <a:r>
              <a:rPr lang="en-CA" sz="3600" b="1" u="none" dirty="0">
                <a:effectLst>
                  <a:outerShdw blurRad="38100" dist="38100" dir="2700000" algn="tl">
                    <a:srgbClr val="000000">
                      <a:alpha val="43137"/>
                    </a:srgbClr>
                  </a:outerShdw>
                </a:effectLst>
                <a:latin typeface="Times New Roman" pitchFamily="18" charset="0"/>
                <a:cs typeface="Times New Roman" pitchFamily="18" charset="0"/>
              </a:rPr>
              <a:t>Removable Media (cont’d)</a:t>
            </a:r>
            <a:endParaRPr lang="en-CA"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9" name="Text Box 11"/>
          <p:cNvSpPr txBox="1">
            <a:spLocks noChangeArrowheads="1"/>
          </p:cNvSpPr>
          <p:nvPr/>
        </p:nvSpPr>
        <p:spPr bwMode="auto">
          <a:xfrm>
            <a:off x="105535" y="671691"/>
            <a:ext cx="8745894" cy="6186309"/>
          </a:xfrm>
          <a:prstGeom prst="rect">
            <a:avLst/>
          </a:prstGeom>
          <a:noFill/>
          <a:ln w="9525" algn="ctr">
            <a:noFill/>
            <a:prstDash val="dash"/>
            <a:miter lim="800000"/>
          </a:ln>
          <a:effectLst/>
        </p:spPr>
        <p:txBody>
          <a:bodyPr wrap="square">
            <a:spAutoFit/>
          </a:bodyPr>
          <a:lstStyle/>
          <a:p>
            <a:pPr marL="457200" indent="-457200" algn="just">
              <a:spcBef>
                <a:spcPts val="0"/>
              </a:spcBef>
              <a:buFont typeface="Wingdings" panose="05000000000000000000" pitchFamily="2" charset="2"/>
              <a:buChar char="q"/>
            </a:pPr>
            <a:r>
              <a:rPr lang="en-US" sz="2800" b="1" dirty="0">
                <a:latin typeface="Times New Roman" pitchFamily="18" charset="0"/>
                <a:ea typeface="SimSun" pitchFamily="2" charset="-122"/>
              </a:rPr>
              <a:t>Raw formats</a:t>
            </a:r>
            <a:endParaRPr lang="en-US" sz="2800" b="1" dirty="0">
              <a:latin typeface="Times New Roman" pitchFamily="18" charset="0"/>
              <a:ea typeface="SimSun" pitchFamily="2" charset="-122"/>
            </a:endParaRPr>
          </a:p>
          <a:p>
            <a:pPr marL="457200" indent="-457200" algn="just">
              <a:spcBef>
                <a:spcPts val="0"/>
              </a:spcBef>
              <a:buFont typeface="Arial" panose="020B0604020202020204" pitchFamily="34" charset="0"/>
              <a:buChar char="•"/>
            </a:pPr>
            <a:r>
              <a:rPr lang="en-US" dirty="0">
                <a:latin typeface="Times New Roman" pitchFamily="18" charset="0"/>
                <a:ea typeface="SimSun" pitchFamily="2" charset="-122"/>
              </a:rPr>
              <a:t>Raw Format Raw image format was originally used by </a:t>
            </a:r>
            <a:r>
              <a:rPr lang="en-US" b="1" dirty="0">
                <a:latin typeface="Times New Roman" pitchFamily="18" charset="0"/>
                <a:ea typeface="SimSun" pitchFamily="2" charset="-122"/>
              </a:rPr>
              <a:t>dd</a:t>
            </a:r>
            <a:endParaRPr lang="en-US" b="1" dirty="0">
              <a:latin typeface="Times New Roman" pitchFamily="18" charset="0"/>
              <a:ea typeface="SimSun" pitchFamily="2" charset="-122"/>
            </a:endParaRPr>
          </a:p>
          <a:p>
            <a:pPr marL="457200" indent="-457200" algn="just">
              <a:spcBef>
                <a:spcPts val="0"/>
              </a:spcBef>
              <a:buFont typeface="Arial" panose="020B0604020202020204" pitchFamily="34" charset="0"/>
              <a:buChar char="•"/>
            </a:pPr>
            <a:r>
              <a:rPr lang="en-US" dirty="0">
                <a:latin typeface="Times New Roman" pitchFamily="18" charset="0"/>
                <a:ea typeface="SimSun" pitchFamily="2" charset="-122"/>
              </a:rPr>
              <a:t>Bit by bit copying of the data from the disk</a:t>
            </a:r>
            <a:endParaRPr lang="en-US" dirty="0">
              <a:latin typeface="Times New Roman" pitchFamily="18" charset="0"/>
              <a:ea typeface="SimSun" pitchFamily="2" charset="-122"/>
            </a:endParaRPr>
          </a:p>
          <a:p>
            <a:pPr marL="457200" indent="-457200" algn="just">
              <a:spcBef>
                <a:spcPts val="0"/>
              </a:spcBef>
              <a:buFont typeface="Arial" panose="020B0604020202020204" pitchFamily="34" charset="0"/>
              <a:buChar char="•"/>
            </a:pPr>
            <a:r>
              <a:rPr lang="en-US" dirty="0">
                <a:latin typeface="Times New Roman" pitchFamily="18" charset="0"/>
                <a:ea typeface="SimSun" pitchFamily="2" charset="-122"/>
              </a:rPr>
              <a:t>Many tools could be used </a:t>
            </a:r>
            <a:endParaRPr lang="en-US" dirty="0">
              <a:latin typeface="Times New Roman" pitchFamily="18" charset="0"/>
              <a:ea typeface="SimSun" pitchFamily="2" charset="-122"/>
            </a:endParaRPr>
          </a:p>
          <a:p>
            <a:pPr marL="457200" indent="-457200" algn="just">
              <a:spcBef>
                <a:spcPts val="0"/>
              </a:spcBef>
              <a:buFont typeface="Wingdings" panose="05000000000000000000" pitchFamily="2" charset="2"/>
              <a:buChar char="q"/>
            </a:pPr>
            <a:r>
              <a:rPr lang="en-US" sz="2800" b="1" dirty="0">
                <a:latin typeface="Times New Roman" pitchFamily="18" charset="0"/>
                <a:ea typeface="SimSun" pitchFamily="2" charset="-122"/>
              </a:rPr>
              <a:t>Proprietary formats</a:t>
            </a:r>
            <a:endParaRPr lang="en-US" sz="2800" b="1" dirty="0">
              <a:latin typeface="Times New Roman" pitchFamily="18" charset="0"/>
              <a:ea typeface="SimSun" pitchFamily="2" charset="-122"/>
            </a:endParaRPr>
          </a:p>
          <a:p>
            <a:pPr marL="457200" indent="-457200" algn="just">
              <a:spcBef>
                <a:spcPts val="0"/>
              </a:spcBef>
              <a:buFont typeface="Arial" panose="020B0604020202020204" pitchFamily="34" charset="0"/>
              <a:buChar char="•"/>
            </a:pPr>
            <a:r>
              <a:rPr lang="en-US" dirty="0">
                <a:latin typeface="Times New Roman" pitchFamily="18" charset="0"/>
                <a:ea typeface="SimSun" pitchFamily="2" charset="-122"/>
              </a:rPr>
              <a:t>Vendors have special formats</a:t>
            </a:r>
            <a:endParaRPr lang="en-US" dirty="0">
              <a:latin typeface="Times New Roman" pitchFamily="18" charset="0"/>
              <a:ea typeface="SimSun" pitchFamily="2" charset="-122"/>
            </a:endParaRPr>
          </a:p>
          <a:p>
            <a:pPr marL="457200" indent="-457200" algn="just">
              <a:spcBef>
                <a:spcPts val="0"/>
              </a:spcBef>
              <a:buFont typeface="Arial" panose="020B0604020202020204" pitchFamily="34" charset="0"/>
              <a:buChar char="•"/>
            </a:pPr>
            <a:r>
              <a:rPr lang="en-US" b="1" dirty="0">
                <a:latin typeface="Times New Roman" pitchFamily="18" charset="0"/>
                <a:ea typeface="SimSun" pitchFamily="2" charset="-122"/>
              </a:rPr>
              <a:t>Expert Witness format</a:t>
            </a:r>
            <a:r>
              <a:rPr lang="en-US" dirty="0">
                <a:latin typeface="Times New Roman" pitchFamily="18" charset="0"/>
                <a:ea typeface="SimSun" pitchFamily="2" charset="-122"/>
              </a:rPr>
              <a:t> is the unofficial standard</a:t>
            </a:r>
            <a:endParaRPr lang="en-US" dirty="0">
              <a:latin typeface="Times New Roman" pitchFamily="18" charset="0"/>
              <a:ea typeface="SimSun" pitchFamily="2" charset="-122"/>
            </a:endParaRPr>
          </a:p>
          <a:p>
            <a:pPr marL="914400" lvl="1" indent="-457200" algn="just">
              <a:spcBef>
                <a:spcPts val="0"/>
              </a:spcBef>
              <a:buFont typeface="Wingdings" panose="05000000000000000000" pitchFamily="2" charset="2"/>
              <a:buChar char="v"/>
            </a:pPr>
            <a:r>
              <a:rPr lang="en-US" sz="2000" dirty="0">
                <a:latin typeface="Times New Roman" pitchFamily="18" charset="0"/>
                <a:ea typeface="SimSun" pitchFamily="2" charset="-122"/>
              </a:rPr>
              <a:t>Used by EnCase, FTK, X-Ways Forensics, and SMART</a:t>
            </a:r>
            <a:endParaRPr lang="en-US" sz="2000" dirty="0">
              <a:latin typeface="Times New Roman" pitchFamily="18" charset="0"/>
              <a:ea typeface="SimSun" pitchFamily="2" charset="-122"/>
            </a:endParaRPr>
          </a:p>
          <a:p>
            <a:pPr marL="914400" lvl="1" indent="-457200" algn="just">
              <a:spcBef>
                <a:spcPts val="0"/>
              </a:spcBef>
              <a:buFont typeface="Wingdings" panose="05000000000000000000" pitchFamily="2" charset="2"/>
              <a:buChar char="v"/>
            </a:pPr>
            <a:r>
              <a:rPr lang="en-US" sz="2000" dirty="0">
                <a:latin typeface="Times New Roman" pitchFamily="18" charset="0"/>
                <a:ea typeface="SimSun" pitchFamily="2" charset="-122"/>
              </a:rPr>
              <a:t>Can produce compressed or uncompressed files</a:t>
            </a:r>
            <a:endParaRPr lang="en-US" sz="2000" dirty="0">
              <a:latin typeface="Times New Roman" pitchFamily="18" charset="0"/>
              <a:ea typeface="SimSun" pitchFamily="2" charset="-122"/>
            </a:endParaRPr>
          </a:p>
          <a:p>
            <a:pPr marL="914400" lvl="1" indent="-457200" algn="just">
              <a:spcBef>
                <a:spcPts val="0"/>
              </a:spcBef>
              <a:buFont typeface="Wingdings" panose="05000000000000000000" pitchFamily="2" charset="2"/>
              <a:buChar char="v"/>
            </a:pPr>
            <a:r>
              <a:rPr lang="en-US" sz="2000" dirty="0">
                <a:latin typeface="Times New Roman" pitchFamily="18" charset="0"/>
                <a:ea typeface="SimSun" pitchFamily="2" charset="-122"/>
              </a:rPr>
              <a:t>File extensions .E01, .E02, .E03, …</a:t>
            </a:r>
            <a:endParaRPr lang="en-US" sz="2000" dirty="0">
              <a:latin typeface="Times New Roman" pitchFamily="18" charset="0"/>
              <a:ea typeface="SimSun" pitchFamily="2" charset="-122"/>
            </a:endParaRPr>
          </a:p>
          <a:p>
            <a:pPr marL="457200" indent="-457200" algn="just">
              <a:spcBef>
                <a:spcPts val="0"/>
              </a:spcBef>
              <a:buFont typeface="Wingdings" panose="05000000000000000000" pitchFamily="2" charset="2"/>
              <a:buChar char="q"/>
            </a:pPr>
            <a:r>
              <a:rPr lang="en-US" sz="2800" b="1" dirty="0">
                <a:latin typeface="Times New Roman" pitchFamily="18" charset="0"/>
                <a:ea typeface="SimSun" pitchFamily="2" charset="-122"/>
              </a:rPr>
              <a:t>Advanced Forensics Format</a:t>
            </a:r>
            <a:endParaRPr lang="en-US" b="1" dirty="0">
              <a:latin typeface="Times New Roman" pitchFamily="18" charset="0"/>
              <a:ea typeface="SimSun" pitchFamily="2" charset="-122"/>
            </a:endParaRPr>
          </a:p>
          <a:p>
            <a:pPr marL="457200" indent="-457200" algn="just">
              <a:spcBef>
                <a:spcPts val="0"/>
              </a:spcBef>
              <a:buFont typeface="Arial" panose="020B0604020202020204" pitchFamily="34" charset="0"/>
              <a:buChar char="•"/>
            </a:pPr>
            <a:r>
              <a:rPr lang="en-US" dirty="0">
                <a:latin typeface="Times New Roman" pitchFamily="18" charset="0"/>
                <a:ea typeface="SimSun" pitchFamily="2" charset="-122"/>
              </a:rPr>
              <a:t>Developed by Dr. Simson L. Garfinkel of Basis Technology Corporation</a:t>
            </a:r>
            <a:endParaRPr lang="en-US" dirty="0">
              <a:latin typeface="Times New Roman" pitchFamily="18" charset="0"/>
              <a:ea typeface="SimSun" pitchFamily="2" charset="-122"/>
            </a:endParaRPr>
          </a:p>
          <a:p>
            <a:pPr marL="457200" indent="-457200" algn="just">
              <a:spcBef>
                <a:spcPts val="0"/>
              </a:spcBef>
              <a:buFont typeface="Arial" panose="020B0604020202020204" pitchFamily="34" charset="0"/>
              <a:buChar char="•"/>
            </a:pPr>
            <a:r>
              <a:rPr lang="en-US" dirty="0">
                <a:latin typeface="Times New Roman" pitchFamily="18" charset="0"/>
                <a:ea typeface="SimSun" pitchFamily="2" charset="-122"/>
              </a:rPr>
              <a:t>Provides many advanced features (e.g., compressed or uncompressed image files)</a:t>
            </a:r>
            <a:endParaRPr lang="en-US" dirty="0">
              <a:latin typeface="Times New Roman" pitchFamily="18" charset="0"/>
              <a:ea typeface="SimSun" pitchFamily="2" charset="-122"/>
            </a:endParaRPr>
          </a:p>
          <a:p>
            <a:pPr marL="457200" indent="-457200" algn="just">
              <a:spcBef>
                <a:spcPts val="0"/>
              </a:spcBef>
              <a:buFont typeface="Arial" panose="020B0604020202020204" pitchFamily="34" charset="0"/>
              <a:buChar char="•"/>
            </a:pPr>
            <a:r>
              <a:rPr lang="en-US" dirty="0">
                <a:latin typeface="Times New Roman" pitchFamily="18" charset="0"/>
                <a:ea typeface="SimSun" pitchFamily="2" charset="-122"/>
              </a:rPr>
              <a:t>Simple design with extensibility</a:t>
            </a:r>
            <a:endParaRPr lang="en-US" dirty="0">
              <a:latin typeface="Times New Roman" pitchFamily="18" charset="0"/>
              <a:ea typeface="SimSun" pitchFamily="2" charset="-122"/>
            </a:endParaRPr>
          </a:p>
        </p:txBody>
      </p:sp>
      <p:sp>
        <p:nvSpPr>
          <p:cNvPr id="21" name="Rectangle 2"/>
          <p:cNvSpPr txBox="1">
            <a:spLocks noChangeArrowheads="1"/>
          </p:cNvSpPr>
          <p:nvPr/>
        </p:nvSpPr>
        <p:spPr bwMode="auto">
          <a:xfrm>
            <a:off x="1378527" y="90917"/>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Digital Evidence Storage Formats</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ABE23BF-3DD6-4D24-AE8F-54B549FA82E9}" type="slidenum">
              <a:rPr lang="en-US" altLang="en-US"/>
            </a:fld>
            <a:endParaRPr lang="en-US" altLang="en-US"/>
          </a:p>
        </p:txBody>
      </p:sp>
      <p:sp>
        <p:nvSpPr>
          <p:cNvPr id="219139" name="Rectangle 3"/>
          <p:cNvSpPr>
            <a:spLocks noGrp="1" noChangeArrowheads="1"/>
          </p:cNvSpPr>
          <p:nvPr>
            <p:ph type="body" idx="1"/>
          </p:nvPr>
        </p:nvSpPr>
        <p:spPr>
          <a:xfrm>
            <a:off x="457200" y="1162056"/>
            <a:ext cx="8229600" cy="3243824"/>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85020" tIns="42510" rIns="85020" bIns="42510" numCol="1" anchor="t" anchorCtr="0" compatLnSpc="1"/>
          <a:lstStyle/>
          <a:p>
            <a:pPr>
              <a:buFont typeface="Wingdings" panose="05000000000000000000" pitchFamily="2" charset="2"/>
              <a:buChar char="q"/>
            </a:pPr>
            <a:r>
              <a:rPr lang="en-US" altLang="en-US" sz="2215" dirty="0">
                <a:latin typeface="Times New Roman" pitchFamily="18" charset="0"/>
                <a:cs typeface="Times New Roman" pitchFamily="18" charset="0"/>
              </a:rPr>
              <a:t>Erase a CD RW (or DVD)</a:t>
            </a:r>
            <a:endParaRPr lang="en-US" altLang="en-US" sz="2215" dirty="0">
              <a:latin typeface="Times New Roman" pitchFamily="18" charset="0"/>
              <a:cs typeface="Times New Roman" pitchFamily="18" charset="0"/>
            </a:endParaRPr>
          </a:p>
          <a:p>
            <a:pPr lvl="1"/>
            <a:r>
              <a:rPr lang="en-US" altLang="en-US" sz="2215" dirty="0">
                <a:latin typeface="Times New Roman" pitchFamily="18" charset="0"/>
                <a:cs typeface="Times New Roman" pitchFamily="18" charset="0"/>
              </a:rPr>
              <a:t>Rewritable CDs (for example, CD-RW discs) and rewritable DVDs (for example, DVD-RW, DVD+RW, or DVD+RAM) can be erased and written to many times.  </a:t>
            </a:r>
            <a:endParaRPr lang="en-US" altLang="en-US" sz="2215" dirty="0">
              <a:latin typeface="Times New Roman" pitchFamily="18" charset="0"/>
              <a:cs typeface="Times New Roman" pitchFamily="18" charset="0"/>
            </a:endParaRPr>
          </a:p>
          <a:p>
            <a:pPr lvl="2"/>
            <a:r>
              <a:rPr lang="en-US" altLang="en-US" sz="1815" dirty="0">
                <a:latin typeface="Times New Roman" pitchFamily="18" charset="0"/>
                <a:cs typeface="Times New Roman" pitchFamily="18" charset="0"/>
              </a:rPr>
              <a:t>a </a:t>
            </a:r>
            <a:r>
              <a:rPr lang="en-US" altLang="en-US" sz="1815" b="1" dirty="0">
                <a:latin typeface="Times New Roman" pitchFamily="18" charset="0"/>
                <a:cs typeface="Times New Roman" pitchFamily="18" charset="0"/>
              </a:rPr>
              <a:t>full erase</a:t>
            </a:r>
            <a:r>
              <a:rPr lang="en-US" altLang="en-US" sz="1815" dirty="0">
                <a:latin typeface="Times New Roman" pitchFamily="18" charset="0"/>
                <a:cs typeface="Times New Roman" pitchFamily="18" charset="0"/>
              </a:rPr>
              <a:t> of a CD-RW deletes all data on a disc, but a </a:t>
            </a:r>
            <a:r>
              <a:rPr lang="en-US" altLang="en-US" sz="1815" b="1" dirty="0">
                <a:latin typeface="Times New Roman" pitchFamily="18" charset="0"/>
                <a:cs typeface="Times New Roman" pitchFamily="18" charset="0"/>
              </a:rPr>
              <a:t>quick erase</a:t>
            </a:r>
            <a:r>
              <a:rPr lang="en-US" altLang="en-US" sz="1815" dirty="0">
                <a:latin typeface="Times New Roman" pitchFamily="18" charset="0"/>
                <a:cs typeface="Times New Roman" pitchFamily="18" charset="0"/>
              </a:rPr>
              <a:t> will only remove all references to tracks and sessions. </a:t>
            </a:r>
            <a:endParaRPr lang="en-US" altLang="en-US" sz="1815" dirty="0">
              <a:latin typeface="Times New Roman" pitchFamily="18" charset="0"/>
              <a:cs typeface="Times New Roman" pitchFamily="18" charset="0"/>
            </a:endParaRPr>
          </a:p>
          <a:p>
            <a:pPr lvl="2"/>
            <a:r>
              <a:rPr lang="en-US" altLang="en-US" sz="1815" dirty="0">
                <a:latin typeface="Times New Roman" pitchFamily="18" charset="0"/>
                <a:cs typeface="Times New Roman" pitchFamily="18" charset="0"/>
              </a:rPr>
              <a:t>Therefore, it is possible to recover the data on a CD-RW. When a full erase has been executed, the data cannot be recovered.</a:t>
            </a:r>
            <a:endParaRPr lang="en-US" altLang="en-US" sz="1815" dirty="0">
              <a:latin typeface="Times New Roman" pitchFamily="18" charset="0"/>
              <a:cs typeface="Times New Roman" pitchFamily="18" charset="0"/>
            </a:endParaRPr>
          </a:p>
        </p:txBody>
      </p:sp>
      <p:grpSp>
        <p:nvGrpSpPr>
          <p:cNvPr id="219140" name="Group 4"/>
          <p:cNvGrpSpPr/>
          <p:nvPr/>
        </p:nvGrpSpPr>
        <p:grpSpPr bwMode="auto">
          <a:xfrm>
            <a:off x="787482" y="4770965"/>
            <a:ext cx="7365918" cy="1020235"/>
            <a:chOff x="485" y="3408"/>
            <a:chExt cx="5025" cy="696"/>
          </a:xfrm>
        </p:grpSpPr>
        <p:sp>
          <p:nvSpPr>
            <p:cNvPr id="219141" name="Rectangle 5"/>
            <p:cNvSpPr>
              <a:spLocks noChangeArrowheads="1"/>
            </p:cNvSpPr>
            <p:nvPr/>
          </p:nvSpPr>
          <p:spPr bwMode="auto">
            <a:xfrm>
              <a:off x="485" y="3780"/>
              <a:ext cx="1248"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2" name="Rectangle 6"/>
            <p:cNvSpPr>
              <a:spLocks noChangeArrowheads="1"/>
            </p:cNvSpPr>
            <p:nvPr/>
          </p:nvSpPr>
          <p:spPr bwMode="auto">
            <a:xfrm>
              <a:off x="2149" y="3780"/>
              <a:ext cx="1940"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3" name="Rectangle 7"/>
            <p:cNvSpPr>
              <a:spLocks noChangeArrowheads="1"/>
            </p:cNvSpPr>
            <p:nvPr/>
          </p:nvSpPr>
          <p:spPr bwMode="auto">
            <a:xfrm>
              <a:off x="680" y="3417"/>
              <a:ext cx="382"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4" name="Rectangle 8"/>
            <p:cNvSpPr>
              <a:spLocks noChangeArrowheads="1"/>
            </p:cNvSpPr>
            <p:nvPr/>
          </p:nvSpPr>
          <p:spPr bwMode="auto">
            <a:xfrm>
              <a:off x="1070" y="3417"/>
              <a:ext cx="1238"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5" name="Rectangle 9"/>
            <p:cNvSpPr>
              <a:spLocks noChangeArrowheads="1"/>
            </p:cNvSpPr>
            <p:nvPr/>
          </p:nvSpPr>
          <p:spPr bwMode="auto">
            <a:xfrm>
              <a:off x="2316" y="3417"/>
              <a:ext cx="383"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6" name="Rectangle 10"/>
            <p:cNvSpPr>
              <a:spLocks noChangeArrowheads="1"/>
            </p:cNvSpPr>
            <p:nvPr/>
          </p:nvSpPr>
          <p:spPr bwMode="auto">
            <a:xfrm>
              <a:off x="2707" y="3417"/>
              <a:ext cx="382"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7" name="Rectangle 11"/>
            <p:cNvSpPr>
              <a:spLocks noChangeArrowheads="1"/>
            </p:cNvSpPr>
            <p:nvPr/>
          </p:nvSpPr>
          <p:spPr bwMode="auto">
            <a:xfrm>
              <a:off x="4345" y="3417"/>
              <a:ext cx="380"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8" name="Rectangle 12"/>
            <p:cNvSpPr>
              <a:spLocks noChangeArrowheads="1"/>
            </p:cNvSpPr>
            <p:nvPr/>
          </p:nvSpPr>
          <p:spPr bwMode="auto">
            <a:xfrm>
              <a:off x="3097" y="3417"/>
              <a:ext cx="1240" cy="423"/>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49" name="Line 13"/>
            <p:cNvSpPr>
              <a:spLocks noChangeShapeType="1"/>
            </p:cNvSpPr>
            <p:nvPr/>
          </p:nvSpPr>
          <p:spPr bwMode="auto">
            <a:xfrm>
              <a:off x="4729" y="3413"/>
              <a:ext cx="78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50" name="Line 14"/>
            <p:cNvSpPr>
              <a:spLocks noChangeShapeType="1"/>
            </p:cNvSpPr>
            <p:nvPr/>
          </p:nvSpPr>
          <p:spPr bwMode="auto">
            <a:xfrm>
              <a:off x="4729" y="3844"/>
              <a:ext cx="78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51" name="Line 15"/>
            <p:cNvSpPr>
              <a:spLocks noChangeShapeType="1"/>
            </p:cNvSpPr>
            <p:nvPr/>
          </p:nvSpPr>
          <p:spPr bwMode="auto">
            <a:xfrm>
              <a:off x="676" y="3930"/>
              <a:ext cx="2027" cy="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52" name="Line 16"/>
            <p:cNvSpPr>
              <a:spLocks noChangeShapeType="1"/>
            </p:cNvSpPr>
            <p:nvPr/>
          </p:nvSpPr>
          <p:spPr bwMode="auto">
            <a:xfrm>
              <a:off x="2703" y="3930"/>
              <a:ext cx="2026" cy="0"/>
            </a:xfrm>
            <a:prstGeom prst="line">
              <a:avLst/>
            </a:prstGeom>
            <a:noFill/>
            <a:ln w="127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215"/>
            </a:p>
          </p:txBody>
        </p:sp>
        <p:sp>
          <p:nvSpPr>
            <p:cNvPr id="219153" name="Rectangle 17"/>
            <p:cNvSpPr>
              <a:spLocks noChangeArrowheads="1"/>
            </p:cNvSpPr>
            <p:nvPr/>
          </p:nvSpPr>
          <p:spPr bwMode="auto">
            <a:xfrm>
              <a:off x="1400" y="3526"/>
              <a:ext cx="581"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Information</a:t>
              </a:r>
              <a:endParaRPr lang="en-US" altLang="en-US" sz="1110">
                <a:latin typeface="Times New Roman" pitchFamily="18" charset="0"/>
              </a:endParaRPr>
            </a:p>
          </p:txBody>
        </p:sp>
        <p:sp>
          <p:nvSpPr>
            <p:cNvPr id="219154" name="Rectangle 18"/>
            <p:cNvSpPr>
              <a:spLocks noChangeArrowheads="1"/>
            </p:cNvSpPr>
            <p:nvPr/>
          </p:nvSpPr>
          <p:spPr bwMode="auto">
            <a:xfrm>
              <a:off x="3429" y="3526"/>
              <a:ext cx="581"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Information</a:t>
              </a:r>
              <a:endParaRPr lang="en-US" altLang="en-US" sz="1110">
                <a:latin typeface="Times New Roman" pitchFamily="18" charset="0"/>
              </a:endParaRPr>
            </a:p>
          </p:txBody>
        </p:sp>
        <p:sp>
          <p:nvSpPr>
            <p:cNvPr id="219155" name="Rectangle 19"/>
            <p:cNvSpPr>
              <a:spLocks noChangeArrowheads="1"/>
            </p:cNvSpPr>
            <p:nvPr/>
          </p:nvSpPr>
          <p:spPr bwMode="auto">
            <a:xfrm>
              <a:off x="2289" y="3607"/>
              <a:ext cx="466"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Lead-out</a:t>
              </a:r>
              <a:endParaRPr lang="en-US" altLang="en-US" sz="1110">
                <a:latin typeface="Times New Roman" pitchFamily="18" charset="0"/>
              </a:endParaRPr>
            </a:p>
          </p:txBody>
        </p:sp>
        <p:sp>
          <p:nvSpPr>
            <p:cNvPr id="219156" name="Rectangle 20"/>
            <p:cNvSpPr>
              <a:spLocks noChangeArrowheads="1"/>
            </p:cNvSpPr>
            <p:nvPr/>
          </p:nvSpPr>
          <p:spPr bwMode="auto">
            <a:xfrm>
              <a:off x="676" y="3440"/>
              <a:ext cx="418"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dirty="0">
                  <a:latin typeface="Times New Roman" pitchFamily="18" charset="0"/>
                </a:rPr>
                <a:t>Lead-in</a:t>
              </a:r>
              <a:endParaRPr lang="en-US" altLang="en-US" sz="1110" dirty="0">
                <a:latin typeface="Times New Roman" pitchFamily="18" charset="0"/>
              </a:endParaRPr>
            </a:p>
          </p:txBody>
        </p:sp>
        <p:sp>
          <p:nvSpPr>
            <p:cNvPr id="219157" name="Rectangle 21"/>
            <p:cNvSpPr>
              <a:spLocks noChangeArrowheads="1"/>
            </p:cNvSpPr>
            <p:nvPr/>
          </p:nvSpPr>
          <p:spPr bwMode="auto">
            <a:xfrm>
              <a:off x="2703" y="3440"/>
              <a:ext cx="418"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Lead-in</a:t>
              </a:r>
              <a:endParaRPr lang="en-US" altLang="en-US" sz="1110">
                <a:latin typeface="Times New Roman" pitchFamily="18" charset="0"/>
              </a:endParaRPr>
            </a:p>
          </p:txBody>
        </p:sp>
        <p:sp>
          <p:nvSpPr>
            <p:cNvPr id="219158" name="Rectangle 22"/>
            <p:cNvSpPr>
              <a:spLocks noChangeArrowheads="1"/>
            </p:cNvSpPr>
            <p:nvPr/>
          </p:nvSpPr>
          <p:spPr bwMode="auto">
            <a:xfrm>
              <a:off x="4290" y="3607"/>
              <a:ext cx="466"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Lead-out</a:t>
              </a:r>
              <a:endParaRPr lang="en-US" altLang="en-US" sz="1110">
                <a:latin typeface="Times New Roman" pitchFamily="18" charset="0"/>
              </a:endParaRPr>
            </a:p>
          </p:txBody>
        </p:sp>
        <p:sp>
          <p:nvSpPr>
            <p:cNvPr id="219159" name="Rectangle 23"/>
            <p:cNvSpPr>
              <a:spLocks noChangeArrowheads="1"/>
            </p:cNvSpPr>
            <p:nvPr/>
          </p:nvSpPr>
          <p:spPr bwMode="auto">
            <a:xfrm>
              <a:off x="1450" y="3913"/>
              <a:ext cx="483"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Session 1</a:t>
              </a:r>
              <a:endParaRPr lang="en-US" altLang="en-US" sz="1110">
                <a:latin typeface="Times New Roman" pitchFamily="18" charset="0"/>
              </a:endParaRPr>
            </a:p>
          </p:txBody>
        </p:sp>
        <p:sp>
          <p:nvSpPr>
            <p:cNvPr id="219160" name="Rectangle 24"/>
            <p:cNvSpPr>
              <a:spLocks noChangeArrowheads="1"/>
            </p:cNvSpPr>
            <p:nvPr/>
          </p:nvSpPr>
          <p:spPr bwMode="auto">
            <a:xfrm>
              <a:off x="3480" y="3913"/>
              <a:ext cx="483"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1110">
                  <a:latin typeface="Times New Roman" pitchFamily="18" charset="0"/>
                </a:rPr>
                <a:t>Session 2</a:t>
              </a:r>
              <a:endParaRPr lang="en-US" altLang="en-US" sz="1110">
                <a:latin typeface="Times New Roman" pitchFamily="18" charset="0"/>
              </a:endParaRPr>
            </a:p>
          </p:txBody>
        </p:sp>
        <p:sp>
          <p:nvSpPr>
            <p:cNvPr id="219161" name="Rectangle 25"/>
            <p:cNvSpPr>
              <a:spLocks noChangeArrowheads="1"/>
            </p:cNvSpPr>
            <p:nvPr/>
          </p:nvSpPr>
          <p:spPr bwMode="auto">
            <a:xfrm>
              <a:off x="5050" y="3408"/>
              <a:ext cx="29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5020" tIns="42510" rIns="85020" bIns="42510">
              <a:spAutoFit/>
            </a:bodyPr>
            <a:lstStyle/>
            <a:p>
              <a:pPr algn="ctr"/>
              <a:r>
                <a:rPr lang="en-US" altLang="en-US" sz="2770">
                  <a:latin typeface="Times New Roman" pitchFamily="18" charset="0"/>
                </a:rPr>
                <a:t>...</a:t>
              </a:r>
              <a:endParaRPr lang="en-US" altLang="en-US" sz="2770">
                <a:latin typeface="Times New Roman" pitchFamily="18" charset="0"/>
              </a:endParaRPr>
            </a:p>
          </p:txBody>
        </p:sp>
      </p:grpSp>
      <p:sp>
        <p:nvSpPr>
          <p:cNvPr id="29" name="Title 1"/>
          <p:cNvSpPr>
            <a:spLocks noGrp="1"/>
          </p:cNvSpPr>
          <p:nvPr>
            <p:ph type="title"/>
          </p:nvPr>
        </p:nvSpPr>
        <p:spPr>
          <a:xfrm>
            <a:off x="1556739" y="392678"/>
            <a:ext cx="6242050" cy="609600"/>
          </a:xfrm>
        </p:spPr>
        <p:txBody>
          <a:bodyPr/>
          <a:lstStyle/>
          <a:p>
            <a:pPr algn="ctr">
              <a:defRPr/>
            </a:pPr>
            <a:r>
              <a:rPr lang="en-CA" sz="3600" b="1" u="none" dirty="0">
                <a:effectLst>
                  <a:outerShdw blurRad="38100" dist="38100" dir="2700000" algn="tl">
                    <a:srgbClr val="000000">
                      <a:alpha val="43137"/>
                    </a:srgbClr>
                  </a:outerShdw>
                </a:effectLst>
                <a:latin typeface="Times New Roman" pitchFamily="18" charset="0"/>
                <a:cs typeface="Times New Roman" pitchFamily="18" charset="0"/>
              </a:rPr>
              <a:t>Removable Media (cont’d)</a:t>
            </a:r>
            <a:endParaRPr lang="en-CA"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45142" y="4210204"/>
            <a:ext cx="1423194" cy="441190"/>
          </a:xfrm>
          <a:prstGeom prst="rect">
            <a:avLst/>
          </a:prstGeom>
        </p:spPr>
      </p:pic>
      <p:grpSp>
        <p:nvGrpSpPr>
          <p:cNvPr id="8" name="Group 7"/>
          <p:cNvGrpSpPr/>
          <p:nvPr/>
        </p:nvGrpSpPr>
        <p:grpSpPr>
          <a:xfrm>
            <a:off x="1073324" y="4770965"/>
            <a:ext cx="571683" cy="639113"/>
            <a:chOff x="1073324" y="4770965"/>
            <a:chExt cx="571683" cy="639113"/>
          </a:xfrm>
        </p:grpSpPr>
        <p:cxnSp>
          <p:nvCxnSpPr>
            <p:cNvPr id="30" name="Straight Connector 29"/>
            <p:cNvCxnSpPr>
              <a:cxnSpLocks noChangeShapeType="1"/>
            </p:cNvCxnSpPr>
            <p:nvPr/>
          </p:nvCxnSpPr>
          <p:spPr bwMode="auto">
            <a:xfrm flipV="1">
              <a:off x="1073324" y="4770965"/>
              <a:ext cx="571683" cy="639113"/>
            </a:xfrm>
            <a:prstGeom prst="line">
              <a:avLst/>
            </a:prstGeom>
            <a:noFill/>
            <a:ln w="41275" algn="ctr">
              <a:solidFill>
                <a:srgbClr val="FF0000"/>
              </a:solidFill>
              <a:round/>
            </a:ln>
          </p:spPr>
        </p:cxnSp>
        <p:cxnSp>
          <p:nvCxnSpPr>
            <p:cNvPr id="32" name="Straight Connector 31"/>
            <p:cNvCxnSpPr>
              <a:cxnSpLocks noChangeShapeType="1"/>
            </p:cNvCxnSpPr>
            <p:nvPr/>
          </p:nvCxnSpPr>
          <p:spPr bwMode="auto">
            <a:xfrm flipH="1" flipV="1">
              <a:off x="1073324" y="4770965"/>
              <a:ext cx="559956" cy="633250"/>
            </a:xfrm>
            <a:prstGeom prst="line">
              <a:avLst/>
            </a:prstGeom>
            <a:noFill/>
            <a:ln w="41275" algn="ctr">
              <a:solidFill>
                <a:srgbClr val="FF0000"/>
              </a:solidFill>
              <a:round/>
            </a:ln>
          </p:spPr>
        </p:cxnSp>
      </p:gr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95539" cy="8428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 y="326571"/>
            <a:ext cx="1990725" cy="2295525"/>
          </a:xfrm>
          <a:prstGeom prst="rect">
            <a:avLst/>
          </a:prstGeom>
        </p:spPr>
      </p:pic>
      <p:pic>
        <p:nvPicPr>
          <p:cNvPr id="7" name="Picture 6"/>
          <p:cNvPicPr>
            <a:picLocks noChangeAspect="1"/>
          </p:cNvPicPr>
          <p:nvPr/>
        </p:nvPicPr>
        <p:blipFill>
          <a:blip r:embed="rId2"/>
          <a:stretch>
            <a:fillRect/>
          </a:stretch>
        </p:blipFill>
        <p:spPr>
          <a:xfrm>
            <a:off x="2819400" y="1066800"/>
            <a:ext cx="2871788" cy="5001429"/>
          </a:xfrm>
          <a:prstGeom prst="rect">
            <a:avLst/>
          </a:prstGeom>
        </p:spPr>
      </p:pic>
      <p:sp>
        <p:nvSpPr>
          <p:cNvPr id="8" name="AutoShape 9"/>
          <p:cNvSpPr>
            <a:spLocks noChangeArrowheads="1"/>
          </p:cNvSpPr>
          <p:nvPr/>
        </p:nvSpPr>
        <p:spPr bwMode="auto">
          <a:xfrm>
            <a:off x="6019801" y="1828800"/>
            <a:ext cx="2971799" cy="1905000"/>
          </a:xfrm>
          <a:prstGeom prst="cloudCallout">
            <a:avLst>
              <a:gd name="adj1" fmla="val -123732"/>
              <a:gd name="adj2" fmla="val 72653"/>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Another quick operation?</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Oval 8"/>
          <p:cNvSpPr/>
          <p:nvPr/>
        </p:nvSpPr>
        <p:spPr bwMode="auto">
          <a:xfrm>
            <a:off x="2667000" y="4191000"/>
            <a:ext cx="1524000" cy="457200"/>
          </a:xfrm>
          <a:prstGeom prst="ellipse">
            <a:avLst/>
          </a:prstGeom>
          <a:noFill/>
          <a:ln w="603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 presetClass="entr" presetSubtype="1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6" name="Rectangle 3"/>
          <p:cNvSpPr txBox="1">
            <a:spLocks noChangeArrowheads="1"/>
          </p:cNvSpPr>
          <p:nvPr/>
        </p:nvSpPr>
        <p:spPr bwMode="auto">
          <a:xfrm>
            <a:off x="838200" y="1962150"/>
            <a:ext cx="5416550" cy="685800"/>
          </a:xfrm>
          <a:prstGeom prst="rect">
            <a:avLst/>
          </a:prstGeom>
          <a:noFill/>
          <a:ln w="9525">
            <a:noFill/>
            <a:miter lim="800000"/>
          </a:ln>
        </p:spPr>
        <p:txBody>
          <a:bodyPr vert="horz" wrap="square" lIns="91440" tIns="45720" rIns="91440" bIns="45720" numCol="1" anchor="t" anchorCtr="0" compatLnSpc="1"/>
          <a:lstStyle/>
          <a:p>
            <a:pPr lvl="0" eaLnBrk="0" hangingPunct="0">
              <a:spcBef>
                <a:spcPct val="20000"/>
              </a:spcBef>
              <a:buClr>
                <a:schemeClr val="accent2"/>
              </a:buClr>
              <a:buSzPct val="85000"/>
              <a:defRPr/>
            </a:pPr>
            <a:r>
              <a:rPr lang="en-US" altLang="en-US" sz="2800" b="1" dirty="0">
                <a:solidFill>
                  <a:schemeClr val="accent2"/>
                </a:solidFill>
                <a:latin typeface="Times New Roman" pitchFamily="18" charset="0"/>
                <a:ea typeface="SimSun" pitchFamily="2" charset="-122"/>
                <a:cs typeface="Times New Roman" pitchFamily="18" charset="0"/>
              </a:rPr>
              <a:t>Recovering Deleted Partitions</a:t>
            </a:r>
            <a:endParaRPr lang="en-US" altLang="en-US" sz="2800" b="1" dirty="0">
              <a:solidFill>
                <a:schemeClr val="accent2"/>
              </a:solidFill>
              <a:latin typeface="Times New Roman" pitchFamily="18" charset="0"/>
              <a:ea typeface="SimSun" pitchFamily="2" charset="-122"/>
              <a:cs typeface="Times New Roman" pitchFamily="18" charset="0"/>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714" y="3295650"/>
            <a:ext cx="72390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6"/>
          <p:cNvCxnSpPr>
            <a:cxnSpLocks noChangeShapeType="1"/>
          </p:cNvCxnSpPr>
          <p:nvPr/>
        </p:nvCxnSpPr>
        <p:spPr bwMode="auto">
          <a:xfrm flipV="1">
            <a:off x="5578764" y="3629025"/>
            <a:ext cx="2647950" cy="838200"/>
          </a:xfrm>
          <a:prstGeom prst="line">
            <a:avLst/>
          </a:prstGeom>
          <a:noFill/>
          <a:ln w="66675" algn="ctr">
            <a:solidFill>
              <a:srgbClr val="FF0000"/>
            </a:solidFill>
            <a:round/>
            <a:tailEnd type="none" w="med" len="med"/>
          </a:ln>
        </p:spPr>
      </p:cxnSp>
      <p:cxnSp>
        <p:nvCxnSpPr>
          <p:cNvPr id="11" name="Straight Connector 6"/>
          <p:cNvCxnSpPr>
            <a:cxnSpLocks noChangeShapeType="1"/>
          </p:cNvCxnSpPr>
          <p:nvPr/>
        </p:nvCxnSpPr>
        <p:spPr bwMode="auto">
          <a:xfrm>
            <a:off x="5578764" y="3629025"/>
            <a:ext cx="2647950" cy="838200"/>
          </a:xfrm>
          <a:prstGeom prst="line">
            <a:avLst/>
          </a:prstGeom>
          <a:noFill/>
          <a:ln w="66675" algn="ctr">
            <a:solidFill>
              <a:srgbClr val="FF0000"/>
            </a:solidFill>
            <a:round/>
            <a:tailEnd type="none" w="med" len="med"/>
          </a:ln>
        </p:spPr>
      </p:cxnSp>
      <p:sp>
        <p:nvSpPr>
          <p:cNvPr id="14" name="Title 1"/>
          <p:cNvSpPr txBox="1"/>
          <p:nvPr/>
        </p:nvSpPr>
        <p:spPr bwMode="auto">
          <a:xfrm>
            <a:off x="6577528" y="2686050"/>
            <a:ext cx="2290536"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CA" sz="2800" b="1" u="none" dirty="0">
                <a:latin typeface="Times New Roman" pitchFamily="18" charset="0"/>
                <a:cs typeface="Times New Roman" pitchFamily="18" charset="0"/>
              </a:rPr>
              <a:t>recovery</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 name="Picture 2" descr="Image result for bin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7514" y="478758"/>
            <a:ext cx="1219200" cy="1061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685800" y="457200"/>
            <a:ext cx="7772400" cy="757238"/>
          </a:xfrm>
        </p:spPr>
        <p:txBody>
          <a:bodyPr/>
          <a:lstStyle/>
          <a:p>
            <a:pPr algn="ctr"/>
            <a:r>
              <a:rPr lang="en-US" altLang="en-US" u="none" dirty="0">
                <a:latin typeface="Times New Roman" pitchFamily="18" charset="0"/>
                <a:cs typeface="Times New Roman" pitchFamily="18" charset="0"/>
              </a:rPr>
              <a:t>Discussion </a:t>
            </a:r>
            <a:endParaRPr lang="en-US" altLang="en-US" u="none" dirty="0">
              <a:latin typeface="Times New Roman" pitchFamily="18" charset="0"/>
              <a:cs typeface="Times New Roman" pitchFamily="18" charset="0"/>
            </a:endParaRPr>
          </a:p>
        </p:txBody>
      </p:sp>
      <p:sp>
        <p:nvSpPr>
          <p:cNvPr id="3" name="Content Placeholder 2"/>
          <p:cNvSpPr>
            <a:spLocks noGrp="1"/>
          </p:cNvSpPr>
          <p:nvPr>
            <p:ph idx="1"/>
          </p:nvPr>
        </p:nvSpPr>
        <p:spPr>
          <a:xfrm>
            <a:off x="1066800" y="1757220"/>
            <a:ext cx="6400800" cy="553315"/>
          </a:xfrm>
        </p:spPr>
        <p:txBody>
          <a:bodyPr>
            <a:normAutofit/>
          </a:bodyPr>
          <a:lstStyle/>
          <a:p>
            <a:pPr marL="0" indent="0" algn="just">
              <a:buNone/>
              <a:defRPr/>
            </a:pPr>
            <a:r>
              <a:rPr lang="en-US" sz="2400" b="1" dirty="0">
                <a:latin typeface="Times New Roman" pitchFamily="18" charset="0"/>
                <a:cs typeface="Times New Roman" pitchFamily="18" charset="0"/>
              </a:rPr>
              <a:t>Why Volume Analysis?</a:t>
            </a:r>
            <a:endParaRPr lang="en-US" b="1" dirty="0">
              <a:latin typeface="Times New Roman" pitchFamily="18" charset="0"/>
              <a:cs typeface="Times New Roman" pitchFamily="18" charset="0"/>
            </a:endParaRPr>
          </a:p>
        </p:txBody>
      </p:sp>
      <p:pic>
        <p:nvPicPr>
          <p:cNvPr id="73732" name="Picture 4" descr="discuss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8036" y="4547465"/>
            <a:ext cx="1876425"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716088"/>
            <a:ext cx="7772400" cy="1924050"/>
          </a:xfrm>
        </p:spPr>
        <p:txBody>
          <a:bodyPr rtlCol="0">
            <a:normAutofit/>
          </a:bodyPr>
          <a:lstStyle/>
          <a:p>
            <a:pPr algn="ctr" eaLnBrk="1" fontAlgn="auto" hangingPunct="1">
              <a:spcAft>
                <a:spcPts val="0"/>
              </a:spcAft>
              <a:defRPr/>
            </a:pPr>
            <a:r>
              <a:rPr lang="en-US" b="1" u="none" dirty="0">
                <a:effectLst>
                  <a:outerShdw blurRad="38100" dist="38100" dir="2700000" algn="tl">
                    <a:srgbClr val="000000">
                      <a:alpha val="43137"/>
                    </a:srgbClr>
                  </a:outerShdw>
                </a:effectLst>
                <a:latin typeface="Times New Roman" pitchFamily="18" charset="0"/>
                <a:cs typeface="Times New Roman" pitchFamily="18" charset="0"/>
              </a:rPr>
              <a:t>The Sleuth Kit (TSK) and Autopsy Browser</a:t>
            </a:r>
            <a:endParaRPr lang="en-CA"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223704B2-2BD5-4955-8EEE-98B701E6DD5B}" type="slidenum">
              <a:rPr lang="zh-CN" altLang="en-US"/>
            </a:fld>
            <a:endParaRPr lang="en-US" altLang="zh-CN"/>
          </a:p>
        </p:txBody>
      </p:sp>
      <p:pic>
        <p:nvPicPr>
          <p:cNvPr id="4100" name="Picture 2" descr="http://www.precisionforensictesting.com/accessories_files/access23.jpg"/>
          <p:cNvPicPr>
            <a:picLocks noChangeAspect="1" noChangeArrowheads="1"/>
          </p:cNvPicPr>
          <p:nvPr/>
        </p:nvPicPr>
        <p:blipFill>
          <a:blip r:embed="rId1"/>
          <a:srcRect/>
          <a:stretch>
            <a:fillRect/>
          </a:stretch>
        </p:blipFill>
        <p:spPr bwMode="auto">
          <a:xfrm>
            <a:off x="6324600" y="0"/>
            <a:ext cx="2590800" cy="1716088"/>
          </a:xfrm>
          <a:prstGeom prst="rect">
            <a:avLst/>
          </a:prstGeom>
          <a:noFill/>
          <a:ln w="9525">
            <a:noFill/>
            <a:miter lim="800000"/>
            <a:headEnd/>
            <a:tailEnd/>
          </a:ln>
        </p:spPr>
      </p:pic>
      <p:sp>
        <p:nvSpPr>
          <p:cNvPr id="6" name="Rectangle 3"/>
          <p:cNvSpPr txBox="1">
            <a:spLocks noChangeArrowheads="1"/>
          </p:cNvSpPr>
          <p:nvPr/>
        </p:nvSpPr>
        <p:spPr bwMode="auto">
          <a:xfrm>
            <a:off x="533400" y="3886200"/>
            <a:ext cx="7772400" cy="1295400"/>
          </a:xfrm>
          <a:prstGeom prst="rect">
            <a:avLst/>
          </a:prstGeom>
          <a:noFill/>
          <a:ln w="9525">
            <a:noFill/>
            <a:miter lim="800000"/>
          </a:ln>
        </p:spPr>
        <p:txBody>
          <a:bodyPr vert="horz" wrap="square" lIns="91440" tIns="45720" rIns="91440" bIns="45720" numCol="1" anchor="t" anchorCtr="0" compatLnSpc="1"/>
          <a:lstStyle/>
          <a:p>
            <a:pPr marL="0" marR="0" lvl="0" indent="0" defTabSz="914400" rtl="0" eaLnBrk="0" fontAlgn="base" latinLnBrk="0" hangingPunct="0">
              <a:lnSpc>
                <a:spcPct val="100000"/>
              </a:lnSpc>
              <a:spcBef>
                <a:spcPct val="20000"/>
              </a:spcBef>
              <a:spcAft>
                <a:spcPct val="0"/>
              </a:spcAft>
              <a:buClr>
                <a:schemeClr val="accent2"/>
              </a:buClr>
              <a:buSzPct val="85000"/>
              <a:buFont typeface="Wingdings" panose="05000000000000000000" pitchFamily="2" charset="2"/>
              <a:buChar char="Ø"/>
              <a:defRPr/>
            </a:pPr>
            <a:r>
              <a:rPr kumimoji="0" lang="en-US" sz="28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Linux toolkit for forensics written by Brian Carrier</a:t>
            </a:r>
            <a:endParaRPr kumimoji="0" lang="en-US" sz="28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a:p>
            <a:pPr marL="0" marR="0" lvl="0" indent="0" defTabSz="914400" rtl="0" eaLnBrk="0" fontAlgn="base" latinLnBrk="0" hangingPunct="0">
              <a:lnSpc>
                <a:spcPct val="100000"/>
              </a:lnSpc>
              <a:spcBef>
                <a:spcPct val="20000"/>
              </a:spcBef>
              <a:spcAft>
                <a:spcPct val="0"/>
              </a:spcAft>
              <a:buClr>
                <a:schemeClr val="accent2"/>
              </a:buClr>
              <a:buSzPct val="85000"/>
              <a:buFont typeface="Wingdings" panose="05000000000000000000" pitchFamily="2" charset="2"/>
              <a:buChar char="Ø"/>
              <a:defRPr/>
            </a:pPr>
            <a:r>
              <a:rPr kumimoji="0" lang="en-US" sz="28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http://www.sleuthkit.org/</a:t>
            </a:r>
            <a:endParaRPr kumimoji="0" lang="en-US" sz="28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781800" y="6356350"/>
            <a:ext cx="2133600" cy="365125"/>
          </a:xfrm>
        </p:spPr>
        <p:txBody>
          <a:bodyPr/>
          <a:lstStyle/>
          <a:p>
            <a:pPr>
              <a:defRPr/>
            </a:pPr>
            <a:fld id="{54441A47-6E05-4159-AE30-05671FB29553}" type="slidenum">
              <a:rPr lang="zh-CN" altLang="en-US"/>
            </a:fld>
            <a:endParaRPr lang="en-US" altLang="zh-CN" dirty="0"/>
          </a:p>
        </p:txBody>
      </p:sp>
      <p:pic>
        <p:nvPicPr>
          <p:cNvPr id="5123" name="Picture 2" descr="http://www.precisionforensictesting.com/accessories_files/access23.jpg"/>
          <p:cNvPicPr>
            <a:picLocks noChangeAspect="1" noChangeArrowheads="1"/>
          </p:cNvPicPr>
          <p:nvPr/>
        </p:nvPicPr>
        <p:blipFill>
          <a:blip r:embed="rId1"/>
          <a:srcRect/>
          <a:stretch>
            <a:fillRect/>
          </a:stretch>
        </p:blipFill>
        <p:spPr bwMode="auto">
          <a:xfrm>
            <a:off x="0" y="0"/>
            <a:ext cx="1219200" cy="808038"/>
          </a:xfrm>
          <a:prstGeom prst="rect">
            <a:avLst/>
          </a:prstGeom>
          <a:noFill/>
          <a:ln w="9525">
            <a:noFill/>
            <a:miter lim="800000"/>
            <a:headEnd/>
            <a:tailEnd/>
          </a:ln>
        </p:spPr>
      </p:pic>
      <p:sp>
        <p:nvSpPr>
          <p:cNvPr id="9" name="Title 1"/>
          <p:cNvSpPr txBox="1"/>
          <p:nvPr/>
        </p:nvSpPr>
        <p:spPr bwMode="auto">
          <a:xfrm>
            <a:off x="152400" y="914400"/>
            <a:ext cx="8839200" cy="5638800"/>
          </a:xfrm>
          <a:prstGeom prst="rect">
            <a:avLst/>
          </a:prstGeom>
          <a:noFill/>
          <a:ln w="9525">
            <a:noFill/>
            <a:miter lim="800000"/>
          </a:ln>
        </p:spPr>
        <p:txBody>
          <a:bodyPr anchor="ctr"/>
          <a:lstStyle/>
          <a:p>
            <a:pPr marL="514350" indent="-514350" algn="just" fontAlgn="auto">
              <a:spcAft>
                <a:spcPts val="0"/>
              </a:spcAft>
              <a:defRPr/>
            </a:pPr>
            <a:r>
              <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The Sleuth Kit</a:t>
            </a: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514350" indent="-514350" algn="just" fontAlgn="auto">
              <a:spcAft>
                <a:spcPts val="0"/>
              </a:spcAft>
              <a:defRPr/>
            </a:pP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514350" indent="-514350" algn="just" fontAlgn="auto">
              <a:spcAft>
                <a:spcPts val="0"/>
              </a:spcAft>
              <a:defRPr/>
            </a:pP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514350" indent="-514350" algn="just" fontAlgn="auto">
              <a:spcAft>
                <a:spcPts val="0"/>
              </a:spcAft>
              <a:defRPr/>
            </a:pP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514350" indent="-514350" algn="just" fontAlgn="auto">
              <a:spcAft>
                <a:spcPts val="0"/>
              </a:spcAft>
              <a:defRPr/>
            </a:pP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514350" indent="-514350" algn="just" fontAlgn="auto">
              <a:spcAft>
                <a:spcPts val="0"/>
              </a:spcAft>
              <a:defRPr/>
            </a:pP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514350" indent="-514350" algn="just" fontAlgn="auto">
              <a:spcAft>
                <a:spcPts val="0"/>
              </a:spcAft>
              <a:defRPr/>
            </a:pP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514350" indent="-514350" algn="just" fontAlgn="auto">
              <a:spcAft>
                <a:spcPts val="0"/>
              </a:spcAft>
              <a:defRPr/>
            </a:pP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514350" indent="-514350" algn="just" fontAlgn="auto">
              <a:spcAft>
                <a:spcPts val="0"/>
              </a:spcAft>
              <a:defRPr/>
            </a:pPr>
            <a:r>
              <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Autopsy</a:t>
            </a: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457200" lvl="2" algn="just" fontAlgn="auto">
              <a:spcAft>
                <a:spcPts val="0"/>
              </a:spcAft>
              <a:defRPr/>
            </a:pPr>
            <a:r>
              <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html-based front-end to TSK for both live and dead analysis</a:t>
            </a: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a:p>
            <a:pPr marL="457200" lvl="2" algn="just" fontAlgn="auto">
              <a:spcAft>
                <a:spcPts val="0"/>
              </a:spcAft>
              <a:defRPr/>
            </a:pPr>
            <a:r>
              <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works as a web server (allows a remote repository of images)</a:t>
            </a:r>
            <a:endParaRPr lang="en-US" sz="28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pic>
        <p:nvPicPr>
          <p:cNvPr id="5" name="Picture 4"/>
          <p:cNvPicPr>
            <a:picLocks noChangeAspect="1"/>
          </p:cNvPicPr>
          <p:nvPr/>
        </p:nvPicPr>
        <p:blipFill>
          <a:blip r:embed="rId2"/>
          <a:stretch>
            <a:fillRect/>
          </a:stretch>
        </p:blipFill>
        <p:spPr>
          <a:xfrm>
            <a:off x="2727434" y="152400"/>
            <a:ext cx="3825766" cy="4267202"/>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 y="73025"/>
            <a:ext cx="90011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2"/>
          <p:cNvSpPr>
            <a:spLocks noChangeArrowheads="1"/>
          </p:cNvSpPr>
          <p:nvPr/>
        </p:nvSpPr>
        <p:spPr bwMode="auto">
          <a:xfrm>
            <a:off x="6043613" y="817563"/>
            <a:ext cx="2046287"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ClrTx/>
              <a:buSzTx/>
              <a:buFontTx/>
              <a:buNone/>
            </a:pPr>
            <a:endParaRPr lang="en-US" altLang="en-US" sz="1600">
              <a:latin typeface="Times New Roman" pitchFamily="18" charset="0"/>
            </a:endParaRPr>
          </a:p>
        </p:txBody>
      </p:sp>
      <p:sp>
        <p:nvSpPr>
          <p:cNvPr id="30737" name="Slide Number Placeholder 2"/>
          <p:cNvSpPr>
            <a:spLocks noGrp="1"/>
          </p:cNvSpPr>
          <p:nvPr>
            <p:ph type="sldNum" sz="quarter" idx="12"/>
          </p:nvPr>
        </p:nvSpPr>
        <p:spPr>
          <a:xfrm>
            <a:off x="6019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48B548BA-0430-4FA2-A33F-CDE09C0733B6}" type="slidenum">
              <a:rPr lang="en-US" altLang="en-US" sz="1400" smtClean="0">
                <a:latin typeface="Times New Roman" pitchFamily="18" charset="0"/>
                <a:ea typeface="SimSun" pitchFamily="2" charset="-122"/>
              </a:rPr>
            </a:fld>
            <a:endParaRPr lang="en-US" altLang="en-US" sz="1400">
              <a:latin typeface="Times New Roman" pitchFamily="18" charset="0"/>
              <a:ea typeface="SimSun" pitchFamily="2" charset="-122"/>
            </a:endParaRPr>
          </a:p>
        </p:txBody>
      </p:sp>
      <p:pic>
        <p:nvPicPr>
          <p:cNvPr id="2" name="Picture 1"/>
          <p:cNvPicPr>
            <a:picLocks noChangeAspect="1"/>
          </p:cNvPicPr>
          <p:nvPr/>
        </p:nvPicPr>
        <p:blipFill>
          <a:blip r:embed="rId2"/>
          <a:stretch>
            <a:fillRect/>
          </a:stretch>
        </p:blipFill>
        <p:spPr>
          <a:xfrm>
            <a:off x="457200" y="817563"/>
            <a:ext cx="8107719" cy="5253038"/>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type="body" idx="1"/>
          </p:nvPr>
        </p:nvSpPr>
        <p:spPr>
          <a:xfrm>
            <a:off x="1905000" y="1117523"/>
            <a:ext cx="3962400" cy="571500"/>
          </a:xfrm>
        </p:spPr>
        <p:txBody>
          <a:bodyPr/>
          <a:lstStyle/>
          <a:p>
            <a:pPr marL="0" lvl="2" indent="0">
              <a:buNone/>
            </a:pPr>
            <a:r>
              <a:rPr lang="en-US" altLang="zh-CN" sz="2800" dirty="0">
                <a:latin typeface="Times New Roman" pitchFamily="18" charset="0"/>
                <a:ea typeface="SimSun" pitchFamily="2" charset="-122"/>
                <a:cs typeface="Times New Roman" pitchFamily="18" charset="0"/>
              </a:rPr>
              <a:t>Chapters 3, 4</a:t>
            </a:r>
            <a:endParaRPr lang="en-US" altLang="zh-CN" sz="2800" dirty="0">
              <a:ea typeface="SimSun" pitchFamily="2" charset="-122"/>
              <a:cs typeface="Times New Roman" pitchFamily="18" charset="0"/>
            </a:endParaRPr>
          </a:p>
        </p:txBody>
      </p:sp>
      <p:sp>
        <p:nvSpPr>
          <p:cNvPr id="7" name="Rectangle 2"/>
          <p:cNvSpPr>
            <a:spLocks noGrp="1" noChangeArrowheads="1"/>
          </p:cNvSpPr>
          <p:nvPr>
            <p:ph type="title"/>
          </p:nvPr>
        </p:nvSpPr>
        <p:spPr>
          <a:xfrm>
            <a:off x="222250" y="209549"/>
            <a:ext cx="7772400" cy="571500"/>
          </a:xfrm>
        </p:spPr>
        <p:txBody>
          <a:bodyPr/>
          <a:lstStyle/>
          <a:p>
            <a:r>
              <a:rPr lang="en-US" altLang="zh-CN" u="none" dirty="0">
                <a:latin typeface="Times New Roman" pitchFamily="18" charset="0"/>
                <a:ea typeface="SimSun" pitchFamily="2" charset="-122"/>
                <a:cs typeface="Times New Roman" pitchFamily="18" charset="0"/>
              </a:rPr>
              <a:t>Reading materials</a:t>
            </a:r>
            <a:endParaRPr lang="en-US" altLang="zh-CN" u="none" dirty="0">
              <a:latin typeface="Times New Roman" pitchFamily="18" charset="0"/>
              <a:ea typeface="SimSun" pitchFamily="2" charset="-122"/>
              <a:cs typeface="Times New Roman" pitchFamily="18" charset="0"/>
            </a:endParaRPr>
          </a:p>
        </p:txBody>
      </p:sp>
      <p:pic>
        <p:nvPicPr>
          <p:cNvPr id="6" name="Picture 2" descr="https://s3.amazonaws.com/bookalytics-cover-images/9783030005818-bi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8482" y="857249"/>
            <a:ext cx="893618" cy="13448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533400" y="2438400"/>
            <a:ext cx="8229600" cy="32004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r>
              <a:rPr lang="en-US" altLang="zh-CN" sz="2400" kern="0" dirty="0">
                <a:latin typeface="Times New Roman" pitchFamily="18" charset="0"/>
                <a:ea typeface="SimSun" pitchFamily="2" charset="-122"/>
                <a:cs typeface="Times New Roman" pitchFamily="18" charset="0"/>
              </a:rPr>
              <a:t>The Master Boot Record (MBR) and Why it is Necessary?</a:t>
            </a:r>
            <a:endParaRPr lang="en-US" altLang="zh-CN" sz="2400" kern="0" dirty="0">
              <a:latin typeface="Times New Roman" pitchFamily="18" charset="0"/>
              <a:ea typeface="SimSun" pitchFamily="2" charset="-122"/>
              <a:cs typeface="Times New Roman" pitchFamily="18" charset="0"/>
            </a:endParaRPr>
          </a:p>
          <a:p>
            <a:pPr marL="0" indent="0">
              <a:buNone/>
            </a:pPr>
            <a:r>
              <a:rPr lang="en-US" altLang="zh-CN" sz="2400" kern="0" dirty="0">
                <a:latin typeface="Times New Roman" pitchFamily="18" charset="0"/>
                <a:ea typeface="SimSun" pitchFamily="2" charset="-122"/>
                <a:cs typeface="Times New Roman" pitchFamily="18" charset="0"/>
              </a:rPr>
              <a:t>http://www.dewassoc.com/kbase/hard_drives/master_boot_record.htm</a:t>
            </a:r>
            <a:endParaRPr lang="en-US" altLang="zh-CN" sz="2400" kern="0" dirty="0">
              <a:latin typeface="Times New Roman" pitchFamily="18" charset="0"/>
              <a:ea typeface="SimSun" pitchFamily="2" charset="-122"/>
              <a:cs typeface="Times New Roman" pitchFamily="18" charset="0"/>
            </a:endParaRPr>
          </a:p>
          <a:p>
            <a:r>
              <a:rPr lang="en-US" altLang="zh-CN" sz="2400" kern="0" dirty="0">
                <a:latin typeface="Times New Roman" pitchFamily="18" charset="0"/>
                <a:ea typeface="SimSun" pitchFamily="2" charset="-122"/>
                <a:cs typeface="Times New Roman" pitchFamily="18" charset="0"/>
              </a:rPr>
              <a:t>Convert an MBR disk into a GPT disk</a:t>
            </a:r>
            <a:endParaRPr lang="en-US" altLang="zh-CN" sz="2400" kern="0" dirty="0">
              <a:latin typeface="Times New Roman" pitchFamily="18" charset="0"/>
              <a:ea typeface="SimSun" pitchFamily="2" charset="-122"/>
              <a:cs typeface="Times New Roman" pitchFamily="18" charset="0"/>
            </a:endParaRPr>
          </a:p>
          <a:p>
            <a:pPr marL="0" indent="0">
              <a:buNone/>
            </a:pPr>
            <a:r>
              <a:rPr lang="en-US" altLang="zh-CN" sz="2400" kern="0" dirty="0">
                <a:latin typeface="Times New Roman" pitchFamily="18" charset="0"/>
                <a:ea typeface="SimSun" pitchFamily="2" charset="-122"/>
                <a:cs typeface="Times New Roman" pitchFamily="18" charset="0"/>
              </a:rPr>
              <a:t>https://docs.microsoft.com/en-us/windows-server/storage/disk-management/change-an-mbr-disk-into-a-gpt-disk</a:t>
            </a:r>
            <a:endParaRPr lang="en-US" altLang="zh-CN" sz="2400" kern="0" dirty="0">
              <a:latin typeface="Times New Roman" pitchFamily="18" charset="0"/>
              <a:ea typeface="SimSun" pitchFamily="2" charset="-122"/>
              <a:cs typeface="Times New Roman" pitchFamily="18" charset="0"/>
            </a:endParaRPr>
          </a:p>
        </p:txBody>
      </p:sp>
      <p:sp>
        <p:nvSpPr>
          <p:cNvPr id="9"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9" name="Text Box 11"/>
          <p:cNvSpPr txBox="1">
            <a:spLocks noChangeArrowheads="1"/>
          </p:cNvSpPr>
          <p:nvPr/>
        </p:nvSpPr>
        <p:spPr bwMode="auto">
          <a:xfrm>
            <a:off x="405534" y="1143000"/>
            <a:ext cx="8001000" cy="3308598"/>
          </a:xfrm>
          <a:prstGeom prst="rect">
            <a:avLst/>
          </a:prstGeom>
          <a:noFill/>
          <a:ln w="9525" algn="ctr">
            <a:noFill/>
            <a:prstDash val="dash"/>
            <a:miter lim="800000"/>
          </a:ln>
          <a:effectLst/>
        </p:spPr>
        <p:txBody>
          <a:bodyPr wrap="square">
            <a:spAutoFit/>
          </a:bodyPr>
          <a:lstStyle/>
          <a:p>
            <a:pPr marL="457200" indent="-457200" algn="just">
              <a:spcBef>
                <a:spcPts val="600"/>
              </a:spcBef>
              <a:buFont typeface="Wingdings" panose="05000000000000000000" pitchFamily="2" charset="2"/>
              <a:buChar char="q"/>
            </a:pPr>
            <a:r>
              <a:rPr lang="en-US" sz="2800" dirty="0">
                <a:latin typeface="Times New Roman" pitchFamily="18" charset="0"/>
                <a:ea typeface="SimSun" pitchFamily="2" charset="-122"/>
              </a:rPr>
              <a:t>Disk to Image File</a:t>
            </a:r>
            <a:endParaRPr lang="en-US" sz="2800" dirty="0">
              <a:latin typeface="Times New Roman" pitchFamily="18" charset="0"/>
              <a:ea typeface="SimSun" pitchFamily="2" charset="-122"/>
            </a:endParaRPr>
          </a:p>
          <a:p>
            <a:pPr marL="457200" indent="-457200" algn="just">
              <a:spcBef>
                <a:spcPts val="600"/>
              </a:spcBef>
              <a:buFont typeface="Wingdings" panose="05000000000000000000" pitchFamily="2" charset="2"/>
              <a:buChar char="q"/>
            </a:pPr>
            <a:r>
              <a:rPr lang="en-US" sz="2800" dirty="0">
                <a:latin typeface="Times New Roman" pitchFamily="18" charset="0"/>
                <a:ea typeface="SimSun" pitchFamily="2" charset="-122"/>
              </a:rPr>
              <a:t>Disk to Disk</a:t>
            </a:r>
            <a:endParaRPr lang="en-US" sz="2800" dirty="0">
              <a:latin typeface="Times New Roman" pitchFamily="18" charset="0"/>
              <a:ea typeface="SimSun" pitchFamily="2" charset="-122"/>
            </a:endParaRPr>
          </a:p>
          <a:p>
            <a:pPr marL="457200" indent="-457200" algn="just">
              <a:spcBef>
                <a:spcPts val="600"/>
              </a:spcBef>
              <a:buFont typeface="Wingdings" panose="05000000000000000000" pitchFamily="2" charset="2"/>
              <a:buChar char="q"/>
            </a:pPr>
            <a:r>
              <a:rPr lang="en-US" sz="2800" dirty="0">
                <a:latin typeface="Times New Roman" pitchFamily="18" charset="0"/>
                <a:ea typeface="SimSun" pitchFamily="2" charset="-122"/>
              </a:rPr>
              <a:t>Logical acquisition</a:t>
            </a:r>
            <a:endParaRPr lang="en-US" sz="2800" dirty="0">
              <a:latin typeface="Times New Roman" pitchFamily="18" charset="0"/>
              <a:ea typeface="SimSun" pitchFamily="2" charset="-122"/>
            </a:endParaRPr>
          </a:p>
          <a:p>
            <a:pPr marL="914400" lvl="1" indent="-457200" algn="just">
              <a:spcBef>
                <a:spcPts val="600"/>
              </a:spcBef>
              <a:buFont typeface="Wingdings" panose="05000000000000000000" pitchFamily="2" charset="2"/>
              <a:buChar char="v"/>
            </a:pPr>
            <a:r>
              <a:rPr lang="en-US" dirty="0">
                <a:latin typeface="Times New Roman" pitchFamily="18" charset="0"/>
                <a:ea typeface="SimSun" pitchFamily="2" charset="-122"/>
              </a:rPr>
              <a:t>Acquire only certain files if the disk is too large</a:t>
            </a:r>
            <a:endParaRPr lang="en-US" dirty="0">
              <a:latin typeface="Times New Roman" pitchFamily="18" charset="0"/>
              <a:ea typeface="SimSun" pitchFamily="2" charset="-122"/>
            </a:endParaRPr>
          </a:p>
          <a:p>
            <a:pPr marL="457200" indent="-457200" algn="just">
              <a:spcBef>
                <a:spcPts val="600"/>
              </a:spcBef>
              <a:buFont typeface="Wingdings" panose="05000000000000000000" pitchFamily="2" charset="2"/>
              <a:buChar char="q"/>
            </a:pPr>
            <a:r>
              <a:rPr lang="en-US" sz="2800" dirty="0">
                <a:latin typeface="Times New Roman" pitchFamily="18" charset="0"/>
                <a:ea typeface="SimSun" pitchFamily="2" charset="-122"/>
              </a:rPr>
              <a:t>Sparse acquisition</a:t>
            </a:r>
            <a:endParaRPr lang="en-US" sz="2800" dirty="0">
              <a:latin typeface="Times New Roman" pitchFamily="18" charset="0"/>
              <a:ea typeface="SimSun" pitchFamily="2" charset="-122"/>
            </a:endParaRPr>
          </a:p>
          <a:p>
            <a:pPr marL="914400" lvl="1" indent="-457200" algn="just">
              <a:spcBef>
                <a:spcPts val="600"/>
              </a:spcBef>
              <a:buFont typeface="Wingdings" panose="05000000000000000000" pitchFamily="2" charset="2"/>
              <a:buChar char="v"/>
            </a:pPr>
            <a:r>
              <a:rPr lang="en-US" dirty="0">
                <a:latin typeface="Times New Roman" pitchFamily="18" charset="0"/>
                <a:ea typeface="SimSun" pitchFamily="2" charset="-122"/>
              </a:rPr>
              <a:t>Similar to logical acquisition but also collects fragments of unallocated (i.e. deleted) data</a:t>
            </a:r>
            <a:endParaRPr lang="en-US" dirty="0">
              <a:latin typeface="Times New Roman" pitchFamily="18" charset="0"/>
              <a:ea typeface="SimSun" pitchFamily="2" charset="-122"/>
            </a:endParaRPr>
          </a:p>
        </p:txBody>
      </p:sp>
      <p:sp>
        <p:nvSpPr>
          <p:cNvPr id="21" name="Rectangle 2"/>
          <p:cNvSpPr txBox="1">
            <a:spLocks noChangeArrowheads="1"/>
          </p:cNvSpPr>
          <p:nvPr/>
        </p:nvSpPr>
        <p:spPr bwMode="auto">
          <a:xfrm>
            <a:off x="1319934" y="383472"/>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Data acquisition methods</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Text Box 5"/>
          <p:cNvSpPr txBox="1">
            <a:spLocks noChangeArrowheads="1"/>
          </p:cNvSpPr>
          <p:nvPr/>
        </p:nvSpPr>
        <p:spPr bwMode="auto">
          <a:xfrm>
            <a:off x="110693" y="5983069"/>
            <a:ext cx="9033307" cy="646331"/>
          </a:xfrm>
          <a:prstGeom prst="rect">
            <a:avLst/>
          </a:prstGeom>
          <a:noFill/>
          <a:ln w="9525">
            <a:noFill/>
            <a:miter lim="800000"/>
          </a:ln>
        </p:spPr>
        <p:txBody>
          <a:bodyPr wrap="square">
            <a:spAutoFit/>
          </a:bodyPr>
          <a:lstStyle/>
          <a:p>
            <a:pPr eaLnBrk="0" hangingPunct="0"/>
            <a:r>
              <a:rPr lang="en-US" sz="1800" dirty="0">
                <a:latin typeface="Times New Roman" pitchFamily="18" charset="0"/>
                <a:cs typeface="Times New Roman" pitchFamily="18" charset="0"/>
              </a:rPr>
              <a:t>[1] Nathan Scrivens and Xiaodong Lin. Android digital forensics: data, extraction and analysis. ACM TUR-C 2017</a:t>
            </a:r>
            <a:endParaRPr lang="en-US" sz="1800"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9" name="Text Box 11"/>
          <p:cNvSpPr txBox="1">
            <a:spLocks noChangeArrowheads="1"/>
          </p:cNvSpPr>
          <p:nvPr/>
        </p:nvSpPr>
        <p:spPr bwMode="auto">
          <a:xfrm>
            <a:off x="405534" y="1371600"/>
            <a:ext cx="3937866" cy="1338828"/>
          </a:xfrm>
          <a:prstGeom prst="rect">
            <a:avLst/>
          </a:prstGeom>
          <a:noFill/>
          <a:ln w="9525" algn="ctr">
            <a:noFill/>
            <a:prstDash val="dash"/>
            <a:miter lim="800000"/>
          </a:ln>
          <a:effectLst/>
        </p:spPr>
        <p:txBody>
          <a:bodyPr wrap="square">
            <a:spAutoFit/>
          </a:bodyPr>
          <a:lstStyle/>
          <a:p>
            <a:pPr marL="457200" indent="-457200" algn="just">
              <a:spcBef>
                <a:spcPts val="600"/>
              </a:spcBef>
              <a:buFont typeface="Wingdings" panose="05000000000000000000" pitchFamily="2" charset="2"/>
              <a:buChar char="q"/>
            </a:pPr>
            <a:r>
              <a:rPr lang="en-US" sz="2800" dirty="0">
                <a:latin typeface="Times New Roman" pitchFamily="18" charset="0"/>
                <a:ea typeface="SimSun" pitchFamily="2" charset="-122"/>
              </a:rPr>
              <a:t>Rule of thumb</a:t>
            </a:r>
            <a:endParaRPr lang="en-US" sz="2800"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dirty="0">
                <a:latin typeface="Times New Roman" pitchFamily="18" charset="0"/>
                <a:ea typeface="SimSun" pitchFamily="2" charset="-122"/>
              </a:rPr>
              <a:t>Only image what you have to</a:t>
            </a:r>
            <a:endParaRPr lang="en-US" dirty="0">
              <a:latin typeface="Times New Roman" pitchFamily="18" charset="0"/>
              <a:ea typeface="SimSun" pitchFamily="2" charset="-122"/>
            </a:endParaRPr>
          </a:p>
        </p:txBody>
      </p:sp>
      <p:sp>
        <p:nvSpPr>
          <p:cNvPr id="21" name="Rectangle 2"/>
          <p:cNvSpPr txBox="1">
            <a:spLocks noChangeArrowheads="1"/>
          </p:cNvSpPr>
          <p:nvPr/>
        </p:nvSpPr>
        <p:spPr bwMode="auto">
          <a:xfrm>
            <a:off x="1319934" y="383472"/>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Data Acquisition Layers</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 name="Picture 1"/>
          <p:cNvPicPr>
            <a:picLocks noChangeAspect="1"/>
          </p:cNvPicPr>
          <p:nvPr/>
        </p:nvPicPr>
        <p:blipFill>
          <a:blip r:embed="rId1"/>
          <a:stretch>
            <a:fillRect/>
          </a:stretch>
        </p:blipFill>
        <p:spPr>
          <a:xfrm>
            <a:off x="4937466" y="1838325"/>
            <a:ext cx="3612468" cy="3181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9" name="Text Box 11"/>
          <p:cNvSpPr txBox="1">
            <a:spLocks noChangeArrowheads="1"/>
          </p:cNvSpPr>
          <p:nvPr/>
        </p:nvSpPr>
        <p:spPr bwMode="auto">
          <a:xfrm>
            <a:off x="405534" y="1371600"/>
            <a:ext cx="8205066" cy="3493264"/>
          </a:xfrm>
          <a:prstGeom prst="rect">
            <a:avLst/>
          </a:prstGeom>
          <a:noFill/>
          <a:ln w="9525" algn="ctr">
            <a:noFill/>
            <a:prstDash val="dash"/>
            <a:miter lim="800000"/>
          </a:ln>
          <a:effectLst/>
        </p:spPr>
        <p:txBody>
          <a:bodyPr wrap="square">
            <a:spAutoFit/>
          </a:bodyPr>
          <a:lstStyle/>
          <a:p>
            <a:pPr marL="457200" indent="-457200" algn="just">
              <a:spcBef>
                <a:spcPts val="600"/>
              </a:spcBef>
              <a:buFont typeface="Wingdings" panose="05000000000000000000" pitchFamily="2" charset="2"/>
              <a:buChar char="q"/>
            </a:pPr>
            <a:r>
              <a:rPr lang="en-US" sz="2800" dirty="0">
                <a:latin typeface="Times New Roman" pitchFamily="18" charset="0"/>
                <a:ea typeface="SimSun" pitchFamily="2" charset="-122"/>
              </a:rPr>
              <a:t>How do we get data off the system?</a:t>
            </a:r>
            <a:endParaRPr lang="en-US" sz="2800" dirty="0">
              <a:latin typeface="Times New Roman" pitchFamily="18" charset="0"/>
              <a:ea typeface="SimSun" pitchFamily="2" charset="-122"/>
            </a:endParaRPr>
          </a:p>
          <a:p>
            <a:pPr marL="457200" indent="-457200" algn="just">
              <a:spcBef>
                <a:spcPts val="600"/>
              </a:spcBef>
              <a:buFont typeface="Wingdings" panose="05000000000000000000" pitchFamily="2" charset="2"/>
              <a:buChar char="v"/>
            </a:pPr>
            <a:r>
              <a:rPr lang="en-US" sz="2800" dirty="0">
                <a:latin typeface="Times New Roman" pitchFamily="18" charset="0"/>
                <a:ea typeface="SimSun" pitchFamily="2" charset="-122"/>
              </a:rPr>
              <a:t>Removal of the hard disk</a:t>
            </a:r>
            <a:endParaRPr lang="en-US" sz="2800"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dirty="0">
                <a:latin typeface="Times New Roman" pitchFamily="18" charset="0"/>
                <a:ea typeface="SimSun" pitchFamily="2" charset="-122"/>
              </a:rPr>
              <a:t>Image elsewhere</a:t>
            </a:r>
            <a:endParaRPr lang="en-US"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dirty="0">
                <a:latin typeface="Times New Roman" pitchFamily="18" charset="0"/>
                <a:ea typeface="SimSun" pitchFamily="2" charset="-122"/>
              </a:rPr>
              <a:t>Plug in to investigation system as an external disk</a:t>
            </a:r>
            <a:endParaRPr lang="en-US" dirty="0">
              <a:latin typeface="Times New Roman" pitchFamily="18" charset="0"/>
              <a:ea typeface="SimSun" pitchFamily="2" charset="-122"/>
            </a:endParaRPr>
          </a:p>
          <a:p>
            <a:pPr marL="457200" indent="-457200" algn="just">
              <a:spcBef>
                <a:spcPts val="600"/>
              </a:spcBef>
              <a:buFont typeface="Wingdings" panose="05000000000000000000" pitchFamily="2" charset="2"/>
              <a:buChar char="v"/>
            </a:pPr>
            <a:r>
              <a:rPr lang="en-US" sz="2800" dirty="0">
                <a:latin typeface="Times New Roman" pitchFamily="18" charset="0"/>
                <a:ea typeface="SimSun" pitchFamily="2" charset="-122"/>
              </a:rPr>
              <a:t>Boot the system with a live CD</a:t>
            </a:r>
            <a:endParaRPr lang="en-US" sz="2800" dirty="0">
              <a:latin typeface="Times New Roman" pitchFamily="18" charset="0"/>
              <a:ea typeface="SimSun" pitchFamily="2" charset="-122"/>
            </a:endParaRPr>
          </a:p>
          <a:p>
            <a:pPr marL="457200" indent="-457200" algn="just">
              <a:spcBef>
                <a:spcPts val="600"/>
              </a:spcBef>
              <a:buFont typeface="Arial" panose="020B0604020202020204" pitchFamily="34" charset="0"/>
              <a:buChar char="•"/>
            </a:pPr>
            <a:r>
              <a:rPr lang="en-US" sz="2800" dirty="0">
                <a:latin typeface="Times New Roman" pitchFamily="18" charset="0"/>
                <a:ea typeface="SimSun" pitchFamily="2" charset="-122"/>
              </a:rPr>
              <a:t>OS lives in memory, hard disk image can be taken without the need to dismantle the system</a:t>
            </a:r>
            <a:endParaRPr lang="en-US" sz="2800" dirty="0">
              <a:latin typeface="Times New Roman" pitchFamily="18" charset="0"/>
              <a:ea typeface="SimSun" pitchFamily="2" charset="-122"/>
            </a:endParaRPr>
          </a:p>
        </p:txBody>
      </p:sp>
      <p:sp>
        <p:nvSpPr>
          <p:cNvPr id="21" name="Rectangle 2"/>
          <p:cNvSpPr txBox="1">
            <a:spLocks noChangeArrowheads="1"/>
          </p:cNvSpPr>
          <p:nvPr/>
        </p:nvSpPr>
        <p:spPr bwMode="auto">
          <a:xfrm>
            <a:off x="1319934" y="383472"/>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Acquisition Architectures</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07218" y="1067384"/>
            <a:ext cx="7929563" cy="5514752"/>
          </a:xfrm>
          <a:prstGeom prst="rect">
            <a:avLst/>
          </a:prstGeom>
        </p:spPr>
      </p:pic>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21" name="Rectangle 2"/>
          <p:cNvSpPr txBox="1">
            <a:spLocks noChangeArrowheads="1"/>
          </p:cNvSpPr>
          <p:nvPr/>
        </p:nvSpPr>
        <p:spPr bwMode="auto">
          <a:xfrm>
            <a:off x="1219200" y="275864"/>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Traditional</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11" name="Straight Arrow Connector 10"/>
          <p:cNvCxnSpPr/>
          <p:nvPr/>
        </p:nvCxnSpPr>
        <p:spPr bwMode="auto">
          <a:xfrm flipH="1" flipV="1">
            <a:off x="7162800" y="685800"/>
            <a:ext cx="228600" cy="1143000"/>
          </a:xfrm>
          <a:prstGeom prst="straightConnector1">
            <a:avLst/>
          </a:prstGeom>
          <a:noFill/>
          <a:ln w="34925" cap="flat" cmpd="sng" algn="ctr">
            <a:solidFill>
              <a:srgbClr val="FF0000"/>
            </a:solidFill>
            <a:prstDash val="solid"/>
            <a:round/>
            <a:headEnd type="triangle" w="med" len="med"/>
            <a:tailEnd type="none"/>
          </a:ln>
          <a:effectLst/>
        </p:spPr>
      </p:cxnSp>
      <p:sp>
        <p:nvSpPr>
          <p:cNvPr id="14" name="Content Placeholder 2"/>
          <p:cNvSpPr txBox="1"/>
          <p:nvPr/>
        </p:nvSpPr>
        <p:spPr bwMode="auto">
          <a:xfrm>
            <a:off x="6286501" y="328140"/>
            <a:ext cx="1752600" cy="333736"/>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Write Blocker</a:t>
            </a:r>
            <a:endParaRPr lang="en-US" sz="1800" b="1" kern="0" dirty="0">
              <a:solidFill>
                <a:srgbClr val="C00000"/>
              </a:solidFill>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C0E22BE-BB56-4472-9F5F-79A55F132173}" type="slidenum">
              <a:rPr lang="zh-CN" altLang="en-US" smtClean="0"/>
            </a:fld>
            <a:endParaRPr lang="en-US" altLang="zh-CN"/>
          </a:p>
        </p:txBody>
      </p:sp>
      <p:pic>
        <p:nvPicPr>
          <p:cNvPr id="3" name="Picture 2"/>
          <p:cNvPicPr>
            <a:picLocks noChangeAspect="1"/>
          </p:cNvPicPr>
          <p:nvPr/>
        </p:nvPicPr>
        <p:blipFill>
          <a:blip r:embed="rId1"/>
          <a:stretch>
            <a:fillRect/>
          </a:stretch>
        </p:blipFill>
        <p:spPr>
          <a:xfrm>
            <a:off x="566674" y="1524000"/>
            <a:ext cx="7427976" cy="4705633"/>
          </a:xfrm>
          <a:prstGeom prst="rect">
            <a:avLst/>
          </a:prstGeom>
        </p:spPr>
      </p:pic>
      <p:graphicFrame>
        <p:nvGraphicFramePr>
          <p:cNvPr id="4" name="Object 4"/>
          <p:cNvGraphicFramePr>
            <a:graphicFrameLocks noChangeAspect="1"/>
          </p:cNvGraphicFramePr>
          <p:nvPr/>
        </p:nvGraphicFramePr>
        <p:xfrm>
          <a:off x="2819400" y="4360849"/>
          <a:ext cx="2222553" cy="1735151"/>
        </p:xfrm>
        <a:graphic>
          <a:graphicData uri="http://schemas.openxmlformats.org/presentationml/2006/ole">
            <mc:AlternateContent xmlns:mc="http://schemas.openxmlformats.org/markup-compatibility/2006">
              <mc:Choice xmlns:v="urn:schemas-microsoft-com:vml" Requires="v">
                <p:oleObj spid="_x0000_s2059" name="ビットマップ イメージ" r:id="rId2" imgW="4343400" imgH="3743325" progId="PBrush">
                  <p:embed/>
                </p:oleObj>
              </mc:Choice>
              <mc:Fallback>
                <p:oleObj name="ビットマップ イメージ" r:id="rId2" imgW="4343400" imgH="3743325" progId="PBrush">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360849"/>
                        <a:ext cx="2222553" cy="1735151"/>
                      </a:xfrm>
                      <a:prstGeom prst="rect">
                        <a:avLst/>
                      </a:prstGeom>
                      <a:noFill/>
                      <a:ln>
                        <a:noFill/>
                      </a:ln>
                    </p:spPr>
                  </p:pic>
                </p:oleObj>
              </mc:Fallback>
            </mc:AlternateContent>
          </a:graphicData>
        </a:graphic>
      </p:graphicFrame>
      <p:pic>
        <p:nvPicPr>
          <p:cNvPr id="5" name="Picture 4" descr="http://www.aldarin-electronics.com/images/market%20analysis.jpg"/>
          <p:cNvPicPr>
            <a:picLocks noChangeAspect="1" noChangeArrowheads="1"/>
          </p:cNvPicPr>
          <p:nvPr/>
        </p:nvPicPr>
        <p:blipFill>
          <a:blip r:embed="rId4"/>
          <a:srcRect/>
          <a:stretch>
            <a:fillRect/>
          </a:stretch>
        </p:blipFill>
        <p:spPr bwMode="auto">
          <a:xfrm>
            <a:off x="5638800" y="5916011"/>
            <a:ext cx="845462" cy="560989"/>
          </a:xfrm>
          <a:prstGeom prst="rect">
            <a:avLst/>
          </a:prstGeom>
          <a:noFill/>
        </p:spPr>
      </p:pic>
      <p:sp>
        <p:nvSpPr>
          <p:cNvPr id="6" name="Rectangle 2"/>
          <p:cNvSpPr txBox="1">
            <a:spLocks noChangeArrowheads="1"/>
          </p:cNvSpPr>
          <p:nvPr/>
        </p:nvSpPr>
        <p:spPr bwMode="auto">
          <a:xfrm>
            <a:off x="1319934" y="383472"/>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Live CD (Network) Acquisition</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ectangle 6"/>
          <p:cNvSpPr/>
          <p:nvPr/>
        </p:nvSpPr>
        <p:spPr bwMode="auto">
          <a:xfrm>
            <a:off x="2590800" y="1219200"/>
            <a:ext cx="4901334" cy="2581895"/>
          </a:xfrm>
          <a:prstGeom prst="rect">
            <a:avLst/>
          </a:prstGeom>
          <a:noFill/>
          <a:ln w="476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21" name="Rectangle 2"/>
          <p:cNvSpPr txBox="1">
            <a:spLocks noChangeArrowheads="1"/>
          </p:cNvSpPr>
          <p:nvPr/>
        </p:nvSpPr>
        <p:spPr bwMode="auto">
          <a:xfrm>
            <a:off x="1319934" y="383472"/>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Write Blockers</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Box 11"/>
          <p:cNvSpPr txBox="1">
            <a:spLocks noChangeArrowheads="1"/>
          </p:cNvSpPr>
          <p:nvPr/>
        </p:nvSpPr>
        <p:spPr bwMode="auto">
          <a:xfrm>
            <a:off x="304800" y="1371600"/>
            <a:ext cx="5257800" cy="3477875"/>
          </a:xfrm>
          <a:prstGeom prst="rect">
            <a:avLst/>
          </a:prstGeom>
          <a:noFill/>
          <a:ln w="9525" algn="ctr">
            <a:noFill/>
            <a:prstDash val="dash"/>
            <a:miter lim="800000"/>
          </a:ln>
          <a:effectLst/>
        </p:spPr>
        <p:txBody>
          <a:bodyPr wrap="square">
            <a:spAutoFit/>
          </a:bodyPr>
          <a:lstStyle/>
          <a:p>
            <a:pPr marL="457200" indent="-457200" algn="just">
              <a:spcBef>
                <a:spcPts val="600"/>
              </a:spcBef>
              <a:buFont typeface="Wingdings" panose="05000000000000000000" pitchFamily="2" charset="2"/>
              <a:buChar char="q"/>
            </a:pPr>
            <a:r>
              <a:rPr lang="en-US" sz="2800" dirty="0">
                <a:latin typeface="Times New Roman" pitchFamily="18" charset="0"/>
              </a:rPr>
              <a:t>It is important that the evidence drive is write protected.</a:t>
            </a:r>
            <a:endParaRPr lang="en-US" sz="2800" dirty="0">
              <a:latin typeface="Times New Roman" pitchFamily="18" charset="0"/>
              <a:ea typeface="SimSun" pitchFamily="2" charset="-122"/>
            </a:endParaRPr>
          </a:p>
          <a:p>
            <a:pPr marL="457200" indent="-457200" algn="just">
              <a:spcBef>
                <a:spcPts val="600"/>
              </a:spcBef>
              <a:buFont typeface="Wingdings" panose="05000000000000000000" pitchFamily="2" charset="2"/>
              <a:buChar char="v"/>
            </a:pPr>
            <a:r>
              <a:rPr lang="en-US" dirty="0">
                <a:latin typeface="Times New Roman" pitchFamily="18" charset="0"/>
                <a:ea typeface="SimSun" pitchFamily="2" charset="-122"/>
              </a:rPr>
              <a:t>Do not allow data to be written</a:t>
            </a:r>
            <a:endParaRPr lang="en-US" dirty="0">
              <a:latin typeface="Times New Roman" pitchFamily="18" charset="0"/>
              <a:ea typeface="SimSun" pitchFamily="2" charset="-122"/>
            </a:endParaRPr>
          </a:p>
          <a:p>
            <a:pPr marL="457200" indent="-457200" algn="just">
              <a:spcBef>
                <a:spcPts val="600"/>
              </a:spcBef>
              <a:buFont typeface="Wingdings" panose="05000000000000000000" pitchFamily="2" charset="2"/>
              <a:buChar char="v"/>
            </a:pPr>
            <a:r>
              <a:rPr lang="en-US" dirty="0">
                <a:latin typeface="Times New Roman" pitchFamily="18" charset="0"/>
                <a:ea typeface="SimSun" pitchFamily="2" charset="-122"/>
              </a:rPr>
              <a:t>Do not allow the disk to be mounted with write-access</a:t>
            </a:r>
            <a:endParaRPr lang="en-US" dirty="0">
              <a:latin typeface="Times New Roman" pitchFamily="18" charset="0"/>
              <a:ea typeface="SimSun" pitchFamily="2" charset="-122"/>
            </a:endParaRPr>
          </a:p>
          <a:p>
            <a:pPr marL="457200" indent="-457200" algn="just">
              <a:spcBef>
                <a:spcPts val="600"/>
              </a:spcBef>
              <a:buFont typeface="Wingdings" panose="05000000000000000000" pitchFamily="2" charset="2"/>
              <a:buChar char="v"/>
            </a:pPr>
            <a:r>
              <a:rPr lang="en-US" dirty="0">
                <a:latin typeface="Times New Roman" pitchFamily="18" charset="0"/>
                <a:ea typeface="SimSun" pitchFamily="2" charset="-122"/>
              </a:rPr>
              <a:t>Read-commands only</a:t>
            </a:r>
            <a:endParaRPr lang="en-US" dirty="0">
              <a:latin typeface="Times New Roman" pitchFamily="18" charset="0"/>
              <a:ea typeface="SimSun" pitchFamily="2" charset="-122"/>
            </a:endParaRPr>
          </a:p>
          <a:p>
            <a:pPr marL="457200" indent="-457200" algn="just">
              <a:spcBef>
                <a:spcPts val="600"/>
              </a:spcBef>
              <a:buFont typeface="Wingdings" panose="05000000000000000000" pitchFamily="2" charset="2"/>
              <a:buChar char="v"/>
            </a:pPr>
            <a:r>
              <a:rPr lang="en-US" dirty="0">
                <a:latin typeface="Times New Roman" pitchFamily="18" charset="0"/>
                <a:ea typeface="SimSun" pitchFamily="2" charset="-122"/>
              </a:rPr>
              <a:t>Can be done in Hardware and Software</a:t>
            </a:r>
            <a:endParaRPr lang="en-US" dirty="0">
              <a:latin typeface="Times New Roman" pitchFamily="18" charset="0"/>
              <a:ea typeface="SimSun" pitchFamily="2" charset="-122"/>
            </a:endParaRPr>
          </a:p>
        </p:txBody>
      </p:sp>
      <p:sp>
        <p:nvSpPr>
          <p:cNvPr id="11" name="Content Placeholder 2"/>
          <p:cNvSpPr txBox="1"/>
          <p:nvPr/>
        </p:nvSpPr>
        <p:spPr bwMode="auto">
          <a:xfrm>
            <a:off x="5562600" y="5229687"/>
            <a:ext cx="3458447" cy="457200"/>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USB Hardware Write Blocker</a:t>
            </a:r>
            <a:endParaRPr lang="en-US" sz="1800" b="1" kern="0" dirty="0">
              <a:solidFill>
                <a:srgbClr val="C00000"/>
              </a:solidFill>
              <a:latin typeface="Times New Roman" pitchFamily="18" charset="0"/>
              <a:cs typeface="Times New Roman" pitchFamily="18" charset="0"/>
            </a:endParaRPr>
          </a:p>
        </p:txBody>
      </p:sp>
      <p:pic>
        <p:nvPicPr>
          <p:cNvPr id="9" name="Picture 8"/>
          <p:cNvPicPr>
            <a:picLocks noChangeAspect="1"/>
          </p:cNvPicPr>
          <p:nvPr/>
        </p:nvPicPr>
        <p:blipFill>
          <a:blip r:embed="rId1"/>
          <a:stretch>
            <a:fillRect/>
          </a:stretch>
        </p:blipFill>
        <p:spPr>
          <a:xfrm>
            <a:off x="5921060" y="3447536"/>
            <a:ext cx="2776938" cy="1600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2" name="Text Box 13"/>
          <p:cNvSpPr txBox="1">
            <a:spLocks noChangeArrowheads="1"/>
          </p:cNvSpPr>
          <p:nvPr/>
        </p:nvSpPr>
        <p:spPr bwMode="auto">
          <a:xfrm>
            <a:off x="381000" y="1828800"/>
            <a:ext cx="838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tabLst>
                <a:tab pos="631825" algn="l"/>
              </a:tabLst>
              <a:defRPr sz="2800">
                <a:solidFill>
                  <a:schemeClr val="tx1"/>
                </a:solidFill>
                <a:latin typeface="Comic Sans MS" pitchFamily="66" charset="0"/>
              </a:defRPr>
            </a:lvl1pPr>
            <a:lvl2pPr marL="742950" indent="-285750">
              <a:spcBef>
                <a:spcPct val="20000"/>
              </a:spcBef>
              <a:buClr>
                <a:schemeClr val="accent2"/>
              </a:buClr>
              <a:buSzPct val="75000"/>
              <a:buFont typeface="Wingdings" panose="05000000000000000000" pitchFamily="2" charset="2"/>
              <a:buChar char="v"/>
              <a:tabLst>
                <a:tab pos="631825" algn="l"/>
              </a:tabLst>
              <a:defRPr sz="2400">
                <a:solidFill>
                  <a:schemeClr val="tx1"/>
                </a:solidFill>
                <a:latin typeface="Comic Sans MS" pitchFamily="66" charset="0"/>
              </a:defRPr>
            </a:lvl2pPr>
            <a:lvl3pPr marL="1143000" indent="-228600">
              <a:spcBef>
                <a:spcPct val="20000"/>
              </a:spcBef>
              <a:buChar char="•"/>
              <a:tabLst>
                <a:tab pos="631825" algn="l"/>
              </a:tabLst>
              <a:defRPr sz="2000">
                <a:solidFill>
                  <a:schemeClr val="tx1"/>
                </a:solidFill>
                <a:latin typeface="Comic Sans MS" pitchFamily="66" charset="0"/>
              </a:defRPr>
            </a:lvl3pPr>
            <a:lvl4pPr marL="1600200" indent="-228600">
              <a:spcBef>
                <a:spcPct val="20000"/>
              </a:spcBef>
              <a:buChar char="–"/>
              <a:tabLst>
                <a:tab pos="631825" algn="l"/>
              </a:tabLst>
              <a:defRPr sz="2000">
                <a:solidFill>
                  <a:schemeClr val="tx1"/>
                </a:solidFill>
                <a:latin typeface="Times New Roman" pitchFamily="18" charset="0"/>
              </a:defRPr>
            </a:lvl4pPr>
            <a:lvl5pPr marL="2057400" indent="-228600">
              <a:spcBef>
                <a:spcPct val="20000"/>
              </a:spcBef>
              <a:buChar char="»"/>
              <a:tabLst>
                <a:tab pos="631825" algn="l"/>
              </a:tabLst>
              <a:defRPr sz="2000">
                <a:solidFill>
                  <a:schemeClr val="tx1"/>
                </a:solidFill>
                <a:latin typeface="Times New Roman" pitchFamily="18" charset="0"/>
              </a:defRPr>
            </a:lvl5pPr>
            <a:lvl6pPr marL="2514600" indent="-228600" eaLnBrk="0" fontAlgn="base" hangingPunct="0">
              <a:spcBef>
                <a:spcPct val="20000"/>
              </a:spcBef>
              <a:spcAft>
                <a:spcPct val="0"/>
              </a:spcAft>
              <a:buChar char="»"/>
              <a:tabLst>
                <a:tab pos="631825" algn="l"/>
              </a:tabLst>
              <a:defRPr sz="2000">
                <a:solidFill>
                  <a:schemeClr val="tx1"/>
                </a:solidFill>
                <a:latin typeface="Times New Roman" pitchFamily="18" charset="0"/>
              </a:defRPr>
            </a:lvl6pPr>
            <a:lvl7pPr marL="2971800" indent="-228600" eaLnBrk="0" fontAlgn="base" hangingPunct="0">
              <a:spcBef>
                <a:spcPct val="20000"/>
              </a:spcBef>
              <a:spcAft>
                <a:spcPct val="0"/>
              </a:spcAft>
              <a:buChar char="»"/>
              <a:tabLst>
                <a:tab pos="631825" algn="l"/>
              </a:tabLst>
              <a:defRPr sz="2000">
                <a:solidFill>
                  <a:schemeClr val="tx1"/>
                </a:solidFill>
                <a:latin typeface="Times New Roman" pitchFamily="18" charset="0"/>
              </a:defRPr>
            </a:lvl7pPr>
            <a:lvl8pPr marL="3429000" indent="-228600" eaLnBrk="0" fontAlgn="base" hangingPunct="0">
              <a:spcBef>
                <a:spcPct val="20000"/>
              </a:spcBef>
              <a:spcAft>
                <a:spcPct val="0"/>
              </a:spcAft>
              <a:buChar char="»"/>
              <a:tabLst>
                <a:tab pos="631825" algn="l"/>
              </a:tabLst>
              <a:defRPr sz="2000">
                <a:solidFill>
                  <a:schemeClr val="tx1"/>
                </a:solidFill>
                <a:latin typeface="Times New Roman" pitchFamily="18" charset="0"/>
              </a:defRPr>
            </a:lvl8pPr>
            <a:lvl9pPr marL="3886200" indent="-228600" eaLnBrk="0" fontAlgn="base" hangingPunct="0">
              <a:spcBef>
                <a:spcPct val="20000"/>
              </a:spcBef>
              <a:spcAft>
                <a:spcPct val="0"/>
              </a:spcAft>
              <a:buChar char="»"/>
              <a:tabLst>
                <a:tab pos="631825" algn="l"/>
              </a:tabLst>
              <a:defRPr sz="2000">
                <a:solidFill>
                  <a:schemeClr val="tx1"/>
                </a:solidFill>
                <a:latin typeface="Times New Roman" pitchFamily="18" charset="0"/>
              </a:defRPr>
            </a:lvl9pPr>
          </a:lstStyle>
          <a:p>
            <a:r>
              <a:rPr lang="en-US" dirty="0">
                <a:latin typeface="Times New Roman" pitchFamily="18" charset="0"/>
                <a:cs typeface="Times New Roman" pitchFamily="18" charset="0"/>
              </a:rPr>
              <a:t>In this non-graded lab exercise, you are required to add USB drive write protection to a computer system running the Windows operating system.</a:t>
            </a:r>
            <a:endParaRPr lang="en-US" dirty="0">
              <a:latin typeface="Times New Roman" pitchFamily="18" charset="0"/>
              <a:cs typeface="Times New Roman" pitchFamily="18" charset="0"/>
            </a:endParaRPr>
          </a:p>
        </p:txBody>
      </p:sp>
      <p:sp>
        <p:nvSpPr>
          <p:cNvPr id="18" name="Text Box 9"/>
          <p:cNvSpPr txBox="1">
            <a:spLocks noChangeArrowheads="1"/>
          </p:cNvSpPr>
          <p:nvPr/>
        </p:nvSpPr>
        <p:spPr bwMode="auto">
          <a:xfrm>
            <a:off x="1590675" y="124701"/>
            <a:ext cx="6900863" cy="1040285"/>
          </a:xfrm>
          <a:prstGeom prst="rect">
            <a:avLst/>
          </a:prstGeom>
          <a:noFill/>
          <a:ln w="9525">
            <a:noFill/>
            <a:miter lim="800000"/>
          </a:ln>
        </p:spPr>
        <p:txBody>
          <a:bodyPr>
            <a:spAutoFit/>
          </a:bodyPr>
          <a:lstStyle/>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Non-graded hands-on exercise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Software Write Block</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7595" name="Picture 2" descr="http://tbn1.google.com/images?q=tbn:EZiJqDG2US75qM:http://www.secviz.org/files/images/inetvis-nmap_decoy_gridswee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333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noChangeArrowheads="1"/>
          </p:cNvSpPr>
          <p:nvPr>
            <p:ph type="title"/>
          </p:nvPr>
        </p:nvSpPr>
        <p:spPr>
          <a:xfrm>
            <a:off x="1543050" y="1482328"/>
            <a:ext cx="5829300" cy="459581"/>
          </a:xfrm>
        </p:spPr>
        <p:txBody>
          <a:bodyPr/>
          <a:lstStyle/>
          <a:p>
            <a:pPr algn="ctr"/>
            <a:r>
              <a:rPr lang="en-US" altLang="en-US" sz="2700" b="1" u="none" dirty="0">
                <a:latin typeface="Times New Roman" pitchFamily="18" charset="0"/>
                <a:cs typeface="Times New Roman" pitchFamily="18" charset="0"/>
              </a:rPr>
              <a:t>Panel Discussion</a:t>
            </a:r>
            <a:endParaRPr lang="en-US" altLang="en-US" sz="2700" b="1" u="none" dirty="0">
              <a:latin typeface="Times New Roman" pitchFamily="18" charset="0"/>
              <a:cs typeface="Times New Roman" pitchFamily="18" charset="0"/>
            </a:endParaRPr>
          </a:p>
        </p:txBody>
      </p:sp>
      <p:sp>
        <p:nvSpPr>
          <p:cNvPr id="5" name="Content Placeholder 2"/>
          <p:cNvSpPr txBox="1"/>
          <p:nvPr/>
        </p:nvSpPr>
        <p:spPr bwMode="auto">
          <a:xfrm>
            <a:off x="1219200" y="2819400"/>
            <a:ext cx="7010400" cy="1977628"/>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just"/>
            <a:r>
              <a:rPr lang="en-US" sz="2800" dirty="0">
                <a:latin typeface="Times New Roman" pitchFamily="18" charset="0"/>
                <a:cs typeface="Times New Roman" pitchFamily="18" charset="0"/>
              </a:rPr>
              <a:t>Since many modern data acquisition techniques/tools don’t modify any of the original data, we don’t need write blockers anymore. Do you agree with this statement?</a:t>
            </a:r>
            <a:endParaRPr lang="en-US" sz="2800" dirty="0">
              <a:latin typeface="Times New Roman" pitchFamily="18" charset="0"/>
              <a:cs typeface="Times New Roman" pitchFamily="18" charset="0"/>
            </a:endParaRPr>
          </a:p>
        </p:txBody>
      </p:sp>
      <p:pic>
        <p:nvPicPr>
          <p:cNvPr id="90120" name="Picture 12" descr="The Beginner's Guide to Moderating a Panel Discussion - Slido Blo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32910" y="1369219"/>
            <a:ext cx="1719263" cy="114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9"/>
          <p:cNvSpPr txBox="1">
            <a:spLocks noChangeArrowheads="1"/>
          </p:cNvSpPr>
          <p:nvPr/>
        </p:nvSpPr>
        <p:spPr bwMode="auto">
          <a:xfrm>
            <a:off x="1219200" y="176534"/>
            <a:ext cx="6900863" cy="1040285"/>
          </a:xfrm>
          <a:prstGeom prst="rect">
            <a:avLst/>
          </a:prstGeom>
          <a:noFill/>
          <a:ln w="9525">
            <a:noFill/>
            <a:miter lim="800000"/>
          </a:ln>
        </p:spPr>
        <p:txBody>
          <a:bodyPr>
            <a:spAutoFit/>
          </a:bodyPr>
          <a:lstStyle/>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Non-graded hands-on exercise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Software Write Block (cont’d)</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293688"/>
            <a:ext cx="8305800" cy="523220"/>
          </a:xfrm>
          <a:prstGeom prst="rect">
            <a:avLst/>
          </a:prstGeom>
          <a:noFill/>
        </p:spPr>
        <p:txBody>
          <a:bodyPr wrap="square">
            <a:spAutoFit/>
          </a:bodyPr>
          <a:lstStyle/>
          <a:p>
            <a:pPr algn="ctr">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Crime Scene Investigation</a:t>
            </a:r>
            <a:endParaRPr lang="en-CA"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2232" name="Picture 10" descr="http://tbn0.google.com/images?q=tbn:mrrVbmzHbklMWM:http://weblogs.newsday.com/entertainment/tv/blog/image644632x.jpg"/>
          <p:cNvPicPr>
            <a:picLocks noChangeAspect="1" noChangeArrowheads="1"/>
          </p:cNvPicPr>
          <p:nvPr/>
        </p:nvPicPr>
        <p:blipFill>
          <a:blip r:embed="rId1"/>
          <a:srcRect/>
          <a:stretch>
            <a:fillRect/>
          </a:stretch>
        </p:blipFill>
        <p:spPr bwMode="auto">
          <a:xfrm>
            <a:off x="4114800" y="3327399"/>
            <a:ext cx="1746250" cy="1730375"/>
          </a:xfrm>
          <a:prstGeom prst="rect">
            <a:avLst/>
          </a:prstGeom>
          <a:noFill/>
          <a:ln w="9525">
            <a:noFill/>
            <a:miter lim="800000"/>
            <a:headEnd/>
            <a:tailEnd/>
          </a:ln>
        </p:spPr>
      </p:pic>
      <p:sp>
        <p:nvSpPr>
          <p:cNvPr id="52234" name="Slide Number Placeholder 5"/>
          <p:cNvSpPr>
            <a:spLocks noGrp="1"/>
          </p:cNvSpPr>
          <p:nvPr>
            <p:ph type="sldNum" sz="quarter" idx="12"/>
          </p:nvPr>
        </p:nvSpPr>
        <p:spPr>
          <a:noFill/>
        </p:spPr>
        <p:txBody>
          <a:bodyPr/>
          <a:lstStyle/>
          <a:p>
            <a:fld id="{CC941794-6EDC-4502-8330-BB943E511C3D}" type="slidenum">
              <a:rPr lang="en-US" smtClean="0"/>
            </a:fld>
            <a:endParaRPr lang="en-US"/>
          </a:p>
        </p:txBody>
      </p:sp>
      <p:pic>
        <p:nvPicPr>
          <p:cNvPr id="100356" name="Picture 4" descr="http://i4.fc-img.com/CTV02/Comcast_CIM_Prod_Fancast_Image/76/610/1192209839890_81csi-crime-scene-mif.jpg_640_320.jpg"/>
          <p:cNvPicPr>
            <a:picLocks noChangeAspect="1" noChangeArrowheads="1"/>
          </p:cNvPicPr>
          <p:nvPr/>
        </p:nvPicPr>
        <p:blipFill>
          <a:blip r:embed="rId2"/>
          <a:srcRect/>
          <a:stretch>
            <a:fillRect/>
          </a:stretch>
        </p:blipFill>
        <p:spPr bwMode="auto">
          <a:xfrm>
            <a:off x="304800" y="4191000"/>
            <a:ext cx="3048000" cy="1717675"/>
          </a:xfrm>
          <a:prstGeom prst="rect">
            <a:avLst/>
          </a:prstGeom>
          <a:noFill/>
        </p:spPr>
      </p:pic>
      <p:sp>
        <p:nvSpPr>
          <p:cNvPr id="12" name="AutoShape 9"/>
          <p:cNvSpPr>
            <a:spLocks noChangeArrowheads="1"/>
          </p:cNvSpPr>
          <p:nvPr/>
        </p:nvSpPr>
        <p:spPr bwMode="auto">
          <a:xfrm>
            <a:off x="457200" y="6084887"/>
            <a:ext cx="3505200" cy="631826"/>
          </a:xfrm>
          <a:prstGeom prst="cloudCallout">
            <a:avLst>
              <a:gd name="adj1" fmla="val -2035"/>
              <a:gd name="adj2" fmla="val -99101"/>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Crime scene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 name="TextBox 10"/>
          <p:cNvSpPr txBox="1"/>
          <p:nvPr/>
        </p:nvSpPr>
        <p:spPr>
          <a:xfrm>
            <a:off x="3505200" y="2143780"/>
            <a:ext cx="5410200" cy="584775"/>
          </a:xfrm>
          <a:prstGeom prst="rect">
            <a:avLst/>
          </a:prstGeom>
          <a:noFill/>
        </p:spPr>
        <p:txBody>
          <a:bodyPr wrap="square">
            <a:spAutoFit/>
          </a:bodyPr>
          <a:lstStyle/>
          <a:p>
            <a:pPr algn="ctr">
              <a:defRPr/>
            </a:pPr>
            <a:r>
              <a:rPr lang="en-US" sz="3200" b="1" dirty="0">
                <a:effectLst>
                  <a:outerShdw blurRad="38100" dist="38100" dir="2700000" algn="tl">
                    <a:srgbClr val="000000">
                      <a:alpha val="43137"/>
                    </a:srgbClr>
                  </a:outerShdw>
                </a:effectLst>
                <a:latin typeface="Times New Roman" pitchFamily="18" charset="0"/>
                <a:cs typeface="Times New Roman" pitchFamily="18" charset="0"/>
              </a:rPr>
              <a:t>Let your hypotheses fly</a:t>
            </a:r>
            <a:endParaRPr lang="en-CA"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21" name="Rectangle 2"/>
          <p:cNvSpPr txBox="1">
            <a:spLocks noChangeArrowheads="1"/>
          </p:cNvSpPr>
          <p:nvPr/>
        </p:nvSpPr>
        <p:spPr bwMode="auto">
          <a:xfrm>
            <a:off x="1319934" y="383472"/>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Validating Data Acquisitions</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Box 11"/>
          <p:cNvSpPr txBox="1">
            <a:spLocks noChangeArrowheads="1"/>
          </p:cNvSpPr>
          <p:nvPr/>
        </p:nvSpPr>
        <p:spPr bwMode="auto">
          <a:xfrm>
            <a:off x="724930" y="1295400"/>
            <a:ext cx="8001000" cy="3339376"/>
          </a:xfrm>
          <a:prstGeom prst="rect">
            <a:avLst/>
          </a:prstGeom>
          <a:noFill/>
          <a:ln w="9525" algn="ctr">
            <a:noFill/>
            <a:prstDash val="dash"/>
            <a:miter lim="800000"/>
          </a:ln>
          <a:effectLst/>
        </p:spPr>
        <p:txBody>
          <a:bodyPr wrap="square">
            <a:spAutoFit/>
          </a:bodyPr>
          <a:lstStyle/>
          <a:p>
            <a:pPr marL="457200" indent="-457200" algn="just">
              <a:spcBef>
                <a:spcPts val="600"/>
              </a:spcBef>
              <a:buFont typeface="Wingdings" panose="05000000000000000000" pitchFamily="2" charset="2"/>
              <a:buChar char="q"/>
            </a:pPr>
            <a:r>
              <a:rPr lang="en-US" sz="2800" dirty="0">
                <a:latin typeface="Times New Roman" pitchFamily="18" charset="0"/>
              </a:rPr>
              <a:t>Most critical aspect of computer forensics</a:t>
            </a:r>
            <a:endParaRPr lang="en-US" sz="2800" dirty="0">
              <a:latin typeface="Times New Roman" pitchFamily="18" charset="0"/>
            </a:endParaRPr>
          </a:p>
          <a:p>
            <a:pPr marL="457200" indent="-457200" algn="just">
              <a:spcBef>
                <a:spcPts val="600"/>
              </a:spcBef>
              <a:buFont typeface="Wingdings" panose="05000000000000000000" pitchFamily="2" charset="2"/>
              <a:buChar char="q"/>
            </a:pPr>
            <a:r>
              <a:rPr lang="en-US" sz="2800" dirty="0">
                <a:latin typeface="Times New Roman" pitchFamily="18" charset="0"/>
              </a:rPr>
              <a:t>Create hash values – CRC-32 (older methods), MD5, SHA series</a:t>
            </a:r>
            <a:endParaRPr lang="en-US" sz="2800" dirty="0">
              <a:latin typeface="Times New Roman" pitchFamily="18" charset="0"/>
            </a:endParaRPr>
          </a:p>
          <a:p>
            <a:pPr marL="457200" indent="-457200" algn="just">
              <a:spcBef>
                <a:spcPts val="600"/>
              </a:spcBef>
              <a:buFont typeface="Wingdings" panose="05000000000000000000" pitchFamily="2" charset="2"/>
              <a:buChar char="q"/>
            </a:pPr>
            <a:r>
              <a:rPr lang="en-US" sz="2800" dirty="0">
                <a:latin typeface="Times New Roman" pitchFamily="18" charset="0"/>
              </a:rPr>
              <a:t>Linux validation – Hash algorithms are included and can be executed using special commands</a:t>
            </a:r>
            <a:endParaRPr lang="en-US" sz="2800" dirty="0">
              <a:latin typeface="Times New Roman" pitchFamily="18" charset="0"/>
            </a:endParaRPr>
          </a:p>
          <a:p>
            <a:pPr marL="457200" indent="-457200" algn="just">
              <a:spcBef>
                <a:spcPts val="600"/>
              </a:spcBef>
              <a:buFont typeface="Wingdings" panose="05000000000000000000" pitchFamily="2" charset="2"/>
              <a:buChar char="q"/>
            </a:pPr>
            <a:r>
              <a:rPr lang="en-US" sz="2800" dirty="0">
                <a:latin typeface="Times New Roman" pitchFamily="18" charset="0"/>
              </a:rPr>
              <a:t>Windows validation – No hash algorithms built in, but works with 3rd party programs</a:t>
            </a:r>
            <a:endParaRPr lang="en-US" sz="2800" dirty="0">
              <a:latin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21" name="Rectangle 2"/>
          <p:cNvSpPr txBox="1">
            <a:spLocks noChangeArrowheads="1"/>
          </p:cNvSpPr>
          <p:nvPr/>
        </p:nvSpPr>
        <p:spPr bwMode="auto">
          <a:xfrm>
            <a:off x="1319934" y="383472"/>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Acquisition Tools</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Box 11"/>
          <p:cNvSpPr txBox="1">
            <a:spLocks noChangeArrowheads="1"/>
          </p:cNvSpPr>
          <p:nvPr/>
        </p:nvSpPr>
        <p:spPr bwMode="auto">
          <a:xfrm>
            <a:off x="724930" y="1295400"/>
            <a:ext cx="8001000" cy="4339650"/>
          </a:xfrm>
          <a:prstGeom prst="rect">
            <a:avLst/>
          </a:prstGeom>
          <a:noFill/>
          <a:ln w="9525" algn="ctr">
            <a:noFill/>
            <a:prstDash val="dash"/>
            <a:miter lim="800000"/>
          </a:ln>
          <a:effectLst/>
        </p:spPr>
        <p:txBody>
          <a:bodyPr wrap="square">
            <a:spAutoFit/>
          </a:bodyPr>
          <a:lstStyle/>
          <a:p>
            <a:pPr marL="457200" indent="-457200" algn="just">
              <a:spcBef>
                <a:spcPts val="600"/>
              </a:spcBef>
              <a:buFont typeface="Wingdings" panose="05000000000000000000" pitchFamily="2" charset="2"/>
              <a:buChar char="q"/>
            </a:pPr>
            <a:r>
              <a:rPr lang="en-US" sz="2800" dirty="0">
                <a:latin typeface="Times New Roman" pitchFamily="18" charset="0"/>
              </a:rPr>
              <a:t>Tool testing</a:t>
            </a:r>
            <a:endParaRPr lang="en-US" sz="2800" dirty="0">
              <a:latin typeface="Times New Roman" pitchFamily="18" charset="0"/>
            </a:endParaRPr>
          </a:p>
          <a:p>
            <a:pPr marL="457200" indent="-457200" algn="just">
              <a:spcBef>
                <a:spcPts val="600"/>
              </a:spcBef>
              <a:buFont typeface="Arial" panose="020B0604020202020204" pitchFamily="34" charset="0"/>
              <a:buChar char="•"/>
            </a:pPr>
            <a:r>
              <a:rPr lang="en-US" dirty="0">
                <a:latin typeface="Times New Roman" pitchFamily="18" charset="0"/>
              </a:rPr>
              <a:t>NIST</a:t>
            </a:r>
            <a:endParaRPr lang="en-US" dirty="0">
              <a:latin typeface="Times New Roman" pitchFamily="18" charset="0"/>
            </a:endParaRPr>
          </a:p>
          <a:p>
            <a:pPr marL="457200" indent="-457200" algn="just">
              <a:spcBef>
                <a:spcPts val="600"/>
              </a:spcBef>
              <a:buFont typeface="Wingdings" panose="05000000000000000000" pitchFamily="2" charset="2"/>
              <a:buChar char="q"/>
            </a:pPr>
            <a:r>
              <a:rPr lang="en-US" sz="2800" dirty="0">
                <a:latin typeface="Times New Roman" pitchFamily="18" charset="0"/>
              </a:rPr>
              <a:t>Proprietary Tools</a:t>
            </a:r>
            <a:endParaRPr lang="en-US" sz="2800" dirty="0">
              <a:latin typeface="Times New Roman" pitchFamily="18" charset="0"/>
            </a:endParaRPr>
          </a:p>
          <a:p>
            <a:pPr marL="457200" indent="-457200" algn="just">
              <a:spcBef>
                <a:spcPts val="600"/>
              </a:spcBef>
              <a:buFont typeface="Arial" panose="020B0604020202020204" pitchFamily="34" charset="0"/>
              <a:buChar char="•"/>
            </a:pPr>
            <a:r>
              <a:rPr lang="en-US" dirty="0">
                <a:latin typeface="Times New Roman" pitchFamily="18" charset="0"/>
              </a:rPr>
              <a:t>EnCase</a:t>
            </a:r>
            <a:endParaRPr lang="en-US" dirty="0">
              <a:latin typeface="Times New Roman" pitchFamily="18" charset="0"/>
            </a:endParaRPr>
          </a:p>
          <a:p>
            <a:pPr marL="457200" indent="-457200" algn="just">
              <a:spcBef>
                <a:spcPts val="600"/>
              </a:spcBef>
              <a:buFont typeface="Arial" panose="020B0604020202020204" pitchFamily="34" charset="0"/>
              <a:buChar char="•"/>
            </a:pPr>
            <a:r>
              <a:rPr lang="en-US" dirty="0">
                <a:latin typeface="Times New Roman" pitchFamily="18" charset="0"/>
              </a:rPr>
              <a:t>FTK (FTK Imager)</a:t>
            </a:r>
            <a:endParaRPr lang="en-US" dirty="0">
              <a:latin typeface="Times New Roman" pitchFamily="18" charset="0"/>
            </a:endParaRPr>
          </a:p>
          <a:p>
            <a:pPr marL="457200" indent="-457200" algn="just">
              <a:spcBef>
                <a:spcPts val="600"/>
              </a:spcBef>
              <a:buFont typeface="Arial" panose="020B0604020202020204" pitchFamily="34" charset="0"/>
              <a:buChar char="•"/>
            </a:pPr>
            <a:r>
              <a:rPr lang="en-US" dirty="0" err="1">
                <a:latin typeface="Times New Roman" pitchFamily="18" charset="0"/>
              </a:rPr>
              <a:t>ProDiscover</a:t>
            </a:r>
            <a:endParaRPr lang="en-US" sz="2800" dirty="0">
              <a:latin typeface="Times New Roman" pitchFamily="18" charset="0"/>
            </a:endParaRPr>
          </a:p>
          <a:p>
            <a:pPr marL="457200" indent="-457200" algn="just">
              <a:spcBef>
                <a:spcPts val="600"/>
              </a:spcBef>
              <a:buFont typeface="Wingdings" panose="05000000000000000000" pitchFamily="2" charset="2"/>
              <a:buChar char="q"/>
            </a:pPr>
            <a:r>
              <a:rPr lang="en-US" sz="2800" dirty="0">
                <a:latin typeface="Times New Roman" pitchFamily="18" charset="0"/>
              </a:rPr>
              <a:t>Open Source</a:t>
            </a:r>
            <a:endParaRPr lang="en-US" sz="2800" dirty="0">
              <a:latin typeface="Times New Roman" pitchFamily="18" charset="0"/>
            </a:endParaRPr>
          </a:p>
          <a:p>
            <a:pPr marL="457200" indent="-457200" algn="just">
              <a:spcBef>
                <a:spcPts val="600"/>
              </a:spcBef>
              <a:buFont typeface="Arial" panose="020B0604020202020204" pitchFamily="34" charset="0"/>
              <a:buChar char="•"/>
            </a:pPr>
            <a:r>
              <a:rPr lang="en-US" dirty="0">
                <a:latin typeface="Times New Roman" pitchFamily="18" charset="0"/>
              </a:rPr>
              <a:t>DD</a:t>
            </a:r>
            <a:endParaRPr lang="en-US" dirty="0">
              <a:latin typeface="Times New Roman" pitchFamily="18" charset="0"/>
            </a:endParaRPr>
          </a:p>
          <a:p>
            <a:pPr marL="457200" indent="-457200" algn="just">
              <a:spcBef>
                <a:spcPts val="600"/>
              </a:spcBef>
              <a:buFont typeface="Arial" panose="020B0604020202020204" pitchFamily="34" charset="0"/>
              <a:buChar char="•"/>
            </a:pPr>
            <a:r>
              <a:rPr lang="en-US" dirty="0">
                <a:latin typeface="Times New Roman" pitchFamily="18" charset="0"/>
              </a:rPr>
              <a:t>DCFLDD</a:t>
            </a:r>
            <a:endParaRPr lang="en-US" dirty="0">
              <a:latin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C0E22BE-BB56-4472-9F5F-79A55F132173}" type="slidenum">
              <a:rPr lang="zh-CN" altLang="en-US" smtClean="0"/>
            </a:fld>
            <a:endParaRPr lang="en-US" altLang="zh-CN"/>
          </a:p>
        </p:txBody>
      </p:sp>
      <p:pic>
        <p:nvPicPr>
          <p:cNvPr id="3" name="Picture 2"/>
          <p:cNvPicPr>
            <a:picLocks noChangeAspect="1"/>
          </p:cNvPicPr>
          <p:nvPr/>
        </p:nvPicPr>
        <p:blipFill>
          <a:blip r:embed="rId1"/>
          <a:stretch>
            <a:fillRect/>
          </a:stretch>
        </p:blipFill>
        <p:spPr>
          <a:xfrm>
            <a:off x="704295" y="332222"/>
            <a:ext cx="8058705" cy="606857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81000" y="381000"/>
            <a:ext cx="8382000" cy="685800"/>
          </a:xfrm>
        </p:spPr>
        <p:txBody>
          <a:bodyPr/>
          <a:lstStyle/>
          <a:p>
            <a:pPr algn="ctr" eaLnBrk="1">
              <a:lnSpc>
                <a:spcPct val="95000"/>
              </a:lnSpc>
              <a:tabLst>
                <a:tab pos="0" algn="l"/>
                <a:tab pos="414655" algn="l"/>
                <a:tab pos="829310" algn="l"/>
                <a:tab pos="1243965" algn="l"/>
                <a:tab pos="1658620" algn="l"/>
                <a:tab pos="2073275" algn="l"/>
                <a:tab pos="2487930" algn="l"/>
                <a:tab pos="2902585" algn="l"/>
                <a:tab pos="3317240" algn="l"/>
                <a:tab pos="3732530" algn="l"/>
                <a:tab pos="4147185" algn="l"/>
                <a:tab pos="4561840" algn="l"/>
                <a:tab pos="4976495" algn="l"/>
                <a:tab pos="5391150" algn="l"/>
                <a:tab pos="5805805" algn="l"/>
                <a:tab pos="6220460" algn="l"/>
                <a:tab pos="6635115" algn="l"/>
                <a:tab pos="7049770" algn="l"/>
                <a:tab pos="7465060" algn="l"/>
                <a:tab pos="7879715" algn="l"/>
                <a:tab pos="8294370" algn="l"/>
              </a:tabLst>
            </a:pP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The Order of Volatility</a:t>
            </a:r>
            <a:endParaRPr lang="en-GB"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099" name="Rectangle 2"/>
          <p:cNvSpPr>
            <a:spLocks noGrp="1" noChangeArrowheads="1"/>
          </p:cNvSpPr>
          <p:nvPr>
            <p:ph type="body" idx="1"/>
          </p:nvPr>
        </p:nvSpPr>
        <p:spPr>
          <a:xfrm>
            <a:off x="381000" y="1295400"/>
            <a:ext cx="8147050" cy="3657600"/>
          </a:xfrm>
        </p:spPr>
        <p:txBody>
          <a:bodyPr/>
          <a:lstStyle/>
          <a:p>
            <a:pPr algn="just"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US" dirty="0">
                <a:latin typeface="Times New Roman" pitchFamily="18" charset="0"/>
                <a:cs typeface="Times New Roman" pitchFamily="18" charset="0"/>
              </a:rPr>
              <a:t>Computers store a great amount of information in a significant number of locations and layers. </a:t>
            </a:r>
            <a:r>
              <a:rPr lang="en-US" b="1" u="sng" dirty="0">
                <a:latin typeface="Times New Roman" pitchFamily="18" charset="0"/>
                <a:cs typeface="Times New Roman" pitchFamily="18" charset="0"/>
              </a:rPr>
              <a:t>Disk storage</a:t>
            </a:r>
            <a:r>
              <a:rPr lang="en-US" dirty="0">
                <a:latin typeface="Times New Roman" pitchFamily="18" charset="0"/>
                <a:cs typeface="Times New Roman" pitchFamily="18" charset="0"/>
              </a:rPr>
              <a:t> and </a:t>
            </a:r>
            <a:r>
              <a:rPr lang="en-US" b="1" u="sng" dirty="0">
                <a:latin typeface="Times New Roman" pitchFamily="18" charset="0"/>
                <a:cs typeface="Times New Roman" pitchFamily="18" charset="0"/>
              </a:rPr>
              <a:t>Random access memory (RAM)</a:t>
            </a:r>
            <a:r>
              <a:rPr lang="en-US" dirty="0">
                <a:latin typeface="Times New Roman" pitchFamily="18" charset="0"/>
                <a:cs typeface="Times New Roman" pitchFamily="18" charset="0"/>
              </a:rPr>
              <a:t> are the two most commonly thought data repositories.</a:t>
            </a:r>
            <a:endParaRPr lang="en-US" dirty="0">
              <a:latin typeface="Times New Roman" pitchFamily="18" charset="0"/>
              <a:cs typeface="Times New Roman" pitchFamily="18" charset="0"/>
            </a:endParaRPr>
          </a:p>
          <a:p>
            <a:pPr lvl="1" algn="just"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US" b="1" dirty="0">
                <a:effectLst>
                  <a:outerShdw blurRad="38100" dist="38100" dir="2700000" algn="tl">
                    <a:srgbClr val="000000">
                      <a:alpha val="43137"/>
                    </a:srgbClr>
                  </a:outerShdw>
                </a:effectLst>
                <a:latin typeface="Times New Roman" pitchFamily="18" charset="0"/>
                <a:cs typeface="Times New Roman" pitchFamily="18" charset="0"/>
              </a:rPr>
              <a:t>All data is volatile, however</a:t>
            </a:r>
            <a:r>
              <a:rPr lang="en-US" dirty="0">
                <a:latin typeface="Times New Roman" pitchFamily="18" charset="0"/>
                <a:cs typeface="Times New Roman" pitchFamily="18" charset="0"/>
              </a:rPr>
              <a:t>. As time passes the veracity of the information goes down, and the ability to recall or validate the data also decreases. </a:t>
            </a:r>
            <a:endParaRPr lang="en-US" dirty="0">
              <a:latin typeface="Times New Roman" pitchFamily="18" charset="0"/>
              <a:cs typeface="Times New Roman" pitchFamily="18" charset="0"/>
            </a:endParaRPr>
          </a:p>
          <a:p>
            <a:pPr lvl="1" algn="just" eaLnBrk="1">
              <a:lnSpc>
                <a:spcPct val="95000"/>
              </a:lnSpc>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US" dirty="0">
                <a:latin typeface="Times New Roman" pitchFamily="18" charset="0"/>
                <a:cs typeface="Times New Roman" pitchFamily="18" charset="0"/>
              </a:rPr>
              <a:t>However, some data is </a:t>
            </a:r>
            <a:r>
              <a:rPr lang="en-US" b="1" dirty="0">
                <a:latin typeface="Times New Roman" pitchFamily="18" charset="0"/>
                <a:cs typeface="Times New Roman" pitchFamily="18" charset="0"/>
              </a:rPr>
              <a:t>MORE</a:t>
            </a:r>
            <a:r>
              <a:rPr lang="en-US" dirty="0">
                <a:latin typeface="Times New Roman" pitchFamily="18" charset="0"/>
                <a:cs typeface="Times New Roman" pitchFamily="18" charset="0"/>
              </a:rPr>
              <a:t> </a:t>
            </a:r>
            <a:r>
              <a:rPr lang="en-US" b="1" dirty="0">
                <a:effectLst>
                  <a:outerShdw blurRad="38100" dist="38100" dir="2700000" algn="tl">
                    <a:srgbClr val="000000">
                      <a:alpha val="43137"/>
                    </a:srgbClr>
                  </a:outerShdw>
                </a:effectLst>
                <a:latin typeface="Times New Roman" pitchFamily="18" charset="0"/>
                <a:cs typeface="Times New Roman" pitchFamily="18" charset="0"/>
              </a:rPr>
              <a:t>volatile.</a:t>
            </a:r>
            <a:endParaRPr lang="en-US" dirty="0">
              <a:latin typeface="Times New Roman" pitchFamily="18" charset="0"/>
              <a:cs typeface="Times New Roman" pitchFamily="18" charset="0"/>
            </a:endParaRPr>
          </a:p>
        </p:txBody>
      </p:sp>
      <p:sp>
        <p:nvSpPr>
          <p:cNvPr id="4" name="Text Box 5"/>
          <p:cNvSpPr txBox="1">
            <a:spLocks noChangeArrowheads="1"/>
          </p:cNvSpPr>
          <p:nvPr/>
        </p:nvSpPr>
        <p:spPr bwMode="auto">
          <a:xfrm>
            <a:off x="152400" y="5983069"/>
            <a:ext cx="8377614" cy="707886"/>
          </a:xfrm>
          <a:prstGeom prst="rect">
            <a:avLst/>
          </a:prstGeom>
          <a:noFill/>
          <a:ln w="9525">
            <a:noFill/>
            <a:miter lim="800000"/>
          </a:ln>
        </p:spPr>
        <p:txBody>
          <a:bodyPr wrap="none">
            <a:spAutoFit/>
          </a:bodyPr>
          <a:lstStyle/>
          <a:p>
            <a:pPr>
              <a:spcBef>
                <a:spcPct val="0"/>
              </a:spcBef>
              <a:buClrTx/>
              <a:buSzTx/>
              <a:buFontTx/>
              <a:buNone/>
            </a:pPr>
            <a:r>
              <a:rPr lang="en-US" sz="2000" dirty="0">
                <a:latin typeface="Times New Roman" pitchFamily="18" charset="0"/>
                <a:cs typeface="Times New Roman" pitchFamily="18" charset="0"/>
              </a:rPr>
              <a:t>[1] Order of volatility.  http://www.macforensicslab.com/ProductsAndServices/</a:t>
            </a:r>
            <a:endParaRPr lang="en-US" sz="2000" dirty="0">
              <a:latin typeface="Times New Roman" pitchFamily="18" charset="0"/>
              <a:cs typeface="Times New Roman" pitchFamily="18" charset="0"/>
            </a:endParaRPr>
          </a:p>
          <a:p>
            <a:pPr>
              <a:spcBef>
                <a:spcPct val="0"/>
              </a:spcBef>
              <a:buClrTx/>
              <a:buSzTx/>
              <a:buFontTx/>
              <a:buNone/>
            </a:pPr>
            <a:r>
              <a:rPr lang="en-US" sz="2000" dirty="0" err="1">
                <a:latin typeface="Times New Roman" pitchFamily="18" charset="0"/>
                <a:cs typeface="Times New Roman" pitchFamily="18" charset="0"/>
              </a:rPr>
              <a:t>index.php?main_page</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document_general_info&amp;cPath</a:t>
            </a:r>
            <a:r>
              <a:rPr lang="en-US" sz="2000" dirty="0">
                <a:latin typeface="Times New Roman" pitchFamily="18" charset="0"/>
                <a:cs typeface="Times New Roman" pitchFamily="18" charset="0"/>
              </a:rPr>
              <a:t>=5_24&amp;products_id=213</a:t>
            </a:r>
            <a:endParaRPr lang="en-US" sz="2000" dirty="0">
              <a:latin typeface="Times New Roman" pitchFamily="18" charset="0"/>
              <a:cs typeface="Times New Roman" pitchFamily="18" charset="0"/>
            </a:endParaRPr>
          </a:p>
        </p:txBody>
      </p:sp>
      <p:sp>
        <p:nvSpPr>
          <p:cNvPr id="5" name="灯片编号占位符 5"/>
          <p:cNvSpPr>
            <a:spLocks noGrp="1"/>
          </p:cNvSpPr>
          <p:nvPr>
            <p:ph type="sldNum" sz="quarter" idx="12"/>
          </p:nvPr>
        </p:nvSpPr>
        <p:spPr>
          <a:xfrm>
            <a:off x="8223250" y="6400800"/>
            <a:ext cx="768350" cy="457200"/>
          </a:xfrm>
          <a:noFill/>
        </p:spPr>
        <p:txBody>
          <a:bodyPr/>
          <a:lstStyle/>
          <a:p>
            <a:fld id="{C5B58C2B-5A33-4FCE-A336-60EE9FBDDE13}" type="slidenum">
              <a:rPr lang="zh-CN" altLang="en-US" smtClean="0">
                <a:ea typeface="SimSun" pitchFamily="2" charset="-122"/>
              </a:rPr>
            </a:fld>
            <a:endParaRPr lang="en-US" altLang="zh-CN">
              <a:ea typeface="SimSun" pitchFamily="2" charset="-122"/>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81000" y="381000"/>
            <a:ext cx="8382000" cy="685800"/>
          </a:xfrm>
        </p:spPr>
        <p:txBody>
          <a:bodyPr/>
          <a:lstStyle/>
          <a:p>
            <a:pPr algn="ctr" eaLnBrk="1">
              <a:lnSpc>
                <a:spcPct val="95000"/>
              </a:lnSpc>
              <a:tabLst>
                <a:tab pos="0" algn="l"/>
                <a:tab pos="414655" algn="l"/>
                <a:tab pos="829310" algn="l"/>
                <a:tab pos="1243965" algn="l"/>
                <a:tab pos="1658620" algn="l"/>
                <a:tab pos="2073275" algn="l"/>
                <a:tab pos="2487930" algn="l"/>
                <a:tab pos="2902585" algn="l"/>
                <a:tab pos="3317240" algn="l"/>
                <a:tab pos="3732530" algn="l"/>
                <a:tab pos="4147185" algn="l"/>
                <a:tab pos="4561840" algn="l"/>
                <a:tab pos="4976495" algn="l"/>
                <a:tab pos="5391150" algn="l"/>
                <a:tab pos="5805805" algn="l"/>
                <a:tab pos="6220460" algn="l"/>
                <a:tab pos="6635115" algn="l"/>
                <a:tab pos="7049770" algn="l"/>
                <a:tab pos="7465060" algn="l"/>
                <a:tab pos="7879715" algn="l"/>
                <a:tab pos="8294370" algn="l"/>
              </a:tabLst>
            </a:pP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Acquisition and the Order of Volatility (cont’d)</a:t>
            </a:r>
            <a:endParaRPr lang="en-GB"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灯片编号占位符 5"/>
          <p:cNvSpPr>
            <a:spLocks noGrp="1"/>
          </p:cNvSpPr>
          <p:nvPr>
            <p:ph type="sldNum" sz="quarter" idx="12"/>
          </p:nvPr>
        </p:nvSpPr>
        <p:spPr>
          <a:xfrm>
            <a:off x="8223250" y="6400800"/>
            <a:ext cx="768350" cy="457200"/>
          </a:xfrm>
          <a:noFill/>
        </p:spPr>
        <p:txBody>
          <a:bodyPr/>
          <a:lstStyle/>
          <a:p>
            <a:fld id="{C5B58C2B-5A33-4FCE-A336-60EE9FBDDE13}" type="slidenum">
              <a:rPr lang="zh-CN" altLang="en-US" smtClean="0">
                <a:ea typeface="SimSun" pitchFamily="2" charset="-122"/>
              </a:rPr>
            </a:fld>
            <a:endParaRPr lang="en-US" altLang="zh-CN">
              <a:ea typeface="SimSun" pitchFamily="2" charset="-122"/>
            </a:endParaRPr>
          </a:p>
        </p:txBody>
      </p:sp>
      <p:pic>
        <p:nvPicPr>
          <p:cNvPr id="1026" name="Picture 2" descr="Ancient book isolated on white — Stock Photo #223868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1676400"/>
            <a:ext cx="4276725" cy="2838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
          <p:cNvSpPr txBox="1">
            <a:spLocks noChangeArrowheads="1"/>
          </p:cNvSpPr>
          <p:nvPr/>
        </p:nvSpPr>
        <p:spPr bwMode="auto">
          <a:xfrm>
            <a:off x="381000" y="4689038"/>
            <a:ext cx="4060150" cy="523220"/>
          </a:xfrm>
          <a:prstGeom prst="rect">
            <a:avLst/>
          </a:prstGeom>
          <a:noFill/>
          <a:ln w="9525">
            <a:noFill/>
            <a:miter lim="800000"/>
          </a:ln>
        </p:spPr>
        <p:txBody>
          <a:bodyPr wrap="none">
            <a:spAutoFit/>
          </a:bodyPr>
          <a:lstStyle/>
          <a:p>
            <a:pPr>
              <a:spcBef>
                <a:spcPct val="0"/>
              </a:spcBef>
              <a:buClrTx/>
              <a:buSzTx/>
              <a:buFontTx/>
              <a:buNone/>
            </a:pPr>
            <a:r>
              <a:rPr lang="en-CA" sz="2800" b="1" dirty="0">
                <a:latin typeface="Times New Roman" pitchFamily="18" charset="0"/>
                <a:cs typeface="Times New Roman" pitchFamily="18" charset="0"/>
              </a:rPr>
              <a:t>A book published in 1857</a:t>
            </a:r>
            <a:endParaRPr lang="en-US" sz="2800" b="1"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944" y="1583531"/>
            <a:ext cx="4009056"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p:cNvSpPr txBox="1">
            <a:spLocks noChangeArrowheads="1"/>
          </p:cNvSpPr>
          <p:nvPr/>
        </p:nvSpPr>
        <p:spPr bwMode="auto">
          <a:xfrm>
            <a:off x="5366937" y="4724400"/>
            <a:ext cx="2783070" cy="523220"/>
          </a:xfrm>
          <a:prstGeom prst="rect">
            <a:avLst/>
          </a:prstGeom>
          <a:noFill/>
          <a:ln w="9525">
            <a:noFill/>
            <a:miter lim="800000"/>
          </a:ln>
        </p:spPr>
        <p:txBody>
          <a:bodyPr wrap="none">
            <a:spAutoFit/>
          </a:bodyPr>
          <a:lstStyle/>
          <a:p>
            <a:pPr>
              <a:spcBef>
                <a:spcPct val="0"/>
              </a:spcBef>
              <a:buClrTx/>
              <a:buSzTx/>
              <a:buFontTx/>
              <a:buNone/>
            </a:pPr>
            <a:r>
              <a:rPr lang="en-CA" sz="2800" b="1" dirty="0">
                <a:latin typeface="Times New Roman" pitchFamily="18" charset="0"/>
                <a:cs typeface="Times New Roman" pitchFamily="18" charset="0"/>
              </a:rPr>
              <a:t>unreadable DVD</a:t>
            </a:r>
            <a:endParaRPr lang="en-US" sz="2800" b="1"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400050" y="609600"/>
            <a:ext cx="8382000" cy="990600"/>
          </a:xfrm>
        </p:spPr>
        <p:txBody>
          <a:bodyPr/>
          <a:lstStyle/>
          <a:p>
            <a:pPr algn="ctr" eaLnBrk="1">
              <a:lnSpc>
                <a:spcPct val="95000"/>
              </a:lnSpc>
              <a:tabLst>
                <a:tab pos="0" algn="l"/>
                <a:tab pos="414655" algn="l"/>
                <a:tab pos="829310" algn="l"/>
                <a:tab pos="1243965" algn="l"/>
                <a:tab pos="1658620" algn="l"/>
                <a:tab pos="2073275" algn="l"/>
                <a:tab pos="2487930" algn="l"/>
                <a:tab pos="2902585" algn="l"/>
                <a:tab pos="3317240" algn="l"/>
                <a:tab pos="3732530" algn="l"/>
                <a:tab pos="4147185" algn="l"/>
                <a:tab pos="4561840" algn="l"/>
                <a:tab pos="4976495" algn="l"/>
                <a:tab pos="5391150" algn="l"/>
                <a:tab pos="5805805" algn="l"/>
                <a:tab pos="6220460" algn="l"/>
                <a:tab pos="6635115" algn="l"/>
                <a:tab pos="7049770" algn="l"/>
                <a:tab pos="7465060" algn="l"/>
                <a:tab pos="7879715" algn="l"/>
                <a:tab pos="8294370" algn="l"/>
              </a:tabLst>
            </a:pP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Acquisition and the Order of Volatility (cont’d)</a:t>
            </a:r>
            <a:endParaRPr lang="en-GB"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099" name="Rectangle 2"/>
          <p:cNvSpPr>
            <a:spLocks noGrp="1" noChangeArrowheads="1"/>
          </p:cNvSpPr>
          <p:nvPr>
            <p:ph type="body" idx="1"/>
          </p:nvPr>
        </p:nvSpPr>
        <p:spPr>
          <a:xfrm>
            <a:off x="381000" y="1962150"/>
            <a:ext cx="8153399" cy="2743200"/>
          </a:xfrm>
        </p:spPr>
        <p:txBody>
          <a:bodyPr/>
          <a:lstStyle/>
          <a:p>
            <a:pPr marL="0" indent="0" algn="just" eaLnBrk="1">
              <a:lnSpc>
                <a:spcPct val="95000"/>
              </a:lnSpc>
              <a:buNone/>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US" dirty="0">
                <a:latin typeface="Times New Roman" pitchFamily="18" charset="0"/>
                <a:cs typeface="Times New Roman" pitchFamily="18" charset="0"/>
              </a:rPr>
              <a:t>Thus, when collecting data for a computer forensic investigation you want to </a:t>
            </a:r>
            <a:r>
              <a:rPr lang="en-US" b="1" dirty="0">
                <a:effectLst>
                  <a:outerShdw blurRad="38100" dist="38100" dir="2700000" algn="tl">
                    <a:srgbClr val="000000">
                      <a:alpha val="43137"/>
                    </a:srgbClr>
                  </a:outerShdw>
                </a:effectLst>
                <a:latin typeface="Times New Roman" pitchFamily="18" charset="0"/>
                <a:cs typeface="Times New Roman" pitchFamily="18" charset="0"/>
              </a:rPr>
              <a:t>collect the most volatile data first as it will be lost the quickest</a:t>
            </a:r>
            <a:r>
              <a:rPr lang="en-US"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0" indent="0" algn="just" eaLnBrk="1">
              <a:lnSpc>
                <a:spcPct val="95000"/>
              </a:lnSpc>
              <a:buNone/>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US" dirty="0">
                <a:latin typeface="Times New Roman" pitchFamily="18" charset="0"/>
                <a:cs typeface="Times New Roman" pitchFamily="18" charset="0"/>
              </a:rPr>
              <a:t>	- The order of volatility shows which data 	will 	be lost first.</a:t>
            </a:r>
            <a:endParaRPr lang="en-US" dirty="0">
              <a:latin typeface="Times New Roman" pitchFamily="18" charset="0"/>
              <a:cs typeface="Times New Roman" pitchFamily="18" charset="0"/>
            </a:endParaRPr>
          </a:p>
        </p:txBody>
      </p:sp>
      <p:sp>
        <p:nvSpPr>
          <p:cNvPr id="4" name="Text Box 5"/>
          <p:cNvSpPr txBox="1">
            <a:spLocks noChangeArrowheads="1"/>
          </p:cNvSpPr>
          <p:nvPr/>
        </p:nvSpPr>
        <p:spPr bwMode="auto">
          <a:xfrm>
            <a:off x="152400" y="5983069"/>
            <a:ext cx="8377614" cy="707886"/>
          </a:xfrm>
          <a:prstGeom prst="rect">
            <a:avLst/>
          </a:prstGeom>
          <a:noFill/>
          <a:ln w="9525">
            <a:noFill/>
            <a:miter lim="800000"/>
          </a:ln>
        </p:spPr>
        <p:txBody>
          <a:bodyPr wrap="none">
            <a:spAutoFit/>
          </a:bodyPr>
          <a:lstStyle/>
          <a:p>
            <a:pPr>
              <a:spcBef>
                <a:spcPct val="0"/>
              </a:spcBef>
              <a:buClrTx/>
              <a:buSzTx/>
              <a:buFontTx/>
              <a:buNone/>
            </a:pPr>
            <a:r>
              <a:rPr lang="en-US" sz="2000" dirty="0">
                <a:latin typeface="Times New Roman" pitchFamily="18" charset="0"/>
                <a:cs typeface="Times New Roman" pitchFamily="18" charset="0"/>
              </a:rPr>
              <a:t>[1] Order of volatility.  http://www.macforensicslab.com/ProductsAndServices/</a:t>
            </a:r>
            <a:endParaRPr lang="en-US" sz="2000" dirty="0">
              <a:latin typeface="Times New Roman" pitchFamily="18" charset="0"/>
              <a:cs typeface="Times New Roman" pitchFamily="18" charset="0"/>
            </a:endParaRPr>
          </a:p>
          <a:p>
            <a:pPr>
              <a:spcBef>
                <a:spcPct val="0"/>
              </a:spcBef>
              <a:buClrTx/>
              <a:buSzTx/>
              <a:buFontTx/>
              <a:buNone/>
            </a:pPr>
            <a:r>
              <a:rPr lang="en-US" sz="2000" dirty="0" err="1">
                <a:latin typeface="Times New Roman" pitchFamily="18" charset="0"/>
                <a:cs typeface="Times New Roman" pitchFamily="18" charset="0"/>
              </a:rPr>
              <a:t>index.php?main_page</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document_general_info&amp;cPath</a:t>
            </a:r>
            <a:r>
              <a:rPr lang="en-US" sz="2000" dirty="0">
                <a:latin typeface="Times New Roman" pitchFamily="18" charset="0"/>
                <a:cs typeface="Times New Roman" pitchFamily="18" charset="0"/>
              </a:rPr>
              <a:t>=5_24&amp;products_id=213</a:t>
            </a:r>
            <a:endParaRPr lang="en-US" sz="2000" dirty="0">
              <a:latin typeface="Times New Roman" pitchFamily="18" charset="0"/>
              <a:cs typeface="Times New Roman" pitchFamily="18" charset="0"/>
            </a:endParaRPr>
          </a:p>
        </p:txBody>
      </p:sp>
      <p:sp>
        <p:nvSpPr>
          <p:cNvPr id="5" name="灯片编号占位符 5"/>
          <p:cNvSpPr>
            <a:spLocks noGrp="1"/>
          </p:cNvSpPr>
          <p:nvPr>
            <p:ph type="sldNum" sz="quarter" idx="12"/>
          </p:nvPr>
        </p:nvSpPr>
        <p:spPr>
          <a:xfrm>
            <a:off x="8223250" y="6400800"/>
            <a:ext cx="768350" cy="457200"/>
          </a:xfrm>
          <a:noFill/>
        </p:spPr>
        <p:txBody>
          <a:bodyPr/>
          <a:lstStyle/>
          <a:p>
            <a:fld id="{C5B58C2B-5A33-4FCE-A336-60EE9FBDDE13}" type="slidenum">
              <a:rPr lang="zh-CN" altLang="en-US" smtClean="0">
                <a:ea typeface="SimSun" pitchFamily="2" charset="-122"/>
              </a:rPr>
            </a:fld>
            <a:endParaRPr lang="en-US" altLang="zh-CN">
              <a:ea typeface="SimSun" pitchFamily="2" charset="-122"/>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81000" y="0"/>
            <a:ext cx="8382000" cy="1146360"/>
          </a:xfrm>
        </p:spPr>
        <p:txBody>
          <a:bodyPr/>
          <a:lstStyle/>
          <a:p>
            <a:pPr algn="ctr" eaLnBrk="1">
              <a:lnSpc>
                <a:spcPct val="95000"/>
              </a:lnSpc>
              <a:tabLst>
                <a:tab pos="0" algn="l"/>
                <a:tab pos="414655" algn="l"/>
                <a:tab pos="829310" algn="l"/>
                <a:tab pos="1243965" algn="l"/>
                <a:tab pos="1658620" algn="l"/>
                <a:tab pos="2073275" algn="l"/>
                <a:tab pos="2487930" algn="l"/>
                <a:tab pos="2902585" algn="l"/>
                <a:tab pos="3317240" algn="l"/>
                <a:tab pos="3732530" algn="l"/>
                <a:tab pos="4147185" algn="l"/>
                <a:tab pos="4561840" algn="l"/>
                <a:tab pos="4976495" algn="l"/>
                <a:tab pos="5391150" algn="l"/>
                <a:tab pos="5805805" algn="l"/>
                <a:tab pos="6220460" algn="l"/>
                <a:tab pos="6635115" algn="l"/>
                <a:tab pos="7049770" algn="l"/>
                <a:tab pos="7465060" algn="l"/>
                <a:tab pos="7879715" algn="l"/>
                <a:tab pos="8294370" algn="l"/>
              </a:tabLst>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Acquisition and </a:t>
            </a:r>
            <a:br>
              <a:rPr lang="en-US" sz="3200" b="1" u="none" dirty="0">
                <a:effectLst>
                  <a:outerShdw blurRad="38100" dist="38100" dir="2700000" algn="tl">
                    <a:srgbClr val="000000">
                      <a:alpha val="43137"/>
                    </a:srgbClr>
                  </a:outerShdw>
                </a:effectLst>
                <a:latin typeface="Times New Roman" pitchFamily="18" charset="0"/>
                <a:cs typeface="Times New Roman" pitchFamily="18" charset="0"/>
              </a:rPr>
            </a:b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the Order of Volatility (cont’d)</a:t>
            </a:r>
            <a:endParaRPr lang="en-GB"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ext Box 5"/>
          <p:cNvSpPr txBox="1">
            <a:spLocks noChangeArrowheads="1"/>
          </p:cNvSpPr>
          <p:nvPr/>
        </p:nvSpPr>
        <p:spPr bwMode="auto">
          <a:xfrm>
            <a:off x="152400" y="6412468"/>
            <a:ext cx="7869014" cy="400110"/>
          </a:xfrm>
          <a:prstGeom prst="rect">
            <a:avLst/>
          </a:prstGeom>
          <a:noFill/>
          <a:ln w="9525">
            <a:noFill/>
            <a:miter lim="800000"/>
          </a:ln>
        </p:spPr>
        <p:txBody>
          <a:bodyPr wrap="none">
            <a:spAutoFit/>
          </a:bodyPr>
          <a:lstStyle/>
          <a:p>
            <a:pPr>
              <a:spcBef>
                <a:spcPct val="0"/>
              </a:spcBef>
              <a:buClrTx/>
              <a:buSzTx/>
              <a:buFontTx/>
              <a:buNone/>
            </a:pPr>
            <a:r>
              <a:rPr lang="en-US" sz="2000" dirty="0">
                <a:latin typeface="Times New Roman" pitchFamily="18" charset="0"/>
                <a:cs typeface="Times New Roman" pitchFamily="18" charset="0"/>
              </a:rPr>
              <a:t>[1] http://www.porcupine.org/forensics/forensic-discovery/appendixB.html</a:t>
            </a:r>
            <a:endParaRPr lang="en-US" sz="2000" dirty="0">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228600" y="1371600"/>
          <a:ext cx="6096000" cy="3857484"/>
        </p:xfrm>
        <a:graphic>
          <a:graphicData uri="http://schemas.openxmlformats.org/drawingml/2006/table">
            <a:tbl>
              <a:tblPr firstRow="1" bandRow="1">
                <a:tableStyleId>{5C22544A-7EE6-4342-B048-85BDC9FD1C3A}</a:tableStyleId>
              </a:tblPr>
              <a:tblGrid>
                <a:gridCol w="3048000"/>
                <a:gridCol w="3048000"/>
              </a:tblGrid>
              <a:tr h="798923">
                <a:tc>
                  <a:txBody>
                    <a:bodyPr/>
                    <a:lstStyle/>
                    <a:p>
                      <a:pPr algn="ctr"/>
                      <a:r>
                        <a:rPr lang="en-CA" sz="2400" dirty="0">
                          <a:latin typeface="Times New Roman" pitchFamily="18" charset="0"/>
                          <a:cs typeface="Times New Roman" pitchFamily="18" charset="0"/>
                        </a:rPr>
                        <a:t>Registers, peripheral memory, caches, etc.</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nanoseconds</a:t>
                      </a:r>
                      <a:endParaRPr lang="en-CA" sz="2400" dirty="0">
                        <a:latin typeface="Times New Roman" pitchFamily="18" charset="0"/>
                        <a:cs typeface="Times New Roman" pitchFamily="18" charset="0"/>
                      </a:endParaRPr>
                    </a:p>
                  </a:txBody>
                  <a:tcPr/>
                </a:tc>
              </a:tr>
              <a:tr h="462868">
                <a:tc>
                  <a:txBody>
                    <a:bodyPr/>
                    <a:lstStyle/>
                    <a:p>
                      <a:pPr algn="ctr"/>
                      <a:r>
                        <a:rPr lang="en-US" sz="2400" dirty="0">
                          <a:latin typeface="Times New Roman" pitchFamily="18" charset="0"/>
                          <a:cs typeface="Times New Roman" pitchFamily="18" charset="0"/>
                        </a:rPr>
                        <a:t>Main Memory</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nanoseconds</a:t>
                      </a:r>
                      <a:endParaRPr lang="en-CA" sz="2400" dirty="0">
                        <a:latin typeface="Times New Roman" pitchFamily="18" charset="0"/>
                        <a:cs typeface="Times New Roman" pitchFamily="18" charset="0"/>
                      </a:endParaRPr>
                    </a:p>
                  </a:txBody>
                  <a:tcPr/>
                </a:tc>
              </a:tr>
              <a:tr h="462868">
                <a:tc>
                  <a:txBody>
                    <a:bodyPr/>
                    <a:lstStyle/>
                    <a:p>
                      <a:pPr algn="ctr"/>
                      <a:r>
                        <a:rPr lang="en-US" sz="2400" dirty="0">
                          <a:latin typeface="Times New Roman" pitchFamily="18" charset="0"/>
                          <a:cs typeface="Times New Roman" pitchFamily="18" charset="0"/>
                        </a:rPr>
                        <a:t>Network state</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milliseconds</a:t>
                      </a:r>
                      <a:endParaRPr lang="en-CA" sz="2400" dirty="0">
                        <a:latin typeface="Times New Roman" pitchFamily="18" charset="0"/>
                        <a:cs typeface="Times New Roman" pitchFamily="18" charset="0"/>
                      </a:endParaRPr>
                    </a:p>
                  </a:txBody>
                  <a:tcPr/>
                </a:tc>
              </a:tr>
              <a:tr h="462868">
                <a:tc>
                  <a:txBody>
                    <a:bodyPr/>
                    <a:lstStyle/>
                    <a:p>
                      <a:pPr algn="ctr"/>
                      <a:r>
                        <a:rPr lang="en-CA" sz="2400" dirty="0">
                          <a:latin typeface="Times New Roman" pitchFamily="18" charset="0"/>
                          <a:cs typeface="Times New Roman" pitchFamily="18" charset="0"/>
                        </a:rPr>
                        <a:t>Running processes </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seconds</a:t>
                      </a:r>
                      <a:endParaRPr lang="en-CA" sz="2400" dirty="0">
                        <a:latin typeface="Times New Roman" pitchFamily="18" charset="0"/>
                        <a:cs typeface="Times New Roman" pitchFamily="18" charset="0"/>
                      </a:endParaRPr>
                    </a:p>
                  </a:txBody>
                  <a:tcPr/>
                </a:tc>
              </a:tr>
              <a:tr h="798923">
                <a:tc>
                  <a:txBody>
                    <a:bodyPr/>
                    <a:lstStyle/>
                    <a:p>
                      <a:pPr algn="ctr"/>
                      <a:r>
                        <a:rPr lang="en-CA" sz="2400" dirty="0">
                          <a:latin typeface="Times New Roman" pitchFamily="18" charset="0"/>
                          <a:cs typeface="Times New Roman" pitchFamily="18" charset="0"/>
                        </a:rPr>
                        <a:t>Floppies, Hard disk, backup media, etc. </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years</a:t>
                      </a:r>
                      <a:endParaRPr lang="en-CA" sz="2400" dirty="0">
                        <a:latin typeface="Times New Roman" pitchFamily="18" charset="0"/>
                        <a:cs typeface="Times New Roman" pitchFamily="18" charset="0"/>
                      </a:endParaRPr>
                    </a:p>
                  </a:txBody>
                  <a:tcPr/>
                </a:tc>
              </a:tr>
              <a:tr h="462868">
                <a:tc>
                  <a:txBody>
                    <a:bodyPr/>
                    <a:lstStyle/>
                    <a:p>
                      <a:pPr algn="ctr"/>
                      <a:r>
                        <a:rPr lang="en-CA" sz="2400" dirty="0">
                          <a:latin typeface="Times New Roman" pitchFamily="18" charset="0"/>
                          <a:cs typeface="Times New Roman" pitchFamily="18" charset="0"/>
                        </a:rPr>
                        <a:t>CD-ROMs, printouts, etc.</a:t>
                      </a:r>
                      <a:endParaRPr lang="en-CA" sz="2400" dirty="0">
                        <a:latin typeface="Times New Roman" pitchFamily="18" charset="0"/>
                        <a:cs typeface="Times New Roman" pitchFamily="18" charset="0"/>
                      </a:endParaRPr>
                    </a:p>
                  </a:txBody>
                  <a:tcPr/>
                </a:tc>
                <a:tc>
                  <a:txBody>
                    <a:bodyPr/>
                    <a:lstStyle/>
                    <a:p>
                      <a:r>
                        <a:rPr lang="en-US" sz="2400" dirty="0">
                          <a:latin typeface="Times New Roman" pitchFamily="18" charset="0"/>
                          <a:cs typeface="Times New Roman" pitchFamily="18" charset="0"/>
                        </a:rPr>
                        <a:t>tens of years</a:t>
                      </a:r>
                      <a:endParaRPr lang="en-CA" sz="2400" dirty="0">
                        <a:latin typeface="Times New Roman" pitchFamily="18" charset="0"/>
                        <a:cs typeface="Times New Roman" pitchFamily="18" charset="0"/>
                      </a:endParaRPr>
                    </a:p>
                  </a:txBody>
                  <a:tcPr/>
                </a:tc>
              </a:tr>
            </a:tbl>
          </a:graphicData>
        </a:graphic>
      </p:graphicFrame>
      <p:sp>
        <p:nvSpPr>
          <p:cNvPr id="7" name="Text Box 5"/>
          <p:cNvSpPr txBox="1">
            <a:spLocks noChangeArrowheads="1"/>
          </p:cNvSpPr>
          <p:nvPr/>
        </p:nvSpPr>
        <p:spPr bwMode="auto">
          <a:xfrm>
            <a:off x="1905000" y="5715000"/>
            <a:ext cx="4405373" cy="523220"/>
          </a:xfrm>
          <a:prstGeom prst="rect">
            <a:avLst/>
          </a:prstGeom>
          <a:noFill/>
          <a:ln w="9525">
            <a:noFill/>
            <a:miter lim="800000"/>
          </a:ln>
        </p:spPr>
        <p:txBody>
          <a:bodyPr wrap="none">
            <a:spAutoFit/>
          </a:bodyPr>
          <a:lstStyle/>
          <a:p>
            <a:pPr>
              <a:spcBef>
                <a:spcPct val="0"/>
              </a:spcBef>
              <a:buClrTx/>
              <a:buSzTx/>
              <a:buFontTx/>
              <a:buNone/>
            </a:pPr>
            <a:r>
              <a:rPr lang="en-US" sz="2800" dirty="0">
                <a:latin typeface="Times New Roman" pitchFamily="18" charset="0"/>
                <a:cs typeface="Times New Roman" pitchFamily="18" charset="0"/>
              </a:rPr>
              <a:t>The expected lifespan of data</a:t>
            </a:r>
            <a:endParaRPr lang="en-US" sz="2800" dirty="0">
              <a:latin typeface="Times New Roman" pitchFamily="18" charset="0"/>
              <a:cs typeface="Times New Roman" pitchFamily="18" charset="0"/>
            </a:endParaRPr>
          </a:p>
        </p:txBody>
      </p:sp>
      <p:sp>
        <p:nvSpPr>
          <p:cNvPr id="8" name="灯片编号占位符 5"/>
          <p:cNvSpPr>
            <a:spLocks noGrp="1"/>
          </p:cNvSpPr>
          <p:nvPr>
            <p:ph type="sldNum" sz="quarter" idx="12"/>
          </p:nvPr>
        </p:nvSpPr>
        <p:spPr>
          <a:xfrm>
            <a:off x="8147050" y="6400800"/>
            <a:ext cx="768350" cy="457200"/>
          </a:xfrm>
          <a:noFill/>
        </p:spPr>
        <p:txBody>
          <a:bodyPr/>
          <a:lstStyle/>
          <a:p>
            <a:fld id="{C5B58C2B-5A33-4FCE-A336-60EE9FBDDE13}" type="slidenum">
              <a:rPr lang="zh-CN" altLang="en-US" smtClean="0">
                <a:ea typeface="SimSun" pitchFamily="2" charset="-122"/>
              </a:rPr>
            </a:fld>
            <a:endParaRPr lang="en-US" altLang="zh-CN">
              <a:ea typeface="SimSun" pitchFamily="2" charset="-122"/>
            </a:endParaRPr>
          </a:p>
        </p:txBody>
      </p:sp>
      <p:cxnSp>
        <p:nvCxnSpPr>
          <p:cNvPr id="9" name="Straight Arrow Connector 8"/>
          <p:cNvCxnSpPr/>
          <p:nvPr/>
        </p:nvCxnSpPr>
        <p:spPr bwMode="auto">
          <a:xfrm rot="5400000" flipH="1" flipV="1">
            <a:off x="4388005" y="3397405"/>
            <a:ext cx="4328468" cy="1922"/>
          </a:xfrm>
          <a:prstGeom prst="straightConnector1">
            <a:avLst/>
          </a:prstGeom>
          <a:noFill/>
          <a:ln w="60325" cap="flat" cmpd="sng" algn="ctr">
            <a:solidFill>
              <a:srgbClr val="FF0000"/>
            </a:solidFill>
            <a:prstDash val="solid"/>
            <a:round/>
            <a:headEnd type="triangle" w="med" len="med"/>
            <a:tailEnd type="none"/>
          </a:ln>
          <a:effectLst/>
        </p:spPr>
      </p:cxnSp>
      <p:sp>
        <p:nvSpPr>
          <p:cNvPr id="10" name="Rectangle 2"/>
          <p:cNvSpPr txBox="1">
            <a:spLocks noChangeArrowheads="1"/>
          </p:cNvSpPr>
          <p:nvPr/>
        </p:nvSpPr>
        <p:spPr bwMode="auto">
          <a:xfrm>
            <a:off x="6629400" y="1143000"/>
            <a:ext cx="990600" cy="381000"/>
          </a:xfrm>
          <a:prstGeom prst="rect">
            <a:avLst/>
          </a:prstGeom>
          <a:noFill/>
          <a:ln w="9525">
            <a:noFill/>
            <a:miter lim="800000"/>
          </a:ln>
        </p:spPr>
        <p:txBody>
          <a:bodyPr vert="horz" wrap="square" lIns="91440" tIns="45720" rIns="91440" bIns="45720" numCol="1" anchor="t" anchorCtr="0" compatLnSpc="1"/>
          <a:lstStyle/>
          <a:p>
            <a:pPr lvl="0" algn="ctr" eaLnBrk="1">
              <a:lnSpc>
                <a:spcPct val="95000"/>
              </a:lnSpc>
              <a:spcAft>
                <a:spcPts val="1200"/>
              </a:spcAft>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high</a:t>
            </a:r>
            <a:endParaRPr kumimoji="0" 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cs typeface="Times New Roman" pitchFamily="18" charset="0"/>
            </a:endParaRPr>
          </a:p>
        </p:txBody>
      </p:sp>
      <p:sp>
        <p:nvSpPr>
          <p:cNvPr id="11" name="Rectangle 2"/>
          <p:cNvSpPr txBox="1">
            <a:spLocks noChangeArrowheads="1"/>
          </p:cNvSpPr>
          <p:nvPr/>
        </p:nvSpPr>
        <p:spPr bwMode="auto">
          <a:xfrm>
            <a:off x="6400800" y="2743200"/>
            <a:ext cx="2667000" cy="1371600"/>
          </a:xfrm>
          <a:prstGeom prst="rect">
            <a:avLst/>
          </a:prstGeom>
          <a:noFill/>
          <a:ln w="9525">
            <a:noFill/>
            <a:miter lim="800000"/>
          </a:ln>
        </p:spPr>
        <p:txBody>
          <a:bodyPr vert="horz" wrap="square" lIns="91440" tIns="45720" rIns="91440" bIns="45720" numCol="1" anchor="t" anchorCtr="0" compatLnSpc="1"/>
          <a:lstStyle/>
          <a:p>
            <a:pPr lvl="0" algn="ctr" eaLnBrk="1">
              <a:lnSpc>
                <a:spcPct val="95000"/>
              </a:lnSpc>
              <a:spcAft>
                <a:spcPts val="1200"/>
              </a:spcAft>
              <a:tabLst>
                <a:tab pos="411480" algn="l"/>
                <a:tab pos="826135" algn="l"/>
                <a:tab pos="1240790" algn="l"/>
                <a:tab pos="1655445" algn="l"/>
                <a:tab pos="2070735" algn="l"/>
                <a:tab pos="2485390" algn="l"/>
                <a:tab pos="2900045" algn="l"/>
                <a:tab pos="3314700" algn="l"/>
                <a:tab pos="3729355" algn="l"/>
                <a:tab pos="4144010" algn="l"/>
                <a:tab pos="4558665" algn="l"/>
                <a:tab pos="4973320" algn="l"/>
                <a:tab pos="5387975" algn="l"/>
                <a:tab pos="5803265" algn="l"/>
                <a:tab pos="6217920" algn="l"/>
                <a:tab pos="6632575" algn="l"/>
                <a:tab pos="7047230" algn="l"/>
                <a:tab pos="7461885" algn="l"/>
                <a:tab pos="7876540" algn="l"/>
                <a:tab pos="8291195" algn="l"/>
              </a:tabLst>
            </a:pPr>
            <a:r>
              <a:rPr lang="en-US" kern="0" dirty="0">
                <a:latin typeface="Times New Roman" pitchFamily="18" charset="0"/>
                <a:cs typeface="Times New Roman" pitchFamily="18" charset="0"/>
              </a:rPr>
              <a:t>The order of volatility in which data will be lost first.</a:t>
            </a:r>
            <a:endParaRPr kumimoji="0" lang="en-US" sz="20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RD DISK !"/>
          <p:cNvPicPr>
            <a:picLocks noChangeAspect="1" noChangeArrowheads="1"/>
          </p:cNvPicPr>
          <p:nvPr/>
        </p:nvPicPr>
        <p:blipFill>
          <a:blip r:embed="rId1"/>
          <a:srcRect/>
          <a:stretch>
            <a:fillRect/>
          </a:stretch>
        </p:blipFill>
        <p:spPr bwMode="auto">
          <a:xfrm>
            <a:off x="1517778" y="3298434"/>
            <a:ext cx="1037448" cy="518724"/>
          </a:xfrm>
          <a:prstGeom prst="rect">
            <a:avLst/>
          </a:prstGeom>
          <a:noFill/>
        </p:spPr>
      </p:pic>
      <p:pic>
        <p:nvPicPr>
          <p:cNvPr id="1026" name="Picture 2" descr="http://www.justanimal.org/images/ram-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0124" y="4005252"/>
            <a:ext cx="914399" cy="685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vouchercodes.ca/wp-content/uploads/2010/08/usb-dr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124" y="4896493"/>
            <a:ext cx="1047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ftscdn.nexus404.com/Blog/wp-content/uploads2/2008/06/buffalo-ministation-datavault-portable-usb-hard-driv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7252" y="5146114"/>
            <a:ext cx="1037448" cy="899986"/>
          </a:xfrm>
          <a:prstGeom prst="rect">
            <a:avLst/>
          </a:prstGeom>
          <a:noFill/>
          <a:extLst>
            <a:ext uri="{909E8E84-426E-40DD-AFC4-6F175D3DCCD1}">
              <a14:hiddenFill xmlns:a14="http://schemas.microsoft.com/office/drawing/2010/main">
                <a:solidFill>
                  <a:srgbClr val="FFFFFF"/>
                </a:solidFill>
              </a14:hiddenFill>
            </a:ext>
          </a:extLst>
        </p:spPr>
      </p:pic>
      <p:sp>
        <p:nvSpPr>
          <p:cNvPr id="13" name="Line 10"/>
          <p:cNvSpPr>
            <a:spLocks noChangeShapeType="1"/>
          </p:cNvSpPr>
          <p:nvPr/>
        </p:nvSpPr>
        <p:spPr bwMode="auto">
          <a:xfrm flipV="1">
            <a:off x="2423528" y="4658380"/>
            <a:ext cx="2756696" cy="0"/>
          </a:xfrm>
          <a:prstGeom prst="line">
            <a:avLst/>
          </a:prstGeom>
          <a:noFill/>
          <a:ln w="92075">
            <a:solidFill>
              <a:srgbClr val="FF0000"/>
            </a:solidFill>
            <a:round/>
            <a:tailEnd type="triangle" w="med" len="med"/>
          </a:ln>
        </p:spPr>
        <p:txBody>
          <a:bodyPr/>
          <a:lstStyle/>
          <a:p>
            <a:endParaRPr lang="en-CA"/>
          </a:p>
        </p:txBody>
      </p:sp>
      <p:sp>
        <p:nvSpPr>
          <p:cNvPr id="14" name="Text Box 24"/>
          <p:cNvSpPr txBox="1">
            <a:spLocks noChangeArrowheads="1"/>
          </p:cNvSpPr>
          <p:nvPr/>
        </p:nvSpPr>
        <p:spPr bwMode="auto">
          <a:xfrm>
            <a:off x="2423528" y="4071646"/>
            <a:ext cx="2840028" cy="523220"/>
          </a:xfrm>
          <a:prstGeom prst="rect">
            <a:avLst/>
          </a:prstGeom>
          <a:noFill/>
          <a:ln w="28575">
            <a:noFill/>
            <a:miter lim="800000"/>
          </a:ln>
        </p:spPr>
        <p:txBody>
          <a:bodyPr wrap="square">
            <a:spAutoFit/>
          </a:bodyPr>
          <a:lstStyle/>
          <a:p>
            <a:pPr algn="ctr"/>
            <a:r>
              <a:rPr lang="en-US" sz="2800" b="1" dirty="0">
                <a:effectLst>
                  <a:outerShdw blurRad="38100" dist="38100" dir="2700000" algn="tl">
                    <a:srgbClr val="000000">
                      <a:alpha val="43137"/>
                    </a:srgbClr>
                  </a:outerShdw>
                </a:effectLst>
                <a:latin typeface="Tahoma" pitchFamily="34" charset="0"/>
              </a:rPr>
              <a:t>Acquiring Data</a:t>
            </a:r>
            <a:endParaRPr lang="en-US" sz="2800" b="1" dirty="0">
              <a:effectLst>
                <a:outerShdw blurRad="38100" dist="38100" dir="2700000" algn="tl">
                  <a:srgbClr val="000000">
                    <a:alpha val="43137"/>
                  </a:srgbClr>
                </a:outerShdw>
              </a:effectLst>
              <a:latin typeface="Tahoma" pitchFamily="34" charset="0"/>
            </a:endParaRPr>
          </a:p>
        </p:txBody>
      </p:sp>
      <p:pic>
        <p:nvPicPr>
          <p:cNvPr id="15" name="Picture 18" descr="http://t0.gstatic.com/images?q=tbn:vXPAHzSYrqbmUM:http://www.metaspheremedia.com/image/capimg/capdbinte.jpg"/>
          <p:cNvPicPr>
            <a:picLocks noChangeAspect="1" noChangeArrowheads="1"/>
          </p:cNvPicPr>
          <p:nvPr/>
        </p:nvPicPr>
        <p:blipFill>
          <a:blip r:embed="rId5"/>
          <a:srcRect/>
          <a:stretch>
            <a:fillRect/>
          </a:stretch>
        </p:blipFill>
        <p:spPr bwMode="auto">
          <a:xfrm>
            <a:off x="5486400" y="4086921"/>
            <a:ext cx="1371600" cy="970157"/>
          </a:xfrm>
          <a:prstGeom prst="rect">
            <a:avLst/>
          </a:prstGeom>
          <a:noFill/>
        </p:spPr>
      </p:pic>
      <p:sp>
        <p:nvSpPr>
          <p:cNvPr id="16" name="AutoShape 6"/>
          <p:cNvSpPr>
            <a:spLocks noChangeArrowheads="1"/>
          </p:cNvSpPr>
          <p:nvPr/>
        </p:nvSpPr>
        <p:spPr bwMode="auto">
          <a:xfrm>
            <a:off x="4191000" y="2458359"/>
            <a:ext cx="4653893" cy="1437257"/>
          </a:xfrm>
          <a:prstGeom prst="cloudCallout">
            <a:avLst>
              <a:gd name="adj1" fmla="val -10763"/>
              <a:gd name="adj2" fmla="val 87649"/>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sz="2000" b="1" dirty="0">
                <a:solidFill>
                  <a:srgbClr val="FF0000"/>
                </a:solidFill>
                <a:latin typeface="Times New Roman" pitchFamily="18" charset="0"/>
                <a:cs typeface="Times New Roman" pitchFamily="18" charset="0"/>
              </a:rPr>
              <a:t>Apply hash function to the data, and document the hash value</a:t>
            </a:r>
            <a:endParaRPr lang="en-US" sz="2000" b="1" dirty="0">
              <a:solidFill>
                <a:srgbClr val="FF0000"/>
              </a:solidFill>
              <a:latin typeface="Times New Roman" pitchFamily="18" charset="0"/>
              <a:cs typeface="Times New Roman" pitchFamily="18" charset="0"/>
            </a:endParaRPr>
          </a:p>
        </p:txBody>
      </p:sp>
      <p:sp>
        <p:nvSpPr>
          <p:cNvPr id="12" name="Text Box 24"/>
          <p:cNvSpPr txBox="1">
            <a:spLocks noChangeArrowheads="1"/>
          </p:cNvSpPr>
          <p:nvPr/>
        </p:nvSpPr>
        <p:spPr bwMode="auto">
          <a:xfrm>
            <a:off x="4876800" y="5489524"/>
            <a:ext cx="2840028" cy="523220"/>
          </a:xfrm>
          <a:prstGeom prst="rect">
            <a:avLst/>
          </a:prstGeom>
          <a:noFill/>
          <a:ln w="28575">
            <a:noFill/>
            <a:miter lim="800000"/>
          </a:ln>
        </p:spPr>
        <p:txBody>
          <a:bodyPr wrap="square">
            <a:spAutoFit/>
          </a:bodyPr>
          <a:lstStyle/>
          <a:p>
            <a:pPr algn="ctr"/>
            <a:r>
              <a:rPr lang="en-US" sz="2800" b="1" dirty="0">
                <a:effectLst>
                  <a:outerShdw blurRad="38100" dist="38100" dir="2700000" algn="tl">
                    <a:srgbClr val="000000">
                      <a:alpha val="43137"/>
                    </a:srgbClr>
                  </a:outerShdw>
                </a:effectLst>
                <a:latin typeface="Tahoma" pitchFamily="34" charset="0"/>
              </a:rPr>
              <a:t>A Disk Image</a:t>
            </a:r>
            <a:endParaRPr lang="en-US" sz="2800" b="1" dirty="0">
              <a:effectLst>
                <a:outerShdw blurRad="38100" dist="38100" dir="2700000" algn="tl">
                  <a:srgbClr val="000000">
                    <a:alpha val="43137"/>
                  </a:srgbClr>
                </a:outerShdw>
              </a:effectLst>
              <a:latin typeface="Tahoma" pitchFamily="34" charset="0"/>
            </a:endParaRPr>
          </a:p>
        </p:txBody>
      </p:sp>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8" name="Rectangle 2"/>
          <p:cNvSpPr txBox="1">
            <a:spLocks noChangeArrowheads="1"/>
          </p:cNvSpPr>
          <p:nvPr/>
        </p:nvSpPr>
        <p:spPr bwMode="auto">
          <a:xfrm>
            <a:off x="914400" y="230262"/>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Digital Forensic Imaging</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9" name="Text Box 11"/>
          <p:cNvSpPr txBox="1">
            <a:spLocks noChangeArrowheads="1"/>
          </p:cNvSpPr>
          <p:nvPr/>
        </p:nvSpPr>
        <p:spPr bwMode="auto">
          <a:xfrm>
            <a:off x="230155" y="913757"/>
            <a:ext cx="8745894" cy="1938992"/>
          </a:xfrm>
          <a:prstGeom prst="rect">
            <a:avLst/>
          </a:prstGeom>
          <a:noFill/>
          <a:ln w="9525" algn="ctr">
            <a:noFill/>
            <a:prstDash val="dash"/>
            <a:miter lim="800000"/>
          </a:ln>
          <a:effectLst/>
        </p:spPr>
        <p:txBody>
          <a:bodyPr wrap="square">
            <a:spAutoFit/>
          </a:bodyPr>
          <a:lstStyle/>
          <a:p>
            <a:pPr algn="just">
              <a:spcBef>
                <a:spcPct val="50000"/>
              </a:spcBef>
            </a:pPr>
            <a:r>
              <a:rPr lang="en-US" sz="2000" dirty="0">
                <a:latin typeface="Times New Roman" pitchFamily="18" charset="0"/>
                <a:ea typeface="SimSun" pitchFamily="2" charset="-122"/>
              </a:rPr>
              <a:t>Digital Forensic Imaging is defined as the processes and tools used in copying a physical storage device for conducting investigations and gathering evidence. This copy does not just include files which are visible to the operating system but every bit of data, every sector, partition, files, folders, master boot records, deleted files and un-allocated spaces. The image is an identical copy of all the drive structures and contents.</a:t>
            </a:r>
            <a:endParaRPr lang="en-US" sz="2000" dirty="0">
              <a:latin typeface="Times New Roman" pitchFamily="18" charset="0"/>
              <a:ea typeface="SimSun" pitchFamily="2" charset="-122"/>
            </a:endParaRPr>
          </a:p>
        </p:txBody>
      </p:sp>
      <p:sp>
        <p:nvSpPr>
          <p:cNvPr id="20" name="Text Box 5"/>
          <p:cNvSpPr txBox="1">
            <a:spLocks noChangeArrowheads="1"/>
          </p:cNvSpPr>
          <p:nvPr/>
        </p:nvSpPr>
        <p:spPr bwMode="auto">
          <a:xfrm>
            <a:off x="322585" y="6264566"/>
            <a:ext cx="7921784" cy="369332"/>
          </a:xfrm>
          <a:prstGeom prst="rect">
            <a:avLst/>
          </a:prstGeom>
          <a:noFill/>
          <a:ln w="9525">
            <a:noFill/>
            <a:miter lim="800000"/>
          </a:ln>
        </p:spPr>
        <p:txBody>
          <a:bodyPr wrap="none">
            <a:spAutoFit/>
          </a:bodyPr>
          <a:lstStyle/>
          <a:p>
            <a:pPr algn="ctr" eaLnBrk="0" hangingPunct="0"/>
            <a:r>
              <a:rPr lang="en-US" sz="1800" dirty="0">
                <a:latin typeface="Times New Roman" pitchFamily="18" charset="0"/>
                <a:cs typeface="Times New Roman" pitchFamily="18" charset="0"/>
              </a:rPr>
              <a:t>[1] https://study.com/academy/lesson/digital-forensic-imaging-types-examples.html</a:t>
            </a:r>
            <a:endParaRPr lang="en-US" sz="1800"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RD DISK !"/>
          <p:cNvPicPr>
            <a:picLocks noChangeAspect="1" noChangeArrowheads="1"/>
          </p:cNvPicPr>
          <p:nvPr/>
        </p:nvPicPr>
        <p:blipFill>
          <a:blip r:embed="rId1"/>
          <a:srcRect/>
          <a:stretch>
            <a:fillRect/>
          </a:stretch>
        </p:blipFill>
        <p:spPr bwMode="auto">
          <a:xfrm>
            <a:off x="286138" y="494587"/>
            <a:ext cx="1269883" cy="634942"/>
          </a:xfrm>
          <a:prstGeom prst="rect">
            <a:avLst/>
          </a:prstGeom>
          <a:noFill/>
        </p:spPr>
      </p:pic>
      <p:pic>
        <p:nvPicPr>
          <p:cNvPr id="1026" name="Picture 2" descr="http://www.justanimal.org/images/ram-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9998" y="554881"/>
            <a:ext cx="685801" cy="514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vouchercodes.ca/wp-content/uploads/2010/08/usb-dr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999" y="441201"/>
            <a:ext cx="741713" cy="7417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ftscdn.nexus404.com/Blog/wp-content/uploads2/2008/06/buffalo-ministation-datavault-portable-usb-hard-driv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3177" y="406989"/>
            <a:ext cx="983851" cy="853491"/>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8" name="Rectangle 2"/>
          <p:cNvSpPr txBox="1">
            <a:spLocks noChangeArrowheads="1"/>
          </p:cNvSpPr>
          <p:nvPr/>
        </p:nvSpPr>
        <p:spPr bwMode="auto">
          <a:xfrm>
            <a:off x="429245" y="1352283"/>
            <a:ext cx="7371110" cy="20574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defRPr/>
            </a:pPr>
            <a:r>
              <a:rPr lang="en-US" sz="2800" u="none" kern="0" dirty="0">
                <a:solidFill>
                  <a:schemeClr val="tx2"/>
                </a:solidFill>
                <a:latin typeface="Times New Roman" pitchFamily="18" charset="0"/>
                <a:cs typeface="Times New Roman" pitchFamily="18" charset="0"/>
              </a:rPr>
              <a:t>Digital Forensic Imaging Software</a:t>
            </a:r>
            <a:endParaRPr lang="en-US" sz="2800" u="none" kern="0" dirty="0">
              <a:solidFill>
                <a:schemeClr val="tx2"/>
              </a:solidFill>
              <a:latin typeface="Times New Roman" pitchFamily="18" charset="0"/>
              <a:cs typeface="Times New Roman" pitchFamily="18" charset="0"/>
            </a:endParaRPr>
          </a:p>
          <a:p>
            <a:pPr>
              <a:defRPr/>
            </a:pPr>
            <a:r>
              <a:rPr lang="en-US" sz="2400" u="none" kern="0" dirty="0">
                <a:solidFill>
                  <a:schemeClr val="tx2"/>
                </a:solidFill>
                <a:latin typeface="Times New Roman" pitchFamily="18" charset="0"/>
                <a:cs typeface="Times New Roman" pitchFamily="18" charset="0"/>
              </a:rPr>
              <a:t>There are many digital imaging software available today. For example,</a:t>
            </a:r>
            <a:endParaRPr lang="en-US" sz="2400" u="none" kern="0" dirty="0">
              <a:solidFill>
                <a:schemeClr val="tx2"/>
              </a:solidFill>
              <a:latin typeface="Times New Roman" pitchFamily="18" charset="0"/>
              <a:cs typeface="Times New Roman" pitchFamily="18" charset="0"/>
            </a:endParaRPr>
          </a:p>
          <a:p>
            <a:pPr>
              <a:defRPr/>
            </a:pPr>
            <a:r>
              <a:rPr lang="en-US" sz="2400" u="none" kern="0" dirty="0">
                <a:solidFill>
                  <a:schemeClr val="tx2"/>
                </a:solidFill>
                <a:latin typeface="Times New Roman" pitchFamily="18" charset="0"/>
                <a:cs typeface="Times New Roman" pitchFamily="18" charset="0"/>
              </a:rPr>
              <a:t>FTK Imager </a:t>
            </a:r>
            <a:endParaRPr lang="en-US" sz="2400" u="none" kern="0" dirty="0">
              <a:solidFill>
                <a:schemeClr val="tx2"/>
              </a:solidFill>
              <a:latin typeface="Times New Roman" pitchFamily="18" charset="0"/>
              <a:cs typeface="Times New Roman" pitchFamily="18" charset="0"/>
            </a:endParaRPr>
          </a:p>
          <a:p>
            <a:pPr>
              <a:defRPr/>
            </a:pPr>
            <a:r>
              <a:rPr lang="en-US" sz="2400" u="none" kern="0" dirty="0">
                <a:solidFill>
                  <a:schemeClr val="tx2"/>
                </a:solidFill>
                <a:latin typeface="Times New Roman" pitchFamily="18" charset="0"/>
                <a:cs typeface="Times New Roman" pitchFamily="18" charset="0"/>
              </a:rPr>
              <a:t>Linux “dd” or “</a:t>
            </a:r>
            <a:r>
              <a:rPr lang="en-US" sz="2400" u="none" kern="0" dirty="0" err="1">
                <a:solidFill>
                  <a:schemeClr val="tx2"/>
                </a:solidFill>
                <a:latin typeface="Times New Roman" pitchFamily="18" charset="0"/>
                <a:cs typeface="Times New Roman" pitchFamily="18" charset="0"/>
              </a:rPr>
              <a:t>dcfldd</a:t>
            </a:r>
            <a:r>
              <a:rPr lang="en-US" sz="2400" u="none" kern="0" dirty="0">
                <a:solidFill>
                  <a:schemeClr val="tx2"/>
                </a:solidFill>
                <a:latin typeface="Times New Roman" pitchFamily="18" charset="0"/>
                <a:cs typeface="Times New Roman" pitchFamily="18" charset="0"/>
              </a:rPr>
              <a:t>”</a:t>
            </a:r>
            <a:endParaRPr lang="en-US" sz="2400" u="none" kern="0" dirty="0">
              <a:solidFill>
                <a:schemeClr val="tx2"/>
              </a:solidFill>
              <a:latin typeface="Times New Roman" pitchFamily="18" charset="0"/>
              <a:cs typeface="Times New Roman" pitchFamily="18" charset="0"/>
            </a:endParaRPr>
          </a:p>
        </p:txBody>
      </p:sp>
      <p:sp>
        <p:nvSpPr>
          <p:cNvPr id="19" name="Text Box 5"/>
          <p:cNvSpPr txBox="1">
            <a:spLocks noChangeArrowheads="1"/>
          </p:cNvSpPr>
          <p:nvPr/>
        </p:nvSpPr>
        <p:spPr bwMode="auto">
          <a:xfrm>
            <a:off x="381000" y="5983069"/>
            <a:ext cx="7467600" cy="646331"/>
          </a:xfrm>
          <a:prstGeom prst="rect">
            <a:avLst/>
          </a:prstGeom>
          <a:noFill/>
          <a:ln w="9525">
            <a:noFill/>
            <a:miter lim="800000"/>
          </a:ln>
        </p:spPr>
        <p:txBody>
          <a:bodyPr wrap="square">
            <a:spAutoFit/>
          </a:bodyPr>
          <a:lstStyle/>
          <a:p>
            <a:pPr algn="just" eaLnBrk="0" hangingPunct="0"/>
            <a:r>
              <a:rPr lang="en-US" sz="1800" dirty="0">
                <a:latin typeface="Times New Roman" pitchFamily="18" charset="0"/>
                <a:cs typeface="Times New Roman" pitchFamily="18" charset="0"/>
              </a:rPr>
              <a:t>[1] https://techtalk.gfi.com/top-20-free-digital-forensic-investigation-tools-for-sysadmins/</a:t>
            </a:r>
            <a:endParaRPr lang="en-US" sz="1800" dirty="0">
              <a:latin typeface="Times New Roman" pitchFamily="18" charset="0"/>
              <a:cs typeface="Times New Roman" pitchFamily="18" charset="0"/>
            </a:endParaRPr>
          </a:p>
        </p:txBody>
      </p:sp>
      <p:sp>
        <p:nvSpPr>
          <p:cNvPr id="20" name="Rectangle 2"/>
          <p:cNvSpPr txBox="1">
            <a:spLocks noChangeArrowheads="1"/>
          </p:cNvSpPr>
          <p:nvPr/>
        </p:nvSpPr>
        <p:spPr bwMode="auto">
          <a:xfrm>
            <a:off x="477490" y="3541638"/>
            <a:ext cx="8285510" cy="196408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defRPr/>
            </a:pPr>
            <a:r>
              <a:rPr lang="en-US" sz="2000" u="none" kern="0" dirty="0">
                <a:solidFill>
                  <a:schemeClr val="tx2"/>
                </a:solidFill>
                <a:latin typeface="Times New Roman" pitchFamily="18" charset="0"/>
                <a:cs typeface="Times New Roman" pitchFamily="18" charset="0"/>
              </a:rPr>
              <a:t>The basic </a:t>
            </a:r>
            <a:r>
              <a:rPr lang="en-US" sz="2000" u="none" kern="0" dirty="0" err="1">
                <a:solidFill>
                  <a:schemeClr val="tx2"/>
                </a:solidFill>
                <a:latin typeface="Times New Roman" pitchFamily="18" charset="0"/>
                <a:cs typeface="Times New Roman" pitchFamily="18" charset="0"/>
              </a:rPr>
              <a:t>dcfldd</a:t>
            </a:r>
            <a:r>
              <a:rPr lang="en-US" sz="2000" u="none" kern="0" dirty="0">
                <a:solidFill>
                  <a:schemeClr val="tx2"/>
                </a:solidFill>
                <a:latin typeface="Times New Roman" pitchFamily="18" charset="0"/>
                <a:cs typeface="Times New Roman" pitchFamily="18" charset="0"/>
              </a:rPr>
              <a:t> syntax for creating a forensic image of a drive is:</a:t>
            </a:r>
            <a:endParaRPr lang="en-US" sz="2000" u="none" kern="0" dirty="0">
              <a:solidFill>
                <a:schemeClr val="tx2"/>
              </a:solidFill>
              <a:latin typeface="Times New Roman" pitchFamily="18" charset="0"/>
              <a:cs typeface="Times New Roman" pitchFamily="18" charset="0"/>
            </a:endParaRPr>
          </a:p>
          <a:p>
            <a:pPr>
              <a:defRPr/>
            </a:pPr>
            <a:endParaRPr lang="en-US" sz="2000" u="none" kern="0" dirty="0">
              <a:solidFill>
                <a:schemeClr val="tx2"/>
              </a:solidFill>
              <a:latin typeface="Times New Roman" pitchFamily="18" charset="0"/>
              <a:cs typeface="Times New Roman" pitchFamily="18" charset="0"/>
            </a:endParaRPr>
          </a:p>
          <a:p>
            <a:pPr>
              <a:defRPr/>
            </a:pPr>
            <a:r>
              <a:rPr lang="en-US" sz="2000" u="none" kern="0" dirty="0" err="1">
                <a:solidFill>
                  <a:schemeClr val="tx2"/>
                </a:solidFill>
                <a:latin typeface="Times New Roman" pitchFamily="18" charset="0"/>
                <a:cs typeface="Times New Roman" pitchFamily="18" charset="0"/>
              </a:rPr>
              <a:t>dcfldd</a:t>
            </a:r>
            <a:r>
              <a:rPr lang="en-US" sz="2000" u="none" kern="0" dirty="0">
                <a:solidFill>
                  <a:schemeClr val="tx2"/>
                </a:solidFill>
                <a:latin typeface="Times New Roman" pitchFamily="18" charset="0"/>
                <a:cs typeface="Times New Roman" pitchFamily="18" charset="0"/>
              </a:rPr>
              <a:t> if=/dev/</a:t>
            </a:r>
            <a:r>
              <a:rPr lang="en-US" sz="2000" u="none" kern="0" dirty="0" err="1">
                <a:solidFill>
                  <a:schemeClr val="tx2"/>
                </a:solidFill>
                <a:latin typeface="Times New Roman" pitchFamily="18" charset="0"/>
                <a:cs typeface="Times New Roman" pitchFamily="18" charset="0"/>
              </a:rPr>
              <a:t>sdb</a:t>
            </a:r>
            <a:r>
              <a:rPr lang="en-US" sz="2000" u="none" kern="0" dirty="0">
                <a:solidFill>
                  <a:schemeClr val="tx2"/>
                </a:solidFill>
                <a:latin typeface="Times New Roman" pitchFamily="18" charset="0"/>
                <a:cs typeface="Times New Roman" pitchFamily="18" charset="0"/>
              </a:rPr>
              <a:t> of=/home/blah/newimage.dd bs=512</a:t>
            </a:r>
            <a:endParaRPr lang="en-US" sz="2000" u="none" kern="0" dirty="0">
              <a:solidFill>
                <a:schemeClr val="tx2"/>
              </a:solidFill>
              <a:latin typeface="Times New Roman" pitchFamily="18" charset="0"/>
              <a:cs typeface="Times New Roman" pitchFamily="18" charset="0"/>
            </a:endParaRPr>
          </a:p>
          <a:p>
            <a:pPr>
              <a:defRPr/>
            </a:pPr>
            <a:endParaRPr lang="en-US" sz="2000" u="none" kern="0" dirty="0">
              <a:solidFill>
                <a:schemeClr val="tx2"/>
              </a:solidFill>
              <a:latin typeface="Times New Roman" pitchFamily="18" charset="0"/>
              <a:cs typeface="Times New Roman" pitchFamily="18" charset="0"/>
            </a:endParaRPr>
          </a:p>
          <a:p>
            <a:pPr>
              <a:defRPr/>
            </a:pPr>
            <a:r>
              <a:rPr lang="en-US" sz="2000" u="none" kern="0" dirty="0">
                <a:solidFill>
                  <a:schemeClr val="tx2"/>
                </a:solidFill>
                <a:latin typeface="Times New Roman" pitchFamily="18" charset="0"/>
                <a:cs typeface="Times New Roman" pitchFamily="18" charset="0"/>
              </a:rPr>
              <a:t>where if = input file (or in this case drive), of = output file, bs = block size in bytes</a:t>
            </a:r>
            <a:endParaRPr lang="en-US" sz="2000" u="none" kern="0" dirty="0">
              <a:solidFill>
                <a:schemeClr val="tx2"/>
              </a:solidFill>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C0E22BE-BB56-4472-9F5F-79A55F132173}" type="slidenum">
              <a:rPr lang="zh-CN" altLang="en-US" smtClean="0"/>
            </a:fld>
            <a:endParaRPr lang="en-US" altLang="zh-CN"/>
          </a:p>
        </p:txBody>
      </p:sp>
      <p:sp>
        <p:nvSpPr>
          <p:cNvPr id="3" name="Rectangle 2"/>
          <p:cNvSpPr txBox="1">
            <a:spLocks noChangeArrowheads="1"/>
          </p:cNvSpPr>
          <p:nvPr/>
        </p:nvSpPr>
        <p:spPr bwMode="auto">
          <a:xfrm>
            <a:off x="1149096" y="120704"/>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Display Disk Names using </a:t>
            </a:r>
            <a:r>
              <a:rPr lang="en-US" sz="3200" b="1" u="none" kern="0" dirty="0" err="1">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fdisk</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6128" y="701478"/>
            <a:ext cx="5661407" cy="472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635452" y="5840580"/>
            <a:ext cx="7873096" cy="369332"/>
          </a:xfrm>
          <a:prstGeom prst="rect">
            <a:avLst/>
          </a:prstGeom>
          <a:noFill/>
          <a:ln w="9525">
            <a:noFill/>
            <a:miter lim="800000"/>
          </a:ln>
        </p:spPr>
        <p:txBody>
          <a:bodyPr wrap="square">
            <a:spAutoFit/>
          </a:bodyPr>
          <a:lstStyle/>
          <a:p>
            <a:pPr algn="just" eaLnBrk="0" hangingPunct="0"/>
            <a:r>
              <a:rPr lang="en-US" sz="1800" dirty="0" err="1">
                <a:latin typeface="Times New Roman" pitchFamily="18" charset="0"/>
                <a:cs typeface="Times New Roman" pitchFamily="18" charset="0"/>
              </a:rPr>
              <a:t>dcfldd</a:t>
            </a:r>
            <a:r>
              <a:rPr lang="en-US" sz="1800" dirty="0">
                <a:latin typeface="Times New Roman" pitchFamily="18" charset="0"/>
                <a:cs typeface="Times New Roman" pitchFamily="18" charset="0"/>
              </a:rPr>
              <a:t> if=/dev/</a:t>
            </a:r>
            <a:r>
              <a:rPr lang="en-US" sz="1800" dirty="0" err="1">
                <a:latin typeface="Times New Roman" pitchFamily="18" charset="0"/>
                <a:cs typeface="Times New Roman" pitchFamily="18" charset="0"/>
              </a:rPr>
              <a:t>sdb</a:t>
            </a:r>
            <a:r>
              <a:rPr lang="en-US" sz="1800" dirty="0">
                <a:latin typeface="Times New Roman" pitchFamily="18" charset="0"/>
                <a:cs typeface="Times New Roman" pitchFamily="18" charset="0"/>
              </a:rPr>
              <a:t> of=/media/disk/test_image.dd </a:t>
            </a:r>
            <a:r>
              <a:rPr lang="en-US" sz="1800" dirty="0" err="1">
                <a:latin typeface="Times New Roman" pitchFamily="18" charset="0"/>
                <a:cs typeface="Times New Roman" pitchFamily="18" charset="0"/>
              </a:rPr>
              <a:t>hashlog</a:t>
            </a:r>
            <a:r>
              <a:rPr lang="en-US" sz="1800" dirty="0">
                <a:latin typeface="Times New Roman" pitchFamily="18" charset="0"/>
                <a:cs typeface="Times New Roman" pitchFamily="18" charset="0"/>
              </a:rPr>
              <a:t>=/media/disk/hashlog.txt</a:t>
            </a:r>
            <a:endParaRPr lang="en-US" sz="18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30" name="Picture 8" descr="http://tbn0.google.com/images?q=tbn:07cxOn_DDo2SwM:http://images.starpulse.com/Photos/Previews/CSI-New-York-ps89.jpg"/>
          <p:cNvPicPr>
            <a:picLocks noChangeAspect="1" noChangeArrowheads="1"/>
          </p:cNvPicPr>
          <p:nvPr/>
        </p:nvPicPr>
        <p:blipFill>
          <a:blip r:embed="rId1"/>
          <a:srcRect/>
          <a:stretch>
            <a:fillRect/>
          </a:stretch>
        </p:blipFill>
        <p:spPr bwMode="auto">
          <a:xfrm>
            <a:off x="4098925" y="4038600"/>
            <a:ext cx="1311275" cy="1785937"/>
          </a:xfrm>
          <a:prstGeom prst="rect">
            <a:avLst/>
          </a:prstGeom>
          <a:noFill/>
          <a:ln w="9525">
            <a:noFill/>
            <a:miter lim="800000"/>
            <a:headEnd/>
            <a:tailEnd/>
          </a:ln>
        </p:spPr>
      </p:pic>
      <p:pic>
        <p:nvPicPr>
          <p:cNvPr id="52232" name="Picture 10" descr="http://tbn0.google.com/images?q=tbn:mrrVbmzHbklMWM:http://weblogs.newsday.com/entertainment/tv/blog/image644632x.jpg"/>
          <p:cNvPicPr>
            <a:picLocks noChangeAspect="1" noChangeArrowheads="1"/>
          </p:cNvPicPr>
          <p:nvPr/>
        </p:nvPicPr>
        <p:blipFill>
          <a:blip r:embed="rId2"/>
          <a:srcRect/>
          <a:stretch>
            <a:fillRect/>
          </a:stretch>
        </p:blipFill>
        <p:spPr bwMode="auto">
          <a:xfrm>
            <a:off x="6477000" y="4038600"/>
            <a:ext cx="1746250" cy="1730375"/>
          </a:xfrm>
          <a:prstGeom prst="rect">
            <a:avLst/>
          </a:prstGeom>
          <a:noFill/>
          <a:ln w="9525">
            <a:noFill/>
            <a:miter lim="800000"/>
            <a:headEnd/>
            <a:tailEnd/>
          </a:ln>
        </p:spPr>
      </p:pic>
      <p:sp>
        <p:nvSpPr>
          <p:cNvPr id="52234" name="Slide Number Placeholder 5"/>
          <p:cNvSpPr>
            <a:spLocks noGrp="1"/>
          </p:cNvSpPr>
          <p:nvPr>
            <p:ph type="sldNum" sz="quarter" idx="12"/>
          </p:nvPr>
        </p:nvSpPr>
        <p:spPr>
          <a:noFill/>
        </p:spPr>
        <p:txBody>
          <a:bodyPr/>
          <a:lstStyle/>
          <a:p>
            <a:fld id="{CC941794-6EDC-4502-8330-BB943E511C3D}" type="slidenum">
              <a:rPr lang="en-US" smtClean="0"/>
            </a:fld>
            <a:endParaRPr lang="en-US"/>
          </a:p>
        </p:txBody>
      </p:sp>
      <p:sp>
        <p:nvSpPr>
          <p:cNvPr id="8" name="AutoShape 9"/>
          <p:cNvSpPr>
            <a:spLocks noChangeArrowheads="1"/>
          </p:cNvSpPr>
          <p:nvPr/>
        </p:nvSpPr>
        <p:spPr bwMode="auto">
          <a:xfrm>
            <a:off x="5105400" y="2209800"/>
            <a:ext cx="3962400" cy="990600"/>
          </a:xfrm>
          <a:prstGeom prst="cloudCallout">
            <a:avLst>
              <a:gd name="adj1" fmla="val 5950"/>
              <a:gd name="adj2" fmla="val 128759"/>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Investigators</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AutoShape 9"/>
          <p:cNvSpPr>
            <a:spLocks noChangeArrowheads="1"/>
          </p:cNvSpPr>
          <p:nvPr/>
        </p:nvSpPr>
        <p:spPr bwMode="auto">
          <a:xfrm>
            <a:off x="593725" y="2057400"/>
            <a:ext cx="3505200" cy="990600"/>
          </a:xfrm>
          <a:prstGeom prst="cloudCallout">
            <a:avLst>
              <a:gd name="adj1" fmla="val 75139"/>
              <a:gd name="adj2" fmla="val 211451"/>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Evidence!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0356" name="Picture 4" descr="http://i4.fc-img.com/CTV02/Comcast_CIM_Prod_Fancast_Image/76/610/1192209839890_81csi-crime-scene-mif.jpg_640_320.jpg"/>
          <p:cNvPicPr>
            <a:picLocks noChangeAspect="1" noChangeArrowheads="1"/>
          </p:cNvPicPr>
          <p:nvPr/>
        </p:nvPicPr>
        <p:blipFill>
          <a:blip r:embed="rId3"/>
          <a:srcRect/>
          <a:stretch>
            <a:fillRect/>
          </a:stretch>
        </p:blipFill>
        <p:spPr bwMode="auto">
          <a:xfrm>
            <a:off x="304800" y="4191000"/>
            <a:ext cx="3048000" cy="1717675"/>
          </a:xfrm>
          <a:prstGeom prst="rect">
            <a:avLst/>
          </a:prstGeom>
          <a:noFill/>
        </p:spPr>
      </p:pic>
      <p:sp>
        <p:nvSpPr>
          <p:cNvPr id="12" name="AutoShape 9"/>
          <p:cNvSpPr>
            <a:spLocks noChangeArrowheads="1"/>
          </p:cNvSpPr>
          <p:nvPr/>
        </p:nvSpPr>
        <p:spPr bwMode="auto">
          <a:xfrm>
            <a:off x="457200" y="6084887"/>
            <a:ext cx="3505200" cy="631826"/>
          </a:xfrm>
          <a:prstGeom prst="cloudCallout">
            <a:avLst>
              <a:gd name="adj1" fmla="val -2035"/>
              <a:gd name="adj2" fmla="val -99101"/>
            </a:avLst>
          </a:prstGeom>
          <a:solidFill>
            <a:schemeClr val="accent1"/>
          </a:solidFill>
          <a:ln w="9525">
            <a:solidFill>
              <a:schemeClr val="tx1"/>
            </a:solidFill>
            <a:round/>
          </a:ln>
        </p:spPr>
        <p:txBody>
          <a:bodyPr/>
          <a:lstStyle/>
          <a:p>
            <a:pPr algn="ct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Crime scene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 name="TextBox 10"/>
          <p:cNvSpPr txBox="1"/>
          <p:nvPr/>
        </p:nvSpPr>
        <p:spPr>
          <a:xfrm>
            <a:off x="457200" y="293688"/>
            <a:ext cx="8305800" cy="523220"/>
          </a:xfrm>
          <a:prstGeom prst="rect">
            <a:avLst/>
          </a:prstGeom>
          <a:noFill/>
        </p:spPr>
        <p:txBody>
          <a:bodyPr wrap="square">
            <a:spAutoFit/>
          </a:bodyPr>
          <a:lstStyle/>
          <a:p>
            <a:pPr algn="ctr">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Crime Scene Investigation (cont’d)</a:t>
            </a:r>
            <a:endParaRPr lang="en-CA"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098" name="Picture 2" descr="http://4.bp.blogspot.com/-B1BODfOqA6c/UIIjp6wRXuI/AAAAAAAAD0Q/M6BDjNLO9wI/s1600/importantdat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200150"/>
            <a:ext cx="1887279" cy="1352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8" name="Rectangle 2"/>
          <p:cNvSpPr txBox="1">
            <a:spLocks noChangeArrowheads="1"/>
          </p:cNvSpPr>
          <p:nvPr/>
        </p:nvSpPr>
        <p:spPr bwMode="auto">
          <a:xfrm>
            <a:off x="1149096" y="120704"/>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err="1">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dcfldd</a:t>
            </a: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 options</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9" name="Text Box 11"/>
          <p:cNvSpPr txBox="1">
            <a:spLocks noChangeArrowheads="1"/>
          </p:cNvSpPr>
          <p:nvPr/>
        </p:nvSpPr>
        <p:spPr bwMode="auto">
          <a:xfrm>
            <a:off x="242347" y="687080"/>
            <a:ext cx="8745894" cy="4401205"/>
          </a:xfrm>
          <a:prstGeom prst="rect">
            <a:avLst/>
          </a:prstGeom>
          <a:noFill/>
          <a:ln w="9525" algn="ctr">
            <a:noFill/>
            <a:prstDash val="dash"/>
            <a:miter lim="800000"/>
          </a:ln>
          <a:effectLst/>
        </p:spPr>
        <p:txBody>
          <a:bodyPr wrap="square">
            <a:spAutoFit/>
          </a:bodyPr>
          <a:lstStyle/>
          <a:p>
            <a:pPr algn="just">
              <a:spcBef>
                <a:spcPts val="0"/>
              </a:spcBef>
            </a:pPr>
            <a:r>
              <a:rPr lang="en-US" sz="2000" dirty="0">
                <a:latin typeface="Times New Roman" pitchFamily="18" charset="0"/>
                <a:ea typeface="SimSun" pitchFamily="2" charset="-122"/>
              </a:rPr>
              <a:t>if = FILE</a:t>
            </a:r>
            <a:endParaRPr lang="en-US" sz="2000" dirty="0">
              <a:latin typeface="Times New Roman" pitchFamily="18" charset="0"/>
              <a:ea typeface="SimSun" pitchFamily="2" charset="-122"/>
            </a:endParaRPr>
          </a:p>
          <a:p>
            <a:pPr marL="342900" indent="-342900" algn="just">
              <a:spcBef>
                <a:spcPts val="0"/>
              </a:spcBef>
              <a:buFont typeface="Arial" panose="020B0604020202020204" pitchFamily="34" charset="0"/>
              <a:buChar char="•"/>
            </a:pPr>
            <a:r>
              <a:rPr lang="en-US" sz="2000" dirty="0">
                <a:latin typeface="Times New Roman" pitchFamily="18" charset="0"/>
                <a:ea typeface="SimSun" pitchFamily="2" charset="-122"/>
              </a:rPr>
              <a:t>Input File (the disk)</a:t>
            </a:r>
            <a:endParaRPr lang="en-US" sz="2000" dirty="0">
              <a:latin typeface="Times New Roman" pitchFamily="18" charset="0"/>
              <a:ea typeface="SimSun" pitchFamily="2" charset="-122"/>
            </a:endParaRPr>
          </a:p>
          <a:p>
            <a:pPr algn="just">
              <a:spcBef>
                <a:spcPts val="0"/>
              </a:spcBef>
            </a:pPr>
            <a:endParaRPr lang="en-US" sz="2000" dirty="0">
              <a:latin typeface="Times New Roman" pitchFamily="18" charset="0"/>
              <a:ea typeface="SimSun" pitchFamily="2" charset="-122"/>
            </a:endParaRPr>
          </a:p>
          <a:p>
            <a:pPr algn="just">
              <a:spcBef>
                <a:spcPts val="0"/>
              </a:spcBef>
            </a:pPr>
            <a:r>
              <a:rPr lang="en-US" sz="2000" dirty="0">
                <a:latin typeface="Times New Roman" pitchFamily="18" charset="0"/>
                <a:ea typeface="SimSun" pitchFamily="2" charset="-122"/>
              </a:rPr>
              <a:t>of = FILE</a:t>
            </a:r>
            <a:endParaRPr lang="en-US" sz="2000" dirty="0">
              <a:latin typeface="Times New Roman" pitchFamily="18" charset="0"/>
              <a:ea typeface="SimSun" pitchFamily="2" charset="-122"/>
            </a:endParaRPr>
          </a:p>
          <a:p>
            <a:pPr marL="342900" indent="-342900" algn="just">
              <a:spcBef>
                <a:spcPts val="0"/>
              </a:spcBef>
              <a:buFont typeface="Arial" panose="020B0604020202020204" pitchFamily="34" charset="0"/>
              <a:buChar char="•"/>
            </a:pPr>
            <a:r>
              <a:rPr lang="en-US" sz="2000" dirty="0">
                <a:latin typeface="Times New Roman" pitchFamily="18" charset="0"/>
                <a:ea typeface="SimSun" pitchFamily="2" charset="-122"/>
              </a:rPr>
              <a:t>Output File</a:t>
            </a:r>
            <a:endParaRPr lang="en-US" sz="2000" dirty="0">
              <a:latin typeface="Times New Roman" pitchFamily="18" charset="0"/>
              <a:ea typeface="SimSun" pitchFamily="2" charset="-122"/>
            </a:endParaRPr>
          </a:p>
          <a:p>
            <a:pPr algn="just">
              <a:spcBef>
                <a:spcPts val="0"/>
              </a:spcBef>
            </a:pPr>
            <a:endParaRPr lang="en-US" sz="2000" dirty="0">
              <a:latin typeface="Times New Roman" pitchFamily="18" charset="0"/>
              <a:ea typeface="SimSun" pitchFamily="2" charset="-122"/>
            </a:endParaRPr>
          </a:p>
          <a:p>
            <a:pPr algn="just">
              <a:spcBef>
                <a:spcPts val="0"/>
              </a:spcBef>
            </a:pPr>
            <a:r>
              <a:rPr lang="en-US" sz="2000" dirty="0">
                <a:latin typeface="Times New Roman" pitchFamily="18" charset="0"/>
                <a:ea typeface="SimSun" pitchFamily="2" charset="-122"/>
              </a:rPr>
              <a:t>bs = SIZE</a:t>
            </a:r>
            <a:endParaRPr lang="en-US" sz="2000" dirty="0">
              <a:latin typeface="Times New Roman" pitchFamily="18" charset="0"/>
              <a:ea typeface="SimSun" pitchFamily="2" charset="-122"/>
            </a:endParaRPr>
          </a:p>
          <a:p>
            <a:pPr marL="342900" indent="-342900" algn="just">
              <a:spcBef>
                <a:spcPts val="0"/>
              </a:spcBef>
              <a:buFont typeface="Arial" panose="020B0604020202020204" pitchFamily="34" charset="0"/>
              <a:buChar char="•"/>
            </a:pPr>
            <a:r>
              <a:rPr lang="en-US" sz="2000" dirty="0">
                <a:latin typeface="Times New Roman" pitchFamily="18" charset="0"/>
                <a:ea typeface="SimSun" pitchFamily="2" charset="-122"/>
              </a:rPr>
              <a:t>Block Size (in bytes)</a:t>
            </a:r>
            <a:endParaRPr lang="en-US" sz="2000" dirty="0">
              <a:latin typeface="Times New Roman" pitchFamily="18" charset="0"/>
              <a:ea typeface="SimSun" pitchFamily="2" charset="-122"/>
            </a:endParaRPr>
          </a:p>
          <a:p>
            <a:pPr algn="just">
              <a:spcBef>
                <a:spcPts val="0"/>
              </a:spcBef>
            </a:pPr>
            <a:endParaRPr lang="en-US" sz="2000" dirty="0">
              <a:latin typeface="Times New Roman" pitchFamily="18" charset="0"/>
              <a:ea typeface="SimSun" pitchFamily="2" charset="-122"/>
            </a:endParaRPr>
          </a:p>
          <a:p>
            <a:pPr algn="just">
              <a:spcBef>
                <a:spcPts val="0"/>
              </a:spcBef>
            </a:pPr>
            <a:r>
              <a:rPr lang="en-US" sz="2000" dirty="0" err="1">
                <a:latin typeface="Times New Roman" pitchFamily="18" charset="0"/>
                <a:ea typeface="SimSun" pitchFamily="2" charset="-122"/>
              </a:rPr>
              <a:t>hashlog</a:t>
            </a:r>
            <a:r>
              <a:rPr lang="en-US" sz="2000" dirty="0">
                <a:latin typeface="Times New Roman" pitchFamily="18" charset="0"/>
                <a:ea typeface="SimSun" pitchFamily="2" charset="-122"/>
              </a:rPr>
              <a:t> = FILE</a:t>
            </a:r>
            <a:endParaRPr lang="en-US" sz="2000" dirty="0">
              <a:latin typeface="Times New Roman" pitchFamily="18" charset="0"/>
              <a:ea typeface="SimSun" pitchFamily="2" charset="-122"/>
            </a:endParaRPr>
          </a:p>
          <a:p>
            <a:pPr marL="342900" indent="-342900" algn="just">
              <a:spcBef>
                <a:spcPts val="0"/>
              </a:spcBef>
              <a:buFont typeface="Arial" panose="020B0604020202020204" pitchFamily="34" charset="0"/>
              <a:buChar char="•"/>
            </a:pPr>
            <a:r>
              <a:rPr lang="en-US" sz="2000" dirty="0">
                <a:latin typeface="Times New Roman" pitchFamily="18" charset="0"/>
                <a:ea typeface="SimSun" pitchFamily="2" charset="-122"/>
              </a:rPr>
              <a:t>Output to FILE the hash value calculated</a:t>
            </a:r>
            <a:endParaRPr lang="en-US" sz="2000" dirty="0">
              <a:latin typeface="Times New Roman" pitchFamily="18" charset="0"/>
              <a:ea typeface="SimSun" pitchFamily="2" charset="-122"/>
            </a:endParaRPr>
          </a:p>
          <a:p>
            <a:pPr algn="just">
              <a:spcBef>
                <a:spcPts val="0"/>
              </a:spcBef>
            </a:pPr>
            <a:endParaRPr lang="en-US" sz="2000" dirty="0">
              <a:latin typeface="Times New Roman" pitchFamily="18" charset="0"/>
              <a:ea typeface="SimSun" pitchFamily="2" charset="-122"/>
            </a:endParaRPr>
          </a:p>
          <a:p>
            <a:pPr algn="just">
              <a:spcBef>
                <a:spcPts val="0"/>
              </a:spcBef>
            </a:pPr>
            <a:r>
              <a:rPr lang="en-US" sz="2000" dirty="0">
                <a:latin typeface="Times New Roman" pitchFamily="18" charset="0"/>
                <a:ea typeface="SimSun" pitchFamily="2" charset="-122"/>
              </a:rPr>
              <a:t>conv=sync, </a:t>
            </a:r>
            <a:r>
              <a:rPr lang="en-US" sz="2000" dirty="0" err="1">
                <a:latin typeface="Times New Roman" pitchFamily="18" charset="0"/>
                <a:ea typeface="SimSun" pitchFamily="2" charset="-122"/>
              </a:rPr>
              <a:t>noerror</a:t>
            </a:r>
            <a:endParaRPr lang="en-US" sz="2000" dirty="0">
              <a:latin typeface="Times New Roman" pitchFamily="18" charset="0"/>
              <a:ea typeface="SimSun" pitchFamily="2" charset="-122"/>
            </a:endParaRPr>
          </a:p>
          <a:p>
            <a:pPr marL="342900" indent="-342900" algn="just">
              <a:spcBef>
                <a:spcPts val="0"/>
              </a:spcBef>
              <a:buFont typeface="Arial" panose="020B0604020202020204" pitchFamily="34" charset="0"/>
              <a:buChar char="•"/>
            </a:pPr>
            <a:r>
              <a:rPr lang="en-US" sz="2000" dirty="0">
                <a:latin typeface="Times New Roman" pitchFamily="18" charset="0"/>
                <a:ea typeface="SimSun" pitchFamily="2" charset="-122"/>
              </a:rPr>
              <a:t>Tells the tool to ignore errors, and to write zero’s in place of the bad block.</a:t>
            </a:r>
            <a:endParaRPr lang="en-US" sz="2000" dirty="0">
              <a:latin typeface="Times New Roman" pitchFamily="18" charset="0"/>
              <a:ea typeface="SimSun" pitchFamily="2" charset="-122"/>
            </a:endParaRPr>
          </a:p>
        </p:txBody>
      </p:sp>
      <p:sp>
        <p:nvSpPr>
          <p:cNvPr id="5" name="Text Box 5"/>
          <p:cNvSpPr txBox="1">
            <a:spLocks noChangeArrowheads="1"/>
          </p:cNvSpPr>
          <p:nvPr/>
        </p:nvSpPr>
        <p:spPr bwMode="auto">
          <a:xfrm>
            <a:off x="242347" y="5663650"/>
            <a:ext cx="7467600" cy="646331"/>
          </a:xfrm>
          <a:prstGeom prst="rect">
            <a:avLst/>
          </a:prstGeom>
          <a:noFill/>
          <a:ln w="9525">
            <a:noFill/>
            <a:miter lim="800000"/>
          </a:ln>
        </p:spPr>
        <p:txBody>
          <a:bodyPr wrap="square">
            <a:spAutoFit/>
          </a:bodyPr>
          <a:lstStyle/>
          <a:p>
            <a:pPr algn="just" eaLnBrk="0" hangingPunct="0"/>
            <a:r>
              <a:rPr lang="en-US" sz="1800" dirty="0">
                <a:latin typeface="Times New Roman" pitchFamily="18" charset="0"/>
                <a:cs typeface="Times New Roman" pitchFamily="18" charset="0"/>
              </a:rPr>
              <a:t>[1] Imaging Using </a:t>
            </a:r>
            <a:r>
              <a:rPr lang="en-US" sz="1800" dirty="0" err="1">
                <a:latin typeface="Times New Roman" pitchFamily="18" charset="0"/>
                <a:cs typeface="Times New Roman" pitchFamily="18" charset="0"/>
              </a:rPr>
              <a:t>dcfldd</a:t>
            </a:r>
            <a:endParaRPr lang="en-US" sz="1800" dirty="0">
              <a:latin typeface="Times New Roman" pitchFamily="18" charset="0"/>
              <a:cs typeface="Times New Roman" pitchFamily="18" charset="0"/>
            </a:endParaRPr>
          </a:p>
          <a:p>
            <a:pPr algn="just" eaLnBrk="0" hangingPunct="0"/>
            <a:r>
              <a:rPr lang="en-US" sz="1800" dirty="0">
                <a:latin typeface="Times New Roman" pitchFamily="18" charset="0"/>
                <a:cs typeface="Times New Roman" pitchFamily="18" charset="0"/>
              </a:rPr>
              <a:t>https://dfir.blog/imaging-using-dcfldd/</a:t>
            </a:r>
            <a:endParaRPr lang="en-US" sz="1800" dirty="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5"/>
          <p:cNvSpPr>
            <a:spLocks noGrp="1"/>
          </p:cNvSpPr>
          <p:nvPr>
            <p:ph type="sldNum" sz="quarter" idx="12"/>
          </p:nvPr>
        </p:nvSpPr>
        <p:spPr>
          <a:noFill/>
        </p:spPr>
        <p:txBody>
          <a:bodyPr/>
          <a:lstStyle/>
          <a:p>
            <a:fld id="{2DBEA737-9AD0-4132-9343-02CFCB92699A}" type="slidenum">
              <a:rPr lang="en-US" smtClean="0"/>
            </a:fld>
            <a:endParaRPr lang="en-US"/>
          </a:p>
        </p:txBody>
      </p:sp>
      <p:grpSp>
        <p:nvGrpSpPr>
          <p:cNvPr id="3" name="Group 2"/>
          <p:cNvGrpSpPr/>
          <p:nvPr/>
        </p:nvGrpSpPr>
        <p:grpSpPr>
          <a:xfrm>
            <a:off x="2438400" y="1447800"/>
            <a:ext cx="3865563" cy="3711575"/>
            <a:chOff x="3124200" y="2773363"/>
            <a:chExt cx="3865563" cy="3711575"/>
          </a:xfrm>
        </p:grpSpPr>
        <p:pic>
          <p:nvPicPr>
            <p:cNvPr id="88072" name="Picture 10" descr="http://blog.nj.com/ledgerletters/2009/07/large_CSI_CRIME_SCENE_INVESTIGATI.jpg"/>
            <p:cNvPicPr>
              <a:picLocks noChangeAspect="1" noChangeArrowheads="1"/>
            </p:cNvPicPr>
            <p:nvPr/>
          </p:nvPicPr>
          <p:blipFill>
            <a:blip r:embed="rId1"/>
            <a:srcRect/>
            <a:stretch>
              <a:fillRect/>
            </a:stretch>
          </p:blipFill>
          <p:spPr bwMode="auto">
            <a:xfrm>
              <a:off x="3124200" y="4965763"/>
              <a:ext cx="1989047" cy="1519175"/>
            </a:xfrm>
            <a:prstGeom prst="rect">
              <a:avLst/>
            </a:prstGeom>
            <a:noFill/>
            <a:ln w="9525">
              <a:noFill/>
              <a:miter lim="800000"/>
              <a:headEnd/>
              <a:tailEnd/>
            </a:ln>
          </p:spPr>
        </p:pic>
        <p:sp>
          <p:nvSpPr>
            <p:cNvPr id="11" name="Cloud Callout 10"/>
            <p:cNvSpPr/>
            <p:nvPr/>
          </p:nvSpPr>
          <p:spPr bwMode="auto">
            <a:xfrm>
              <a:off x="3986213" y="2773363"/>
              <a:ext cx="3003550" cy="1404938"/>
            </a:xfrm>
            <a:prstGeom prst="cloudCallout">
              <a:avLst>
                <a:gd name="adj1" fmla="val -45612"/>
                <a:gd name="adj2" fmla="val 112964"/>
              </a:avLst>
            </a:prstGeom>
            <a:noFill/>
            <a:ln w="41275" cap="flat" cmpd="sng" algn="ctr">
              <a:solidFill>
                <a:srgbClr val="FF0000"/>
              </a:solidFill>
              <a:prstDash val="solid"/>
              <a:round/>
              <a:headEnd type="none" w="med" len="med"/>
              <a:tailEnd type="none" w="med" len="med"/>
            </a:ln>
            <a:effectLst/>
          </p:spPr>
          <p:txBody>
            <a:bodyPr>
              <a:spAutoFit/>
            </a:bodyPr>
            <a:lstStyle/>
            <a:p>
              <a:pPr algn="ctr" eaLnBrk="0" hangingPunct="0">
                <a:defRPr/>
              </a:pPr>
              <a:r>
                <a:rPr lang="en-US" sz="1800" b="1" dirty="0">
                  <a:solidFill>
                    <a:srgbClr val="FF0000"/>
                  </a:solidFill>
                  <a:effectLst>
                    <a:outerShdw blurRad="38100" dist="38100" dir="2700000" algn="tl">
                      <a:srgbClr val="000000">
                        <a:alpha val="43137"/>
                      </a:srgbClr>
                    </a:outerShdw>
                  </a:effectLst>
                </a:rPr>
                <a:t>         </a:t>
              </a:r>
              <a:endParaRPr lang="en-US" sz="1800" b="1" dirty="0">
                <a:solidFill>
                  <a:srgbClr val="FF0000"/>
                </a:solidFill>
                <a:effectLst>
                  <a:outerShdw blurRad="38100" dist="38100" dir="2700000" algn="tl">
                    <a:srgbClr val="000000">
                      <a:alpha val="43137"/>
                    </a:srgbClr>
                  </a:outerShdw>
                </a:effectLst>
              </a:endParaRPr>
            </a:p>
            <a:p>
              <a:pPr algn="ctr" eaLnBrk="0" hangingPunct="0">
                <a:defRPr/>
              </a:pPr>
              <a:r>
                <a:rPr lang="en-US" sz="1800" b="1" dirty="0">
                  <a:solidFill>
                    <a:srgbClr val="FF0000"/>
                  </a:solidFill>
                  <a:effectLst>
                    <a:outerShdw blurRad="38100" dist="38100" dir="2700000" algn="tl">
                      <a:srgbClr val="000000">
                        <a:alpha val="43137"/>
                      </a:srgbClr>
                    </a:outerShdw>
                  </a:effectLst>
                </a:rPr>
                <a:t>     </a:t>
              </a:r>
              <a:endParaRPr lang="en-US" sz="1800" b="1" dirty="0">
                <a:solidFill>
                  <a:srgbClr val="FF0000"/>
                </a:solidFill>
                <a:effectLst>
                  <a:outerShdw blurRad="38100" dist="38100" dir="2700000" algn="tl">
                    <a:srgbClr val="000000">
                      <a:alpha val="43137"/>
                    </a:srgbClr>
                  </a:outerShdw>
                </a:effectLst>
              </a:endParaRPr>
            </a:p>
            <a:p>
              <a:pPr algn="ctr" eaLnBrk="0" hangingPunct="0">
                <a:defRPr/>
              </a:pPr>
              <a:endParaRPr lang="en-CA" sz="1800" b="1" dirty="0">
                <a:solidFill>
                  <a:srgbClr val="FF0000"/>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43832" y="2399969"/>
              <a:ext cx="776288" cy="2072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Text Box 9"/>
          <p:cNvSpPr txBox="1">
            <a:spLocks noChangeArrowheads="1"/>
          </p:cNvSpPr>
          <p:nvPr/>
        </p:nvSpPr>
        <p:spPr bwMode="auto">
          <a:xfrm>
            <a:off x="1590675" y="124701"/>
            <a:ext cx="6900863" cy="1040285"/>
          </a:xfrm>
          <a:prstGeom prst="rect">
            <a:avLst/>
          </a:prstGeom>
          <a:noFill/>
          <a:ln w="9525">
            <a:noFill/>
            <a:miter lim="800000"/>
          </a:ln>
        </p:spPr>
        <p:txBody>
          <a:bodyPr>
            <a:spAutoFit/>
          </a:bodyPr>
          <a:lstStyle/>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Non-graded hands-on exercise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Imaging Using </a:t>
            </a:r>
            <a:r>
              <a:rPr lang="en-US" sz="28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dcfldd</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4" name="Picture 2" descr="http://tbn1.google.com/images?q=tbn:EZiJqDG2US75qM:http://www.secviz.org/files/images/inetvis-nmap_decoy_gridswe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p:cNvSpPr txBox="1">
            <a:spLocks noChangeArrowheads="1"/>
          </p:cNvSpPr>
          <p:nvPr/>
        </p:nvSpPr>
        <p:spPr bwMode="auto">
          <a:xfrm>
            <a:off x="393192" y="5327952"/>
            <a:ext cx="8333755" cy="1377648"/>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r>
              <a:rPr lang="en-CA" sz="2800" u="none" dirty="0">
                <a:solidFill>
                  <a:schemeClr val="tx1"/>
                </a:solidFill>
                <a:latin typeface="Times New Roman" pitchFamily="18" charset="0"/>
                <a:cs typeface="Times New Roman" pitchFamily="18" charset="0"/>
              </a:rPr>
              <a:t>Suppose that you find a </a:t>
            </a:r>
            <a:r>
              <a:rPr lang="en-US" sz="2800" u="none" dirty="0">
                <a:solidFill>
                  <a:schemeClr val="tx1"/>
                </a:solidFill>
                <a:latin typeface="Times New Roman" pitchFamily="18" charset="0"/>
                <a:cs typeface="Times New Roman" pitchFamily="18" charset="0"/>
              </a:rPr>
              <a:t>USB Flash Drive at the crime scene. You are required to image the USB drive using </a:t>
            </a:r>
            <a:r>
              <a:rPr lang="en-US" sz="2800" u="none" dirty="0" err="1">
                <a:solidFill>
                  <a:schemeClr val="tx1"/>
                </a:solidFill>
                <a:latin typeface="Times New Roman" pitchFamily="18" charset="0"/>
                <a:cs typeface="Times New Roman" pitchFamily="18" charset="0"/>
              </a:rPr>
              <a:t>dcfldd</a:t>
            </a:r>
            <a:r>
              <a:rPr lang="en-US" sz="2800" u="none" dirty="0">
                <a:solidFill>
                  <a:schemeClr val="tx1"/>
                </a:solidFill>
                <a:latin typeface="Times New Roman" pitchFamily="18" charset="0"/>
                <a:cs typeface="Times New Roman" pitchFamily="18" charset="0"/>
              </a:rPr>
              <a:t> on your forensics workstation.</a:t>
            </a:r>
            <a:endParaRPr lang="en-US" sz="2800" u="none" dirty="0">
              <a:solidFill>
                <a:schemeClr val="tx1"/>
              </a:solidFill>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231773" y="903635"/>
            <a:ext cx="7150100" cy="609600"/>
          </a:xfrm>
        </p:spPr>
        <p:txBody>
          <a:bodyPr/>
          <a:lstStyle/>
          <a:p>
            <a:pPr algn="ctr" eaLnBrk="1" hangingPunct="1"/>
            <a:r>
              <a:rPr lang="en-US" sz="2400" b="1" u="none" dirty="0">
                <a:effectLst>
                  <a:outerShdw blurRad="38100" dist="38100" dir="2700000" algn="tl">
                    <a:srgbClr val="000000">
                      <a:alpha val="43137"/>
                    </a:srgbClr>
                  </a:outerShdw>
                </a:effectLst>
                <a:latin typeface="Times New Roman" pitchFamily="18" charset="0"/>
                <a:cs typeface="Times New Roman" pitchFamily="18" charset="0"/>
              </a:rPr>
              <a:t>Creating &amp; Maintaining Digital Chain of Custody</a:t>
            </a:r>
            <a:endParaRPr lang="en-US" sz="24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a:p>
        </p:txBody>
      </p:sp>
      <p:pic>
        <p:nvPicPr>
          <p:cNvPr id="318467" name="Picture 3"/>
          <p:cNvPicPr>
            <a:picLocks noChangeAspect="1" noChangeArrowheads="1"/>
          </p:cNvPicPr>
          <p:nvPr/>
        </p:nvPicPr>
        <p:blipFill>
          <a:blip r:embed="rId1"/>
          <a:srcRect/>
          <a:stretch>
            <a:fillRect/>
          </a:stretch>
        </p:blipFill>
        <p:spPr bwMode="auto">
          <a:xfrm>
            <a:off x="1231773" y="1470563"/>
            <a:ext cx="6115050" cy="5192365"/>
          </a:xfrm>
          <a:prstGeom prst="rect">
            <a:avLst/>
          </a:prstGeom>
          <a:noFill/>
          <a:ln w="9525">
            <a:noFill/>
            <a:miter lim="800000"/>
            <a:headEnd/>
            <a:tailEnd/>
          </a:ln>
        </p:spPr>
      </p:pic>
      <p:sp>
        <p:nvSpPr>
          <p:cNvPr id="7" name="Rectangle 2"/>
          <p:cNvSpPr txBox="1">
            <a:spLocks noChangeArrowheads="1"/>
          </p:cNvSpPr>
          <p:nvPr/>
        </p:nvSpPr>
        <p:spPr bwMode="auto">
          <a:xfrm>
            <a:off x="2365375" y="4495800"/>
            <a:ext cx="2435225" cy="3048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eaLnBrk="1" hangingPunct="1"/>
            <a:r>
              <a:rPr lang="en-US" sz="2000" b="1" u="none" dirty="0">
                <a:latin typeface="Times New Roman" pitchFamily="18" charset="0"/>
                <a:cs typeface="Times New Roman" pitchFamily="18" charset="0"/>
              </a:rPr>
              <a:t>Investigator Paul</a:t>
            </a:r>
            <a:endParaRPr lang="en-US" sz="2000" b="1" u="none" dirty="0">
              <a:latin typeface="Times New Roman" pitchFamily="18" charset="0"/>
              <a:cs typeface="Times New Roman" pitchFamily="18" charset="0"/>
            </a:endParaRPr>
          </a:p>
        </p:txBody>
      </p:sp>
      <p:sp>
        <p:nvSpPr>
          <p:cNvPr id="8" name="Text Box 9"/>
          <p:cNvSpPr txBox="1">
            <a:spLocks noChangeArrowheads="1"/>
          </p:cNvSpPr>
          <p:nvPr/>
        </p:nvSpPr>
        <p:spPr bwMode="auto">
          <a:xfrm>
            <a:off x="1587627" y="55090"/>
            <a:ext cx="6900863" cy="1040285"/>
          </a:xfrm>
          <a:prstGeom prst="rect">
            <a:avLst/>
          </a:prstGeom>
          <a:noFill/>
          <a:ln w="9525">
            <a:noFill/>
            <a:miter lim="800000"/>
          </a:ln>
        </p:spPr>
        <p:txBody>
          <a:bodyPr>
            <a:spAutoFit/>
          </a:bodyPr>
          <a:lstStyle/>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Non-graded hands-on exercise</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342900" indent="-342900"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Imaging Using </a:t>
            </a:r>
            <a:r>
              <a:rPr lang="en-US" sz="2800" b="1" dirty="0" err="1">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dcfldd</a:t>
            </a: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 (cont’d)</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 name="Picture 2" descr="http://tbn1.google.com/images?q=tbn:EZiJqDG2US75qM:http://www.secviz.org/files/images/inetvis-nmap_decoy_gridswee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33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noChangeArrowheads="1"/>
          </p:cNvSpPr>
          <p:nvPr/>
        </p:nvSpPr>
        <p:spPr bwMode="auto">
          <a:xfrm>
            <a:off x="6341386" y="3015183"/>
            <a:ext cx="2748893" cy="609601"/>
          </a:xfrm>
          <a:prstGeom prst="cloudCallout">
            <a:avLst>
              <a:gd name="adj1" fmla="val -29391"/>
              <a:gd name="adj2" fmla="val 31649"/>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sz="2000" b="1" dirty="0">
                <a:solidFill>
                  <a:srgbClr val="FF0000"/>
                </a:solidFill>
                <a:latin typeface="Times New Roman" pitchFamily="18" charset="0"/>
                <a:cs typeface="Times New Roman" pitchFamily="18" charset="0"/>
              </a:rPr>
              <a:t>Your name!</a:t>
            </a:r>
            <a:endParaRPr lang="en-US" sz="2000" b="1" dirty="0">
              <a:solidFill>
                <a:srgbClr val="FF0000"/>
              </a:solidFill>
              <a:latin typeface="Times New Roman" pitchFamily="18" charset="0"/>
              <a:cs typeface="Times New Roman" pitchFamily="18" charset="0"/>
            </a:endParaRPr>
          </a:p>
        </p:txBody>
      </p:sp>
      <p:sp>
        <p:nvSpPr>
          <p:cNvPr id="12" name="Line 10"/>
          <p:cNvSpPr>
            <a:spLocks noChangeShapeType="1"/>
          </p:cNvSpPr>
          <p:nvPr/>
        </p:nvSpPr>
        <p:spPr bwMode="auto">
          <a:xfrm flipH="1">
            <a:off x="3962400" y="3624784"/>
            <a:ext cx="3505200" cy="718616"/>
          </a:xfrm>
          <a:prstGeom prst="line">
            <a:avLst/>
          </a:prstGeom>
          <a:noFill/>
          <a:ln w="47625">
            <a:solidFill>
              <a:srgbClr val="FF0000"/>
            </a:solidFill>
            <a:round/>
            <a:tailEnd type="triangle" w="med" len="med"/>
          </a:ln>
        </p:spPr>
        <p:txBody>
          <a:bodyPr/>
          <a:lstStyle/>
          <a:p>
            <a:endParaRPr lang="en-CA"/>
          </a:p>
        </p:txBody>
      </p:sp>
      <p:sp>
        <p:nvSpPr>
          <p:cNvPr id="13" name="Line 10"/>
          <p:cNvSpPr>
            <a:spLocks noChangeShapeType="1"/>
          </p:cNvSpPr>
          <p:nvPr/>
        </p:nvSpPr>
        <p:spPr bwMode="auto">
          <a:xfrm flipH="1" flipV="1">
            <a:off x="3581400" y="2209800"/>
            <a:ext cx="3765423" cy="805383"/>
          </a:xfrm>
          <a:prstGeom prst="line">
            <a:avLst/>
          </a:prstGeom>
          <a:noFill/>
          <a:ln w="47625">
            <a:solidFill>
              <a:srgbClr val="FF0000"/>
            </a:solidFill>
            <a:round/>
            <a:tailEnd type="triangle" w="med" len="med"/>
          </a:ln>
        </p:spPr>
        <p:txBody>
          <a:bodyPr/>
          <a:lstStyle/>
          <a:p>
            <a:endParaRPr lang="en-CA"/>
          </a:p>
        </p:txBody>
      </p:sp>
      <p:sp>
        <p:nvSpPr>
          <p:cNvPr id="14" name="AutoShape 6"/>
          <p:cNvSpPr>
            <a:spLocks noChangeArrowheads="1"/>
          </p:cNvSpPr>
          <p:nvPr/>
        </p:nvSpPr>
        <p:spPr bwMode="auto">
          <a:xfrm>
            <a:off x="6093153" y="5239791"/>
            <a:ext cx="2997126" cy="714573"/>
          </a:xfrm>
          <a:prstGeom prst="cloudCallout">
            <a:avLst>
              <a:gd name="adj1" fmla="val -29391"/>
              <a:gd name="adj2" fmla="val 31649"/>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lgn="ctr">
              <a:defRPr/>
            </a:pPr>
            <a:r>
              <a:rPr lang="en-US" sz="1800" b="1" dirty="0">
                <a:solidFill>
                  <a:srgbClr val="FF0000"/>
                </a:solidFill>
                <a:latin typeface="Times New Roman" pitchFamily="18" charset="0"/>
                <a:cs typeface="Times New Roman" pitchFamily="18" charset="0"/>
              </a:rPr>
              <a:t>Dr. Xiaodong Lin</a:t>
            </a:r>
            <a:endParaRPr lang="en-US" sz="1800" b="1" dirty="0">
              <a:solidFill>
                <a:srgbClr val="FF0000"/>
              </a:solidFill>
              <a:latin typeface="Times New Roman" pitchFamily="18" charset="0"/>
              <a:cs typeface="Times New Roman" pitchFamily="18" charset="0"/>
            </a:endParaRPr>
          </a:p>
        </p:txBody>
      </p:sp>
      <p:sp>
        <p:nvSpPr>
          <p:cNvPr id="15" name="Line 10"/>
          <p:cNvSpPr>
            <a:spLocks noChangeShapeType="1"/>
          </p:cNvSpPr>
          <p:nvPr/>
        </p:nvSpPr>
        <p:spPr bwMode="auto">
          <a:xfrm flipH="1" flipV="1">
            <a:off x="4572000" y="4669903"/>
            <a:ext cx="1769386" cy="717533"/>
          </a:xfrm>
          <a:prstGeom prst="line">
            <a:avLst/>
          </a:prstGeom>
          <a:noFill/>
          <a:ln w="47625">
            <a:solidFill>
              <a:srgbClr val="FF0000"/>
            </a:solidFill>
            <a:round/>
            <a:tailEnd type="triangle" w="med" len="med"/>
          </a:ln>
        </p:spPr>
        <p:txBody>
          <a:bodyPr/>
          <a:lstStyle/>
          <a:p>
            <a:endParaRPr lang="en-CA"/>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2" name="Picture 2" descr="http://www.imperial.edu/admin/Media/File_Upload/125-Files/discussion.gif"/>
          <p:cNvPicPr>
            <a:picLocks noChangeAspect="1" noChangeArrowheads="1"/>
          </p:cNvPicPr>
          <p:nvPr/>
        </p:nvPicPr>
        <p:blipFill>
          <a:blip r:embed="rId1"/>
          <a:srcRect/>
          <a:stretch>
            <a:fillRect/>
          </a:stretch>
        </p:blipFill>
        <p:spPr bwMode="auto">
          <a:xfrm>
            <a:off x="533400" y="3491422"/>
            <a:ext cx="2146300" cy="1842578"/>
          </a:xfrm>
          <a:prstGeom prst="rect">
            <a:avLst/>
          </a:prstGeom>
          <a:noFill/>
        </p:spPr>
      </p:pic>
      <p:sp>
        <p:nvSpPr>
          <p:cNvPr id="10" name="Cloud Callout 9"/>
          <p:cNvSpPr/>
          <p:nvPr/>
        </p:nvSpPr>
        <p:spPr bwMode="auto">
          <a:xfrm>
            <a:off x="1828800" y="381000"/>
            <a:ext cx="7140575" cy="4076045"/>
          </a:xfrm>
          <a:prstGeom prst="cloudCallout">
            <a:avLst>
              <a:gd name="adj1" fmla="val -38631"/>
              <a:gd name="adj2" fmla="val 35822"/>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it-IT" sz="2800" b="1" dirty="0">
                <a:solidFill>
                  <a:srgbClr val="FF0000"/>
                </a:solidFill>
                <a:effectLst>
                  <a:outerShdw blurRad="38100" dist="38100" dir="2700000" algn="tl">
                    <a:srgbClr val="000000">
                      <a:alpha val="43137"/>
                    </a:srgbClr>
                  </a:outerShdw>
                </a:effectLst>
              </a:rPr>
              <a:t>For data acquisition in a digital investigation, why not simply copy all files from the suspect’s digital storage device(s) instead of imaging the device(s)?</a:t>
            </a:r>
            <a:endParaRPr lang="en-CA" sz="2800" b="1" dirty="0">
              <a:solidFill>
                <a:srgbClr val="FF0000"/>
              </a:solidFill>
              <a:effectLst>
                <a:outerShdw blurRad="38100" dist="38100" dir="2700000" algn="tl">
                  <a:srgbClr val="000000">
                    <a:alpha val="43137"/>
                  </a:srgbClr>
                </a:outerShdw>
              </a:effectLst>
            </a:endParaRPr>
          </a:p>
        </p:txBody>
      </p:sp>
      <p:sp>
        <p:nvSpPr>
          <p:cNvPr id="5" name="Rectangle 6"/>
          <p:cNvSpPr>
            <a:spLocks noChangeArrowheads="1"/>
          </p:cNvSpPr>
          <p:nvPr/>
        </p:nvSpPr>
        <p:spPr bwMode="auto">
          <a:xfrm>
            <a:off x="4778375" y="4851400"/>
            <a:ext cx="3733800" cy="7874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Require special tools </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6"/>
          <p:cNvSpPr>
            <a:spLocks noChangeArrowheads="1"/>
          </p:cNvSpPr>
          <p:nvPr/>
        </p:nvSpPr>
        <p:spPr bwMode="auto">
          <a:xfrm>
            <a:off x="3962400" y="5715000"/>
            <a:ext cx="3124200" cy="4572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Time-consuming</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260350" y="914400"/>
            <a:ext cx="8655050" cy="15494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6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Volume Analysis</a:t>
            </a:r>
            <a:endParaRPr lang="en-US" sz="6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
          <a:srcRect/>
          <a:stretch>
            <a:fillRect/>
          </a:stretch>
        </p:blipFill>
        <p:spPr bwMode="auto">
          <a:xfrm>
            <a:off x="2590800" y="2463800"/>
            <a:ext cx="4038600" cy="3098800"/>
          </a:xfrm>
          <a:prstGeom prst="rect">
            <a:avLst/>
          </a:prstGeom>
          <a:noFill/>
          <a:ln w="9525">
            <a:noFill/>
            <a:miter lim="800000"/>
            <a:headEnd/>
            <a:tailEnd/>
          </a:ln>
          <a:effectLst/>
        </p:spPr>
      </p:pic>
      <p:sp>
        <p:nvSpPr>
          <p:cNvPr id="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4294967295"/>
          </p:nvPr>
        </p:nvSpPr>
        <p:spPr>
          <a:xfrm>
            <a:off x="838200" y="1371600"/>
            <a:ext cx="7772400" cy="3886200"/>
          </a:xfrm>
        </p:spPr>
        <p:txBody>
          <a:bodyPr/>
          <a:lstStyle/>
          <a:p>
            <a:pPr marL="0" indent="0" algn="just">
              <a:buFont typeface="Wingdings" panose="05000000000000000000" pitchFamily="2" charset="2"/>
              <a:buChar char="q"/>
              <a:defRPr/>
            </a:pPr>
            <a:r>
              <a:rPr lang="en-US" b="1" u="sng"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Evidence Acquisition</a:t>
            </a:r>
            <a:endParaRPr lang="en-US" b="1" u="sng"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Font typeface="Wingdings" panose="05000000000000000000" pitchFamily="2" charset="2"/>
              <a:buChar char="q"/>
              <a:defRPr/>
            </a:pPr>
            <a:r>
              <a:rPr lang="en-US"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Data structures</a:t>
            </a:r>
            <a:endParaRPr lang="en-US" b="1" u="sng"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Font typeface="Wingdings" panose="05000000000000000000" pitchFamily="2" charset="2"/>
              <a:buChar char="q"/>
              <a:defRPr/>
            </a:pPr>
            <a:r>
              <a:rPr lang="en-US" b="1" u="sng" dirty="0">
                <a:effectLst>
                  <a:outerShdw blurRad="38100" dist="38100" dir="2700000" algn="tl">
                    <a:srgbClr val="000000">
                      <a:alpha val="43137"/>
                    </a:srgbClr>
                  </a:outerShdw>
                </a:effectLst>
                <a:latin typeface="Times New Roman" pitchFamily="18" charset="0"/>
                <a:cs typeface="Times New Roman" pitchFamily="18" charset="0"/>
              </a:rPr>
              <a:t>Analysis Techniques</a:t>
            </a:r>
            <a:endParaRPr lang="en-US" b="1" u="sng"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Font typeface="Wingdings" panose="05000000000000000000" pitchFamily="2" charset="2"/>
              <a:buChar char="q"/>
              <a:defRPr/>
            </a:pP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Font typeface="Wingdings" panose="05000000000000000000" pitchFamily="2" charset="2"/>
              <a:buChar char="q"/>
              <a:defRPr/>
            </a:pP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Law, Ethics and Legal Issues</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 name="Picture 2" descr="Justice"/>
          <p:cNvPicPr>
            <a:picLocks noChangeAspect="1" noChangeArrowheads="1"/>
          </p:cNvPicPr>
          <p:nvPr/>
        </p:nvPicPr>
        <p:blipFill>
          <a:blip r:embed="rId1"/>
          <a:srcRect/>
          <a:stretch>
            <a:fillRect/>
          </a:stretch>
        </p:blipFill>
        <p:spPr bwMode="auto">
          <a:xfrm>
            <a:off x="7142589" y="3743324"/>
            <a:ext cx="1468011" cy="2047876"/>
          </a:xfrm>
          <a:prstGeom prst="rect">
            <a:avLst/>
          </a:prstGeom>
          <a:noFill/>
        </p:spPr>
      </p:pic>
      <p:pic>
        <p:nvPicPr>
          <p:cNvPr id="8" name="Picture 2" descr="checkbox.png"/>
          <p:cNvPicPr>
            <a:picLocks noChangeAspect="1" noChangeArrowheads="1"/>
          </p:cNvPicPr>
          <p:nvPr/>
        </p:nvPicPr>
        <p:blipFill>
          <a:blip r:embed="rId2"/>
          <a:srcRect/>
          <a:stretch>
            <a:fillRect/>
          </a:stretch>
        </p:blipFill>
        <p:spPr bwMode="auto">
          <a:xfrm>
            <a:off x="5029200" y="1295400"/>
            <a:ext cx="458760" cy="541337"/>
          </a:xfrm>
          <a:prstGeom prst="rect">
            <a:avLst/>
          </a:prstGeom>
          <a:noFill/>
        </p:spPr>
      </p:pic>
      <p:sp>
        <p:nvSpPr>
          <p:cNvPr id="6"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0022"/>
            <a:ext cx="8534400" cy="706755"/>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endParaRPr lang="en-CA" alt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3"/>
          <p:cNvSpPr>
            <a:spLocks noGrp="1"/>
          </p:cNvSpPr>
          <p:nvPr>
            <p:ph type="sldNum" sz="quarter" idx="12"/>
          </p:nvPr>
        </p:nvSpPr>
        <p:spPr>
          <a:xfrm>
            <a:off x="7994650" y="6400800"/>
            <a:ext cx="768350" cy="457200"/>
          </a:xfrm>
        </p:spPr>
        <p:txBody>
          <a:bodyPr/>
          <a:lstStyle/>
          <a:p>
            <a:pPr>
              <a:defRPr/>
            </a:pPr>
            <a:fld id="{2DCE2817-7FD7-4085-B3F0-EB0F76BFD879}" type="slidenum">
              <a:rPr lang="en-US" smtClean="0"/>
            </a:fld>
            <a:endParaRPr lang="en-US"/>
          </a:p>
        </p:txBody>
      </p:sp>
      <p:pic>
        <p:nvPicPr>
          <p:cNvPr id="9" name="Picture 2" descr="HARD DISK !"/>
          <p:cNvPicPr>
            <a:picLocks noChangeAspect="1" noChangeArrowheads="1"/>
          </p:cNvPicPr>
          <p:nvPr/>
        </p:nvPicPr>
        <p:blipFill>
          <a:blip r:embed="rId1"/>
          <a:srcRect/>
          <a:stretch>
            <a:fillRect/>
          </a:stretch>
        </p:blipFill>
        <p:spPr bwMode="auto">
          <a:xfrm>
            <a:off x="609600" y="2105977"/>
            <a:ext cx="2743200" cy="1371600"/>
          </a:xfrm>
          <a:prstGeom prst="rect">
            <a:avLst/>
          </a:prstGeom>
          <a:noFill/>
          <a:ln w="9525">
            <a:noFill/>
            <a:miter lim="800000"/>
            <a:headEnd/>
            <a:tailEnd/>
          </a:ln>
        </p:spPr>
      </p:pic>
      <p:pic>
        <p:nvPicPr>
          <p:cNvPr id="4098" name="Picture 2" descr="Image result for usb dri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4191000"/>
            <a:ext cx="2885852" cy="16763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5126" y="1981200"/>
            <a:ext cx="2398713" cy="239871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ost popul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150" y="105727"/>
            <a:ext cx="200025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cloud stor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3805" y="4379913"/>
            <a:ext cx="3004127" cy="2002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3" name="Picture 2" descr="HARD DISK !"/>
          <p:cNvPicPr>
            <a:picLocks noChangeAspect="1" noChangeArrowheads="1"/>
          </p:cNvPicPr>
          <p:nvPr/>
        </p:nvPicPr>
        <p:blipFill>
          <a:blip r:embed="rId1"/>
          <a:srcRect/>
          <a:stretch>
            <a:fillRect/>
          </a:stretch>
        </p:blipFill>
        <p:spPr bwMode="auto">
          <a:xfrm>
            <a:off x="304800" y="4648200"/>
            <a:ext cx="2743200" cy="1371600"/>
          </a:xfrm>
          <a:prstGeom prst="rect">
            <a:avLst/>
          </a:prstGeom>
          <a:noFill/>
          <a:ln w="9525">
            <a:noFill/>
            <a:miter lim="800000"/>
            <a:headEnd/>
            <a:tailEnd/>
          </a:ln>
        </p:spPr>
      </p:pic>
      <p:sp>
        <p:nvSpPr>
          <p:cNvPr id="7" name="AutoShape 9"/>
          <p:cNvSpPr>
            <a:spLocks noChangeArrowheads="1"/>
          </p:cNvSpPr>
          <p:nvPr/>
        </p:nvSpPr>
        <p:spPr bwMode="auto">
          <a:xfrm>
            <a:off x="5257800" y="1371600"/>
            <a:ext cx="3740150" cy="1524000"/>
          </a:xfrm>
          <a:prstGeom prst="cloudCallout">
            <a:avLst>
              <a:gd name="adj1" fmla="val -11817"/>
              <a:gd name="adj2" fmla="val 63374"/>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Oops! What is it?</a:t>
            </a:r>
            <a:endParaRPr lang="en-US" sz="2800" b="1" dirty="0">
              <a:solidFill>
                <a:srgbClr val="FF0000"/>
              </a:solidFill>
              <a:effectLst>
                <a:outerShdw blurRad="38100" dist="38100" dir="2700000" algn="tl">
                  <a:srgbClr val="000000">
                    <a:alpha val="43137"/>
                  </a:srgbClr>
                </a:outerShdw>
              </a:effectLst>
            </a:endParaRPr>
          </a:p>
        </p:txBody>
      </p:sp>
      <p:pic>
        <p:nvPicPr>
          <p:cNvPr id="102405" name="Picture 2"/>
          <p:cNvPicPr>
            <a:picLocks noChangeAspect="1" noChangeArrowheads="1"/>
          </p:cNvPicPr>
          <p:nvPr/>
        </p:nvPicPr>
        <p:blipFill>
          <a:blip r:embed="rId2"/>
          <a:srcRect/>
          <a:stretch>
            <a:fillRect/>
          </a:stretch>
        </p:blipFill>
        <p:spPr bwMode="auto">
          <a:xfrm>
            <a:off x="4108450" y="3124200"/>
            <a:ext cx="4730750" cy="1524000"/>
          </a:xfrm>
          <a:prstGeom prst="rect">
            <a:avLst/>
          </a:prstGeom>
          <a:noFill/>
          <a:ln w="9525">
            <a:noFill/>
            <a:miter lim="800000"/>
            <a:headEnd/>
            <a:tailEnd/>
          </a:ln>
        </p:spPr>
      </p:pic>
      <p:cxnSp>
        <p:nvCxnSpPr>
          <p:cNvPr id="102406" name="Straight Arrow Connector 8"/>
          <p:cNvCxnSpPr>
            <a:cxnSpLocks noChangeShapeType="1"/>
          </p:cNvCxnSpPr>
          <p:nvPr/>
        </p:nvCxnSpPr>
        <p:spPr bwMode="auto">
          <a:xfrm flipV="1">
            <a:off x="2743200" y="4648200"/>
            <a:ext cx="1289050" cy="381000"/>
          </a:xfrm>
          <a:prstGeom prst="straightConnector1">
            <a:avLst/>
          </a:prstGeom>
          <a:noFill/>
          <a:ln w="66675" algn="ctr">
            <a:solidFill>
              <a:srgbClr val="00B050"/>
            </a:solidFill>
            <a:round/>
            <a:tailEnd type="arrow" w="med" len="med"/>
          </a:ln>
        </p:spPr>
      </p:cxnSp>
      <p:sp>
        <p:nvSpPr>
          <p:cNvPr id="12" name="Rectangle 6"/>
          <p:cNvSpPr>
            <a:spLocks noChangeArrowheads="1"/>
          </p:cNvSpPr>
          <p:nvPr/>
        </p:nvSpPr>
        <p:spPr bwMode="auto">
          <a:xfrm>
            <a:off x="2895600" y="4914900"/>
            <a:ext cx="2895600" cy="9525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Read data</a:t>
            </a:r>
            <a:endParaRPr lang="en-US" sz="28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p>
            <a:pPr algn="ctr" eaLnBrk="0" hangingPunct="0">
              <a:spcBef>
                <a:spcPct val="20000"/>
              </a:spcBef>
              <a:buClr>
                <a:schemeClr val="accent2"/>
              </a:buClr>
              <a:buSzPct val="85000"/>
              <a:buFont typeface="ZapfDingbats" pitchFamily="82" charset="2"/>
              <a:buNone/>
              <a:defRPr/>
            </a:pPr>
            <a:r>
              <a:rPr lang="en-US" sz="20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(media magnetization)</a:t>
            </a:r>
            <a:endParaRPr lang="en-US" sz="2000"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 name="AutoShape 9"/>
          <p:cNvSpPr>
            <a:spLocks noChangeArrowheads="1"/>
          </p:cNvSpPr>
          <p:nvPr/>
        </p:nvSpPr>
        <p:spPr bwMode="auto">
          <a:xfrm>
            <a:off x="152400" y="228600"/>
            <a:ext cx="5105400" cy="3505200"/>
          </a:xfrm>
          <a:prstGeom prst="cloudCallout">
            <a:avLst>
              <a:gd name="adj1" fmla="val -16326"/>
              <a:gd name="adj2" fmla="val 42680"/>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b="1" dirty="0">
                <a:solidFill>
                  <a:schemeClr val="accent2"/>
                </a:solidFill>
                <a:effectLst>
                  <a:outerShdw blurRad="38100" dist="38100" dir="2700000" algn="tl">
                    <a:srgbClr val="000000">
                      <a:alpha val="43137"/>
                    </a:srgbClr>
                  </a:outerShdw>
                </a:effectLst>
              </a:rPr>
              <a:t>We need to organize these digital data in a way so that it is easy for us to understand and find what we want. </a:t>
            </a:r>
            <a:endParaRPr lang="en-US" b="1" dirty="0">
              <a:solidFill>
                <a:schemeClr val="accent2"/>
              </a:solidFill>
              <a:effectLst>
                <a:outerShdw blurRad="38100" dist="38100" dir="2700000" algn="tl">
                  <a:srgbClr val="000000">
                    <a:alpha val="43137"/>
                  </a:srgbClr>
                </a:outerShdw>
              </a:effectLst>
            </a:endParaRPr>
          </a:p>
        </p:txBody>
      </p:sp>
      <p:sp>
        <p:nvSpPr>
          <p:cNvPr id="9" name="Rectangle 2"/>
          <p:cNvSpPr txBox="1">
            <a:spLocks noChangeArrowheads="1"/>
          </p:cNvSpPr>
          <p:nvPr/>
        </p:nvSpPr>
        <p:spPr bwMode="auto">
          <a:xfrm>
            <a:off x="2057400" y="3962400"/>
            <a:ext cx="990600" cy="381000"/>
          </a:xfrm>
          <a:prstGeom prst="rect">
            <a:avLst/>
          </a:prstGeom>
          <a:noFill/>
          <a:ln w="9525">
            <a:noFill/>
            <a:miter lim="800000"/>
          </a:ln>
          <a:effectLst>
            <a:outerShdw dist="45791" dir="2021404" algn="ctr" rotWithShape="0">
              <a:schemeClr val="bg1"/>
            </a:outerShdw>
          </a:effectLst>
        </p:spPr>
        <p:txBody>
          <a:bodyPr anchor="ctr"/>
          <a:lstStyle/>
          <a:p>
            <a:pPr algn="ctr">
              <a:spcBef>
                <a:spcPct val="20000"/>
              </a:spcBef>
              <a:buClr>
                <a:schemeClr val="accent2"/>
              </a:buClr>
              <a:buSzPct val="85000"/>
              <a:buFont typeface="ZapfDingbats" pitchFamily="82" charset="2"/>
              <a:buNone/>
              <a:defRPr/>
            </a:pPr>
            <a:r>
              <a:rPr lang="en-US" altLang="zh-CN" sz="2800" b="1"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rPr>
              <a:t>Files</a:t>
            </a:r>
            <a:endParaRPr lang="en-US" altLang="zh-CN" sz="2800" b="1"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1"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pic>
        <p:nvPicPr>
          <p:cNvPr id="4098" name="Picture 2" descr="Image result for needle in a hayst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6339" y="76200"/>
            <a:ext cx="1913382" cy="102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heckerboard(across)">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C0E22BE-BB56-4472-9F5F-79A55F132173}" type="slidenum">
              <a:rPr lang="zh-CN" altLang="en-US" smtClean="0"/>
            </a:fld>
            <a:endParaRPr lang="en-US" altLang="zh-CN"/>
          </a:p>
        </p:txBody>
      </p:sp>
      <p:sp>
        <p:nvSpPr>
          <p:cNvPr id="3" name="Title 1"/>
          <p:cNvSpPr txBox="1"/>
          <p:nvPr/>
        </p:nvSpPr>
        <p:spPr>
          <a:xfrm>
            <a:off x="152400" y="103981"/>
            <a:ext cx="8534400" cy="71755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eaLnBrk="1" hangingPunct="1">
              <a:buClrTx/>
              <a:buSzTx/>
              <a:buFontTx/>
              <a:defRPr/>
            </a:pPr>
            <a:r>
              <a:rPr lang="en-US" sz="3200" b="1" u="none" kern="0" dirty="0">
                <a:effectLst>
                  <a:outerShdw blurRad="38100" dist="38100" dir="2700000" algn="tl">
                    <a:srgbClr val="000000">
                      <a:alpha val="43137"/>
                    </a:srgbClr>
                  </a:outerShdw>
                </a:effectLst>
              </a:rPr>
              <a:t>Dose of </a:t>
            </a:r>
            <a:r>
              <a:rPr lang="en-US" sz="3200" b="1" u="none" kern="0" dirty="0">
                <a:effectLst>
                  <a:outerShdw blurRad="38100" dist="38100" dir="2700000" algn="tl">
                    <a:srgbClr val="000000">
                      <a:alpha val="43137"/>
                    </a:srgbClr>
                  </a:outerShdw>
                </a:effectLst>
                <a:latin typeface="Brush Script MT" pitchFamily="66" charset="0"/>
              </a:rPr>
              <a:t>Reality:</a:t>
            </a:r>
            <a:r>
              <a:rPr lang="en-US" sz="3200" b="1" u="none" kern="0" dirty="0">
                <a:effectLst>
                  <a:outerShdw blurRad="38100" dist="38100" dir="2700000" algn="tl">
                    <a:srgbClr val="000000">
                      <a:alpha val="43137"/>
                    </a:srgbClr>
                  </a:outerShdw>
                </a:effectLst>
              </a:rPr>
              <a:t> </a:t>
            </a:r>
            <a:endParaRPr lang="en-CA" sz="3200" b="1" u="none"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35363" y="1447800"/>
            <a:ext cx="4873273" cy="411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ARD DISK !"/>
          <p:cNvPicPr>
            <a:picLocks noChangeAspect="1" noChangeArrowheads="1"/>
          </p:cNvPicPr>
          <p:nvPr/>
        </p:nvPicPr>
        <p:blipFill>
          <a:blip r:embed="rId1"/>
          <a:srcRect/>
          <a:stretch>
            <a:fillRect/>
          </a:stretch>
        </p:blipFill>
        <p:spPr bwMode="auto">
          <a:xfrm>
            <a:off x="152400" y="2438401"/>
            <a:ext cx="2133600" cy="1066800"/>
          </a:xfrm>
          <a:prstGeom prst="rect">
            <a:avLst/>
          </a:prstGeom>
          <a:noFill/>
          <a:ln w="9525">
            <a:noFill/>
            <a:miter lim="800000"/>
            <a:headEnd/>
            <a:tailEnd/>
          </a:ln>
        </p:spPr>
      </p:pic>
      <p:pic>
        <p:nvPicPr>
          <p:cNvPr id="91140" name="Picture 2" descr="DRIVE  PHYSICAL  AND  LOGICAL  ORGANIZATION !"/>
          <p:cNvPicPr>
            <a:picLocks noChangeAspect="1" noChangeArrowheads="1"/>
          </p:cNvPicPr>
          <p:nvPr/>
        </p:nvPicPr>
        <p:blipFill>
          <a:blip r:embed="rId2"/>
          <a:srcRect/>
          <a:stretch>
            <a:fillRect/>
          </a:stretch>
        </p:blipFill>
        <p:spPr bwMode="auto">
          <a:xfrm>
            <a:off x="3200400" y="990601"/>
            <a:ext cx="5621338" cy="4876800"/>
          </a:xfrm>
          <a:prstGeom prst="rect">
            <a:avLst/>
          </a:prstGeom>
          <a:noFill/>
          <a:ln w="9525">
            <a:noFill/>
            <a:miter lim="800000"/>
            <a:headEnd/>
            <a:tailEnd/>
          </a:ln>
        </p:spPr>
      </p:pic>
      <p:sp>
        <p:nvSpPr>
          <p:cNvPr id="7" name="Oval 6"/>
          <p:cNvSpPr>
            <a:spLocks noChangeArrowheads="1"/>
          </p:cNvSpPr>
          <p:nvPr/>
        </p:nvSpPr>
        <p:spPr bwMode="auto">
          <a:xfrm>
            <a:off x="7010400" y="1884217"/>
            <a:ext cx="427038" cy="304801"/>
          </a:xfrm>
          <a:prstGeom prst="ellipse">
            <a:avLst/>
          </a:prstGeom>
          <a:noFill/>
          <a:ln w="47625" algn="ctr">
            <a:solidFill>
              <a:srgbClr val="C00000"/>
            </a:solidFill>
            <a:round/>
          </a:ln>
        </p:spPr>
        <p:txBody>
          <a:bodyPr/>
          <a:lstStyle/>
          <a:p>
            <a:pPr marL="342900" indent="-342900" eaLnBrk="0" hangingPunct="0">
              <a:spcBef>
                <a:spcPct val="20000"/>
              </a:spcBef>
              <a:buClr>
                <a:schemeClr val="accent2"/>
              </a:buClr>
              <a:buSzPct val="85000"/>
              <a:buFont typeface="ZapfDingbats"/>
              <a:buNone/>
            </a:pPr>
            <a:endParaRPr lang="en-CA"/>
          </a:p>
        </p:txBody>
      </p:sp>
      <p:sp>
        <p:nvSpPr>
          <p:cNvPr id="9" name="Rectangle 6"/>
          <p:cNvSpPr>
            <a:spLocks noChangeArrowheads="1"/>
          </p:cNvSpPr>
          <p:nvPr/>
        </p:nvSpPr>
        <p:spPr bwMode="auto">
          <a:xfrm rot="16200000">
            <a:off x="0" y="2590801"/>
            <a:ext cx="4343400" cy="6858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u="sng" dirty="0">
                <a:solidFill>
                  <a:schemeClr val="tx2"/>
                </a:solidFill>
                <a:latin typeface="Times New Roman" pitchFamily="18" charset="0"/>
                <a:cs typeface="Times New Roman" pitchFamily="18" charset="0"/>
              </a:rPr>
              <a:t>C</a:t>
            </a:r>
            <a:r>
              <a:rPr lang="en-US" sz="2800" b="1" dirty="0">
                <a:solidFill>
                  <a:schemeClr val="tx2"/>
                </a:solidFill>
                <a:latin typeface="Times New Roman" pitchFamily="18" charset="0"/>
                <a:cs typeface="Times New Roman" pitchFamily="18" charset="0"/>
              </a:rPr>
              <a:t>ylinder-</a:t>
            </a:r>
            <a:r>
              <a:rPr lang="en-US" sz="2800" b="1" u="sng" dirty="0">
                <a:solidFill>
                  <a:schemeClr val="tx2"/>
                </a:solidFill>
                <a:latin typeface="Times New Roman" pitchFamily="18" charset="0"/>
                <a:cs typeface="Times New Roman" pitchFamily="18" charset="0"/>
              </a:rPr>
              <a:t>H</a:t>
            </a:r>
            <a:r>
              <a:rPr lang="en-US" sz="2800" b="1" dirty="0">
                <a:solidFill>
                  <a:schemeClr val="tx2"/>
                </a:solidFill>
                <a:latin typeface="Times New Roman" pitchFamily="18" charset="0"/>
                <a:cs typeface="Times New Roman" pitchFamily="18" charset="0"/>
              </a:rPr>
              <a:t>ead-</a:t>
            </a:r>
            <a:r>
              <a:rPr lang="en-US" sz="2800" b="1" u="sng" dirty="0">
                <a:solidFill>
                  <a:schemeClr val="tx2"/>
                </a:solidFill>
                <a:latin typeface="Times New Roman" pitchFamily="18" charset="0"/>
                <a:cs typeface="Times New Roman" pitchFamily="18" charset="0"/>
              </a:rPr>
              <a:t>S</a:t>
            </a:r>
            <a:r>
              <a:rPr lang="en-US" sz="2800" b="1" dirty="0">
                <a:solidFill>
                  <a:schemeClr val="tx2"/>
                </a:solidFill>
                <a:latin typeface="Times New Roman" pitchFamily="18" charset="0"/>
                <a:cs typeface="Times New Roman" pitchFamily="18" charset="0"/>
              </a:rPr>
              <a:t>ector</a:t>
            </a:r>
            <a:endParaRPr lang="en-US" sz="2800" b="1" dirty="0">
              <a:solidFill>
                <a:schemeClr val="tx2"/>
              </a:solidFill>
              <a:latin typeface="Times New Roman" pitchFamily="18" charset="0"/>
              <a:cs typeface="Times New Roman" pitchFamily="18" charset="0"/>
            </a:endParaRPr>
          </a:p>
        </p:txBody>
      </p:sp>
      <p:sp>
        <p:nvSpPr>
          <p:cNvPr id="10" name="Rectangle 6"/>
          <p:cNvSpPr>
            <a:spLocks noChangeArrowheads="1"/>
          </p:cNvSpPr>
          <p:nvPr/>
        </p:nvSpPr>
        <p:spPr bwMode="auto">
          <a:xfrm>
            <a:off x="1524000" y="5181601"/>
            <a:ext cx="1219200" cy="6858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solidFill>
                  <a:schemeClr val="tx2"/>
                </a:solidFill>
                <a:latin typeface="Times New Roman" pitchFamily="18" charset="0"/>
                <a:cs typeface="Times New Roman" pitchFamily="18" charset="0"/>
              </a:rPr>
              <a:t>CHS</a:t>
            </a:r>
            <a:endParaRPr lang="en-US" sz="2800" b="1" dirty="0">
              <a:solidFill>
                <a:schemeClr val="tx2"/>
              </a:solidFill>
              <a:latin typeface="Times New Roman" pitchFamily="18" charset="0"/>
              <a:cs typeface="Times New Roman" pitchFamily="18" charset="0"/>
            </a:endParaRPr>
          </a:p>
        </p:txBody>
      </p:sp>
      <p:sp>
        <p:nvSpPr>
          <p:cNvPr id="13" name="Rectangle 6"/>
          <p:cNvSpPr>
            <a:spLocks noChangeArrowheads="1"/>
          </p:cNvSpPr>
          <p:nvPr/>
        </p:nvSpPr>
        <p:spPr bwMode="auto">
          <a:xfrm>
            <a:off x="-76200" y="5715001"/>
            <a:ext cx="5715000" cy="6858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solidFill>
                  <a:schemeClr val="tx2"/>
                </a:solidFill>
                <a:latin typeface="Times New Roman" pitchFamily="18" charset="0"/>
                <a:cs typeface="Times New Roman" pitchFamily="18" charset="0"/>
              </a:rPr>
              <a:t>or LBA (Logical Block Address)</a:t>
            </a:r>
            <a:endParaRPr lang="en-US" sz="2800" b="1" dirty="0">
              <a:solidFill>
                <a:schemeClr val="tx2"/>
              </a:solidFill>
              <a:latin typeface="Times New Roman" pitchFamily="18" charset="0"/>
              <a:cs typeface="Times New Roman" pitchFamily="18" charset="0"/>
            </a:endParaRPr>
          </a:p>
        </p:txBody>
      </p:sp>
      <p:sp>
        <p:nvSpPr>
          <p:cNvPr id="12"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cxnSp>
        <p:nvCxnSpPr>
          <p:cNvPr id="14" name="Straight Connector 13"/>
          <p:cNvCxnSpPr>
            <a:cxnSpLocks noChangeShapeType="1"/>
          </p:cNvCxnSpPr>
          <p:nvPr/>
        </p:nvCxnSpPr>
        <p:spPr bwMode="auto">
          <a:xfrm>
            <a:off x="8225596" y="1970809"/>
            <a:ext cx="613604" cy="1587"/>
          </a:xfrm>
          <a:prstGeom prst="line">
            <a:avLst/>
          </a:prstGeom>
          <a:noFill/>
          <a:ln w="41275" algn="ctr">
            <a:solidFill>
              <a:srgbClr val="FF0000"/>
            </a:solidFill>
            <a:round/>
          </a:ln>
        </p:spPr>
      </p:cxnSp>
      <p:grpSp>
        <p:nvGrpSpPr>
          <p:cNvPr id="2" name="Group 1"/>
          <p:cNvGrpSpPr/>
          <p:nvPr/>
        </p:nvGrpSpPr>
        <p:grpSpPr>
          <a:xfrm>
            <a:off x="5851526" y="304800"/>
            <a:ext cx="1981200" cy="4114801"/>
            <a:chOff x="5851526" y="304800"/>
            <a:chExt cx="1981200" cy="4114801"/>
          </a:xfrm>
        </p:grpSpPr>
        <p:sp>
          <p:nvSpPr>
            <p:cNvPr id="6" name="Line 24"/>
            <p:cNvSpPr>
              <a:spLocks noChangeShapeType="1"/>
            </p:cNvSpPr>
            <p:nvPr/>
          </p:nvSpPr>
          <p:spPr bwMode="auto">
            <a:xfrm>
              <a:off x="6583363" y="2057401"/>
              <a:ext cx="46037" cy="2362200"/>
            </a:xfrm>
            <a:prstGeom prst="line">
              <a:avLst/>
            </a:prstGeom>
            <a:noFill/>
            <a:ln w="66675">
              <a:solidFill>
                <a:schemeClr val="accent2"/>
              </a:solidFill>
              <a:prstDash val="dash"/>
              <a:round/>
              <a:headEnd type="triangle" w="med" len="med"/>
              <a:tailEnd type="triangle" w="med" len="med"/>
            </a:ln>
          </p:spPr>
          <p:txBody>
            <a:bodyPr/>
            <a:lstStyle/>
            <a:p>
              <a:endParaRPr lang="en-CA"/>
            </a:p>
          </p:txBody>
        </p:sp>
        <p:sp>
          <p:nvSpPr>
            <p:cNvPr id="8" name="Line 24"/>
            <p:cNvSpPr>
              <a:spLocks noChangeShapeType="1"/>
            </p:cNvSpPr>
            <p:nvPr/>
          </p:nvSpPr>
          <p:spPr bwMode="auto">
            <a:xfrm flipV="1">
              <a:off x="6629400" y="761999"/>
              <a:ext cx="212726" cy="1210396"/>
            </a:xfrm>
            <a:prstGeom prst="line">
              <a:avLst/>
            </a:prstGeom>
            <a:noFill/>
            <a:ln w="66675">
              <a:solidFill>
                <a:schemeClr val="accent2"/>
              </a:solidFill>
              <a:prstDash val="dash"/>
              <a:round/>
              <a:headEnd type="triangle" w="med" len="med"/>
            </a:ln>
          </p:spPr>
          <p:txBody>
            <a:bodyPr/>
            <a:lstStyle/>
            <a:p>
              <a:endParaRPr lang="en-CA"/>
            </a:p>
          </p:txBody>
        </p:sp>
        <p:sp>
          <p:nvSpPr>
            <p:cNvPr id="15" name="Rectangle 6"/>
            <p:cNvSpPr>
              <a:spLocks noChangeArrowheads="1"/>
            </p:cNvSpPr>
            <p:nvPr/>
          </p:nvSpPr>
          <p:spPr bwMode="auto">
            <a:xfrm>
              <a:off x="5851526" y="304800"/>
              <a:ext cx="1981200" cy="4572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solidFill>
                    <a:schemeClr val="accent2"/>
                  </a:solidFill>
                  <a:latin typeface="Times New Roman" pitchFamily="18" charset="0"/>
                </a:rPr>
                <a:t> A cylinder</a:t>
              </a:r>
              <a:endParaRPr lang="en-US"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000" fill="hold"/>
                                        <p:tgtEl>
                                          <p:spTgt spid="13"/>
                                        </p:tgtEl>
                                        <p:attrNameLst>
                                          <p:attrName>ppt_x</p:attrName>
                                        </p:attrNameLst>
                                      </p:cBhvr>
                                      <p:tavLst>
                                        <p:tav tm="0">
                                          <p:val>
                                            <p:strVal val="#ppt_x"/>
                                          </p:val>
                                        </p:tav>
                                        <p:tav tm="100000">
                                          <p:val>
                                            <p:strVal val="#ppt_x"/>
                                          </p:val>
                                        </p:tav>
                                      </p:tavLst>
                                    </p:anim>
                                    <p:anim calcmode="lin" valueType="num">
                                      <p:cBhvr additive="base">
                                        <p:cTn id="27"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 y="293688"/>
            <a:ext cx="8305800" cy="523220"/>
          </a:xfrm>
          <a:prstGeom prst="rect">
            <a:avLst/>
          </a:prstGeom>
          <a:noFill/>
        </p:spPr>
        <p:txBody>
          <a:bodyPr wrap="square">
            <a:spAutoFit/>
          </a:bodyPr>
          <a:lstStyle/>
          <a:p>
            <a:pPr algn="ctr">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Crime Scene Investigation (cont’d)</a:t>
            </a:r>
            <a:endParaRPr lang="en-CA"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050" y="0"/>
            <a:ext cx="1066800" cy="143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6"/>
          <p:cNvSpPr>
            <a:spLocks noChangeArrowheads="1"/>
          </p:cNvSpPr>
          <p:nvPr/>
        </p:nvSpPr>
        <p:spPr bwMode="auto">
          <a:xfrm rot="21022248">
            <a:off x="209541" y="1530948"/>
            <a:ext cx="4729650" cy="1081588"/>
          </a:xfrm>
          <a:prstGeom prst="rect">
            <a:avLst/>
          </a:prstGeom>
          <a:noFill/>
          <a:ln w="9525">
            <a:noFill/>
            <a:miter lim="800000"/>
          </a:ln>
        </p:spPr>
        <p:txBody>
          <a:bodyPr anchor="ctr"/>
          <a:lstStyle/>
          <a:p>
            <a:pPr algn="ctr">
              <a:spcBef>
                <a:spcPct val="20000"/>
              </a:spcBef>
              <a:buClr>
                <a:schemeClr val="accent2"/>
              </a:buClr>
              <a:buSzPct val="85000"/>
              <a:defRPr/>
            </a:pP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Jeffrey Boucher case</a:t>
            </a:r>
            <a:endPar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96" y="3000484"/>
            <a:ext cx="7932234" cy="1467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838200"/>
          </a:xfrm>
        </p:spPr>
        <p:txBody>
          <a:bodyPr/>
          <a:lstStyle/>
          <a:p>
            <a:pPr>
              <a:defRPr/>
            </a:pPr>
            <a:r>
              <a:rPr lang="en-US" u="none" dirty="0"/>
              <a:t>Dose of </a:t>
            </a:r>
            <a:r>
              <a:rPr lang="en-US" b="1" u="none" dirty="0">
                <a:effectLst>
                  <a:outerShdw blurRad="38100" dist="38100" dir="2700000" algn="tl">
                    <a:srgbClr val="000000">
                      <a:alpha val="43137"/>
                    </a:srgbClr>
                  </a:outerShdw>
                </a:effectLst>
                <a:latin typeface="Brush Script MT" pitchFamily="66" charset="0"/>
              </a:rPr>
              <a:t>Reality:</a:t>
            </a:r>
            <a:r>
              <a:rPr lang="en-US" sz="2800" u="none" dirty="0"/>
              <a:t> </a:t>
            </a:r>
            <a:endParaRPr lang="en-CA" sz="2800" b="1" u="none" dirty="0">
              <a:effectLst>
                <a:outerShdw blurRad="38100" dist="38100" dir="2700000" algn="tl">
                  <a:srgbClr val="000000">
                    <a:alpha val="43137"/>
                  </a:srgbClr>
                </a:outerShdw>
              </a:effectLst>
            </a:endParaRPr>
          </a:p>
        </p:txBody>
      </p:sp>
      <p:sp>
        <p:nvSpPr>
          <p:cNvPr id="16" name="Rectangle 2"/>
          <p:cNvSpPr txBox="1">
            <a:spLocks noChangeArrowheads="1"/>
          </p:cNvSpPr>
          <p:nvPr/>
        </p:nvSpPr>
        <p:spPr bwMode="auto">
          <a:xfrm>
            <a:off x="6248400" y="1066800"/>
            <a:ext cx="2743200" cy="762000"/>
          </a:xfrm>
          <a:prstGeom prst="rect">
            <a:avLst/>
          </a:prstGeom>
          <a:noFill/>
          <a:ln w="9525">
            <a:noFill/>
            <a:miter lim="800000"/>
          </a:ln>
          <a:effectLst>
            <a:outerShdw dist="45791" dir="2021404" algn="ctr" rotWithShape="0">
              <a:schemeClr val="bg1"/>
            </a:outerShdw>
          </a:effectLst>
        </p:spPr>
        <p:txBody>
          <a:bodyPr anchor="ctr"/>
          <a:lstStyle/>
          <a:p>
            <a:pPr algn="ctr">
              <a:spcBef>
                <a:spcPct val="20000"/>
              </a:spcBef>
              <a:buClr>
                <a:schemeClr val="accent2"/>
              </a:buClr>
              <a:buSzPct val="85000"/>
              <a:buFont typeface="ZapfDingbats" pitchFamily="82" charset="2"/>
              <a:buNone/>
              <a:defRPr/>
            </a:pPr>
            <a:r>
              <a:rPr lang="en-US" altLang="zh-CN" b="1"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rPr>
              <a:t>I want to find a file, named readme.pdf</a:t>
            </a:r>
            <a:endParaRPr lang="en-US" altLang="zh-CN" b="1"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pic>
        <p:nvPicPr>
          <p:cNvPr id="110597" name="Picture 2" descr="HARD DISK !"/>
          <p:cNvPicPr>
            <a:picLocks noChangeAspect="1" noChangeArrowheads="1"/>
          </p:cNvPicPr>
          <p:nvPr/>
        </p:nvPicPr>
        <p:blipFill>
          <a:blip r:embed="rId1"/>
          <a:srcRect/>
          <a:stretch>
            <a:fillRect/>
          </a:stretch>
        </p:blipFill>
        <p:spPr bwMode="auto">
          <a:xfrm>
            <a:off x="685800" y="1066800"/>
            <a:ext cx="2743200" cy="1371600"/>
          </a:xfrm>
          <a:prstGeom prst="rect">
            <a:avLst/>
          </a:prstGeom>
          <a:noFill/>
          <a:ln w="9525">
            <a:noFill/>
            <a:miter lim="800000"/>
            <a:headEnd/>
            <a:tailEnd/>
          </a:ln>
        </p:spPr>
      </p:pic>
      <p:sp>
        <p:nvSpPr>
          <p:cNvPr id="23" name="Rectangle 2"/>
          <p:cNvSpPr txBox="1">
            <a:spLocks noChangeArrowheads="1"/>
          </p:cNvSpPr>
          <p:nvPr/>
        </p:nvSpPr>
        <p:spPr bwMode="auto">
          <a:xfrm>
            <a:off x="533400" y="2438400"/>
            <a:ext cx="3352800" cy="1143000"/>
          </a:xfrm>
          <a:prstGeom prst="rect">
            <a:avLst/>
          </a:prstGeom>
          <a:noFill/>
          <a:ln w="9525">
            <a:noFill/>
            <a:miter lim="800000"/>
          </a:ln>
          <a:effectLst>
            <a:outerShdw dist="45791" dir="2021404" algn="ctr" rotWithShape="0">
              <a:schemeClr val="bg1"/>
            </a:outerShdw>
          </a:effectLst>
        </p:spPr>
        <p:txBody>
          <a:bodyPr anchor="ctr"/>
          <a:lstStyle/>
          <a:p>
            <a:pPr algn="ctr">
              <a:spcBef>
                <a:spcPct val="20000"/>
              </a:spcBef>
              <a:buClr>
                <a:schemeClr val="accent2"/>
              </a:buClr>
              <a:buSzPct val="85000"/>
              <a:buFont typeface="ZapfDingbats" pitchFamily="82" charset="2"/>
              <a:buNone/>
              <a:defRPr/>
            </a:pPr>
            <a:r>
              <a:rPr lang="en-US" altLang="zh-CN" b="1"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rPr>
              <a:t>Physical Disk Address </a:t>
            </a:r>
            <a:endParaRPr lang="en-US" altLang="zh-CN" b="1"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endParaRPr>
          </a:p>
          <a:p>
            <a:pPr algn="ctr">
              <a:spcBef>
                <a:spcPct val="20000"/>
              </a:spcBef>
              <a:buClr>
                <a:schemeClr val="accent2"/>
              </a:buClr>
              <a:buSzPct val="85000"/>
              <a:buFont typeface="ZapfDingbats" pitchFamily="82" charset="2"/>
              <a:buNone/>
              <a:defRPr/>
            </a:pPr>
            <a:r>
              <a:rPr lang="en-US" altLang="zh-CN" b="1"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rPr>
              <a:t>(Cylinder-Head-Sector)</a:t>
            </a:r>
            <a:endParaRPr lang="en-US" altLang="zh-CN" b="1" kern="0" dirty="0">
              <a:solidFill>
                <a:srgbClr val="336699"/>
              </a:solidFill>
              <a:effectLst>
                <a:outerShdw blurRad="38100" dist="38100" dir="2700000" algn="tl">
                  <a:srgbClr val="000000">
                    <a:alpha val="43137"/>
                  </a:srgbClr>
                </a:outerShdw>
              </a:effectLst>
              <a:latin typeface="Times New Roman" pitchFamily="18" charset="0"/>
              <a:cs typeface="Times New Roman" pitchFamily="18" charset="0"/>
            </a:endParaRPr>
          </a:p>
          <a:p>
            <a:pPr algn="ctr">
              <a:spcBef>
                <a:spcPct val="20000"/>
              </a:spcBef>
              <a:buClr>
                <a:schemeClr val="accent2"/>
              </a:buClr>
              <a:buSzPct val="85000"/>
              <a:buFont typeface="ZapfDingbats" pitchFamily="82" charset="2"/>
              <a:buNone/>
              <a:defRPr/>
            </a:pPr>
            <a:r>
              <a:rPr lang="en-US" altLang="zh-CN" b="1"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Or LBA</a:t>
            </a:r>
            <a:endParaRPr lang="en-US" altLang="zh-CN" b="1" kern="0" dirty="0">
              <a:solidFill>
                <a:srgbClr val="336699"/>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pic>
        <p:nvPicPr>
          <p:cNvPr id="110599" name="Picture 2" descr="http://tbn1.google.com/images?q=tbn:U6lJhaZllewopM:http://www.scld.org.uk/data/image/Question.JPG"/>
          <p:cNvPicPr>
            <a:picLocks noChangeAspect="1" noChangeArrowheads="1"/>
          </p:cNvPicPr>
          <p:nvPr/>
        </p:nvPicPr>
        <p:blipFill>
          <a:blip r:embed="rId2"/>
          <a:srcRect/>
          <a:stretch>
            <a:fillRect/>
          </a:stretch>
        </p:blipFill>
        <p:spPr bwMode="auto">
          <a:xfrm>
            <a:off x="7010400" y="1905000"/>
            <a:ext cx="1076325" cy="1066800"/>
          </a:xfrm>
          <a:prstGeom prst="rect">
            <a:avLst/>
          </a:prstGeom>
          <a:noFill/>
          <a:ln w="9525">
            <a:noFill/>
            <a:miter lim="800000"/>
            <a:headEnd/>
            <a:tailEnd/>
          </a:ln>
        </p:spPr>
      </p:pic>
      <p:grpSp>
        <p:nvGrpSpPr>
          <p:cNvPr id="3" name="Group 9"/>
          <p:cNvGrpSpPr/>
          <p:nvPr/>
        </p:nvGrpSpPr>
        <p:grpSpPr bwMode="auto">
          <a:xfrm>
            <a:off x="3962400" y="1219200"/>
            <a:ext cx="1905000" cy="1981200"/>
            <a:chOff x="3733800" y="2057400"/>
            <a:chExt cx="1905000" cy="1981200"/>
          </a:xfrm>
        </p:grpSpPr>
        <p:pic>
          <p:nvPicPr>
            <p:cNvPr id="110607" name="Picture 3"/>
            <p:cNvPicPr>
              <a:picLocks noChangeAspect="1" noChangeArrowheads="1"/>
            </p:cNvPicPr>
            <p:nvPr/>
          </p:nvPicPr>
          <p:blipFill>
            <a:blip r:embed="rId3"/>
            <a:srcRect/>
            <a:stretch>
              <a:fillRect/>
            </a:stretch>
          </p:blipFill>
          <p:spPr bwMode="auto">
            <a:xfrm>
              <a:off x="3733800" y="2138362"/>
              <a:ext cx="1905000" cy="1900238"/>
            </a:xfrm>
            <a:prstGeom prst="rect">
              <a:avLst/>
            </a:prstGeom>
            <a:noFill/>
            <a:ln w="9525">
              <a:noFill/>
              <a:miter lim="800000"/>
              <a:headEnd/>
              <a:tailEnd/>
            </a:ln>
          </p:spPr>
        </p:pic>
        <p:sp>
          <p:nvSpPr>
            <p:cNvPr id="110608" name="Line 24"/>
            <p:cNvSpPr>
              <a:spLocks noChangeShapeType="1"/>
            </p:cNvSpPr>
            <p:nvPr/>
          </p:nvSpPr>
          <p:spPr bwMode="auto">
            <a:xfrm flipH="1" flipV="1">
              <a:off x="4571997" y="2057400"/>
              <a:ext cx="45719" cy="1981200"/>
            </a:xfrm>
            <a:prstGeom prst="line">
              <a:avLst/>
            </a:prstGeom>
            <a:noFill/>
            <a:ln w="66675">
              <a:solidFill>
                <a:srgbClr val="FF0000"/>
              </a:solidFill>
              <a:prstDash val="dash"/>
              <a:round/>
            </a:ln>
          </p:spPr>
          <p:txBody>
            <a:bodyPr/>
            <a:lstStyle/>
            <a:p>
              <a:endParaRPr lang="en-CA"/>
            </a:p>
          </p:txBody>
        </p:sp>
      </p:grpSp>
      <p:pic>
        <p:nvPicPr>
          <p:cNvPr id="8197" name="Picture 5" descr="http://tbn2.google.com/images?q=tbn:Mb5KKSciH5NCJM:http://www.rics.org/NR/rdonlyres/9CF5DF35-8A70-4363-9936-24AD1021D076/0/open_book.jpg"/>
          <p:cNvPicPr>
            <a:picLocks noChangeAspect="1" noChangeArrowheads="1"/>
          </p:cNvPicPr>
          <p:nvPr/>
        </p:nvPicPr>
        <p:blipFill>
          <a:blip r:embed="rId4"/>
          <a:srcRect/>
          <a:stretch>
            <a:fillRect/>
          </a:stretch>
        </p:blipFill>
        <p:spPr bwMode="auto">
          <a:xfrm>
            <a:off x="685800" y="5067300"/>
            <a:ext cx="2057400" cy="1657350"/>
          </a:xfrm>
          <a:prstGeom prst="rect">
            <a:avLst/>
          </a:prstGeom>
          <a:noFill/>
          <a:ln w="9525">
            <a:noFill/>
            <a:miter lim="800000"/>
            <a:headEnd/>
            <a:tailEnd/>
          </a:ln>
        </p:spPr>
      </p:pic>
      <p:grpSp>
        <p:nvGrpSpPr>
          <p:cNvPr id="4" name="Group 17"/>
          <p:cNvGrpSpPr/>
          <p:nvPr/>
        </p:nvGrpSpPr>
        <p:grpSpPr bwMode="auto">
          <a:xfrm>
            <a:off x="4233863" y="3200400"/>
            <a:ext cx="4376737" cy="3524250"/>
            <a:chOff x="4233863" y="3200400"/>
            <a:chExt cx="4376737" cy="3524250"/>
          </a:xfrm>
        </p:grpSpPr>
        <p:pic>
          <p:nvPicPr>
            <p:cNvPr id="110605" name="Picture 6"/>
            <p:cNvPicPr>
              <a:picLocks noChangeAspect="1" noChangeArrowheads="1"/>
            </p:cNvPicPr>
            <p:nvPr/>
          </p:nvPicPr>
          <p:blipFill>
            <a:blip r:embed="rId5"/>
            <a:srcRect/>
            <a:stretch>
              <a:fillRect/>
            </a:stretch>
          </p:blipFill>
          <p:spPr bwMode="auto">
            <a:xfrm>
              <a:off x="4233863" y="3200400"/>
              <a:ext cx="3233737" cy="3524250"/>
            </a:xfrm>
            <a:prstGeom prst="rect">
              <a:avLst/>
            </a:prstGeom>
            <a:noFill/>
            <a:ln w="9525">
              <a:noFill/>
              <a:miter lim="800000"/>
              <a:headEnd/>
              <a:tailEnd/>
            </a:ln>
          </p:spPr>
        </p:pic>
        <p:sp>
          <p:nvSpPr>
            <p:cNvPr id="13" name="Rectangle 2"/>
            <p:cNvSpPr txBox="1">
              <a:spLocks noChangeArrowheads="1"/>
            </p:cNvSpPr>
            <p:nvPr/>
          </p:nvSpPr>
          <p:spPr bwMode="auto">
            <a:xfrm>
              <a:off x="7239000" y="4038600"/>
              <a:ext cx="1371600" cy="762000"/>
            </a:xfrm>
            <a:prstGeom prst="rect">
              <a:avLst/>
            </a:prstGeom>
            <a:noFill/>
            <a:ln w="9525">
              <a:noFill/>
              <a:miter lim="800000"/>
            </a:ln>
            <a:effectLst>
              <a:outerShdw dist="45791" dir="2021404" algn="ctr" rotWithShape="0">
                <a:schemeClr val="bg1"/>
              </a:outerShdw>
            </a:effectLst>
          </p:spPr>
          <p:txBody>
            <a:bodyPr anchor="ctr"/>
            <a:lstStyle/>
            <a:p>
              <a:pPr algn="ctr">
                <a:spcBef>
                  <a:spcPct val="20000"/>
                </a:spcBef>
                <a:buClr>
                  <a:schemeClr val="accent2"/>
                </a:buClr>
                <a:buSzPct val="85000"/>
                <a:buFont typeface="ZapfDingbats" pitchFamily="82" charset="2"/>
                <a:buNone/>
                <a:defRPr/>
              </a:pPr>
              <a:r>
                <a:rPr lang="en-US" altLang="zh-CN" sz="2000" b="1" kern="0" dirty="0">
                  <a:solidFill>
                    <a:srgbClr val="336699"/>
                  </a:solidFill>
                  <a:effectLst>
                    <a:outerShdw blurRad="38100" dist="38100" dir="2700000" algn="tl">
                      <a:srgbClr val="000000">
                        <a:alpha val="43137"/>
                      </a:srgbClr>
                    </a:outerShdw>
                  </a:effectLst>
                  <a:latin typeface="+mj-lt"/>
                  <a:cs typeface="+mj-cs"/>
                </a:rPr>
                <a:t>Book</a:t>
              </a:r>
              <a:endParaRPr lang="en-US" altLang="zh-CN" sz="2000" b="1" kern="0" dirty="0">
                <a:solidFill>
                  <a:srgbClr val="336699"/>
                </a:solidFill>
                <a:effectLst>
                  <a:outerShdw blurRad="38100" dist="38100" dir="2700000" algn="tl">
                    <a:srgbClr val="000000">
                      <a:alpha val="43137"/>
                    </a:srgbClr>
                  </a:outerShdw>
                </a:effectLst>
                <a:latin typeface="+mj-lt"/>
                <a:cs typeface="+mj-cs"/>
              </a:endParaRPr>
            </a:p>
            <a:p>
              <a:pPr algn="ctr">
                <a:spcBef>
                  <a:spcPct val="20000"/>
                </a:spcBef>
                <a:buClr>
                  <a:schemeClr val="accent2"/>
                </a:buClr>
                <a:buSzPct val="85000"/>
                <a:buFont typeface="ZapfDingbats" pitchFamily="82" charset="2"/>
                <a:buNone/>
                <a:defRPr/>
              </a:pPr>
              <a:r>
                <a:rPr lang="en-US" altLang="zh-CN" sz="2000" b="1" kern="0" dirty="0">
                  <a:solidFill>
                    <a:srgbClr val="336699"/>
                  </a:solidFill>
                  <a:effectLst>
                    <a:outerShdw blurRad="38100" dist="38100" dir="2700000" algn="tl">
                      <a:srgbClr val="000000">
                        <a:alpha val="43137"/>
                      </a:srgbClr>
                    </a:outerShdw>
                  </a:effectLst>
                  <a:latin typeface="+mj-lt"/>
                  <a:cs typeface="+mj-cs"/>
                </a:rPr>
                <a:t>contents</a:t>
              </a:r>
              <a:endParaRPr lang="en-US" altLang="zh-CN" sz="2000" b="1" kern="0" dirty="0">
                <a:solidFill>
                  <a:srgbClr val="336699"/>
                </a:solidFill>
                <a:effectLst>
                  <a:outerShdw blurRad="38100" dist="38100" dir="2700000" algn="tl">
                    <a:srgbClr val="000000">
                      <a:alpha val="43137"/>
                    </a:srgbClr>
                  </a:outerShdw>
                </a:effectLst>
                <a:latin typeface="+mj-lt"/>
                <a:ea typeface="SimSun" pitchFamily="2" charset="-122"/>
                <a:cs typeface="+mj-cs"/>
              </a:endParaRPr>
            </a:p>
          </p:txBody>
        </p:sp>
      </p:grpSp>
      <p:sp>
        <p:nvSpPr>
          <p:cNvPr id="17" name="Oval 16"/>
          <p:cNvSpPr>
            <a:spLocks noChangeArrowheads="1"/>
          </p:cNvSpPr>
          <p:nvPr/>
        </p:nvSpPr>
        <p:spPr bwMode="auto">
          <a:xfrm>
            <a:off x="4572000" y="3886200"/>
            <a:ext cx="1219200" cy="304800"/>
          </a:xfrm>
          <a:prstGeom prst="ellipse">
            <a:avLst/>
          </a:prstGeom>
          <a:noFill/>
          <a:ln w="41275" algn="ctr">
            <a:solidFill>
              <a:srgbClr val="FF0000"/>
            </a:solidFill>
            <a:round/>
          </a:ln>
        </p:spPr>
        <p:txBody>
          <a:bodyPr/>
          <a:lstStyle/>
          <a:p>
            <a:pPr marL="342900" indent="-342900" eaLnBrk="0" hangingPunct="0">
              <a:spcBef>
                <a:spcPct val="20000"/>
              </a:spcBef>
              <a:buClr>
                <a:schemeClr val="accent2"/>
              </a:buClr>
              <a:buSzPct val="85000"/>
              <a:buFont typeface="ZapfDingbats"/>
              <a:buNone/>
            </a:pPr>
            <a:endParaRPr lang="en-CA"/>
          </a:p>
        </p:txBody>
      </p:sp>
      <p:cxnSp>
        <p:nvCxnSpPr>
          <p:cNvPr id="20" name="Straight Connector 19"/>
          <p:cNvCxnSpPr>
            <a:cxnSpLocks noChangeShapeType="1"/>
          </p:cNvCxnSpPr>
          <p:nvPr/>
        </p:nvCxnSpPr>
        <p:spPr bwMode="auto">
          <a:xfrm>
            <a:off x="6781800" y="4113213"/>
            <a:ext cx="381000" cy="1587"/>
          </a:xfrm>
          <a:prstGeom prst="line">
            <a:avLst/>
          </a:prstGeom>
          <a:noFill/>
          <a:ln w="41275" algn="ctr">
            <a:solidFill>
              <a:srgbClr val="FF0000"/>
            </a:solidFill>
            <a:round/>
          </a:ln>
        </p:spPr>
      </p:cxnSp>
      <p:sp>
        <p:nvSpPr>
          <p:cNvPr id="18" name="Rectangle 2"/>
          <p:cNvSpPr txBox="1">
            <a:spLocks noChangeArrowheads="1"/>
          </p:cNvSpPr>
          <p:nvPr/>
        </p:nvSpPr>
        <p:spPr bwMode="auto">
          <a:xfrm>
            <a:off x="2842258" y="6019800"/>
            <a:ext cx="1173484" cy="704850"/>
          </a:xfrm>
          <a:prstGeom prst="rect">
            <a:avLst/>
          </a:prstGeom>
          <a:noFill/>
          <a:ln w="9525">
            <a:noFill/>
            <a:miter lim="800000"/>
          </a:ln>
          <a:effectLst>
            <a:outerShdw dist="45791" dir="2021404" algn="ctr" rotWithShape="0">
              <a:schemeClr val="bg1"/>
            </a:outerShdw>
          </a:effectLst>
        </p:spPr>
        <p:txBody>
          <a:bodyPr anchor="ctr"/>
          <a:lstStyle/>
          <a:p>
            <a:pPr algn="ctr">
              <a:spcBef>
                <a:spcPct val="20000"/>
              </a:spcBef>
              <a:buClr>
                <a:schemeClr val="accent2"/>
              </a:buClr>
              <a:buSzPct val="85000"/>
              <a:buFont typeface="ZapfDingbats" pitchFamily="82" charset="2"/>
              <a:buNone/>
              <a:defRPr/>
            </a:pPr>
            <a:r>
              <a:rPr lang="en-US" altLang="zh-CN" sz="2000" b="1" kern="0" dirty="0">
                <a:solidFill>
                  <a:srgbClr val="336699"/>
                </a:solidFill>
                <a:effectLst>
                  <a:outerShdw blurRad="38100" dist="38100" dir="2700000" algn="tl">
                    <a:srgbClr val="000000">
                      <a:alpha val="43137"/>
                    </a:srgbClr>
                  </a:outerShdw>
                </a:effectLst>
                <a:latin typeface="+mj-lt"/>
                <a:cs typeface="+mj-cs"/>
              </a:rPr>
              <a:t>page </a:t>
            </a:r>
            <a:endParaRPr lang="en-US" altLang="zh-CN" sz="2000" b="1" kern="0" dirty="0">
              <a:solidFill>
                <a:srgbClr val="336699"/>
              </a:solidFill>
              <a:effectLst>
                <a:outerShdw blurRad="38100" dist="38100" dir="2700000" algn="tl">
                  <a:srgbClr val="000000">
                    <a:alpha val="43137"/>
                  </a:srgbClr>
                </a:outerShdw>
              </a:effectLst>
              <a:latin typeface="+mj-lt"/>
              <a:cs typeface="+mj-cs"/>
            </a:endParaRPr>
          </a:p>
          <a:p>
            <a:pPr algn="ctr">
              <a:spcBef>
                <a:spcPct val="20000"/>
              </a:spcBef>
              <a:buClr>
                <a:schemeClr val="accent2"/>
              </a:buClr>
              <a:buSzPct val="85000"/>
              <a:buFont typeface="ZapfDingbats" pitchFamily="82" charset="2"/>
              <a:buNone/>
              <a:defRPr/>
            </a:pPr>
            <a:r>
              <a:rPr lang="en-US" altLang="zh-CN" sz="2000" b="1" kern="0" dirty="0">
                <a:solidFill>
                  <a:srgbClr val="336699"/>
                </a:solidFill>
                <a:effectLst>
                  <a:outerShdw blurRad="38100" dist="38100" dir="2700000" algn="tl">
                    <a:srgbClr val="000000">
                      <a:alpha val="43137"/>
                    </a:srgbClr>
                  </a:outerShdw>
                </a:effectLst>
                <a:latin typeface="+mj-lt"/>
                <a:cs typeface="+mj-cs"/>
              </a:rPr>
              <a:t>number</a:t>
            </a:r>
            <a:endParaRPr lang="en-US" altLang="zh-CN" sz="2000" b="1" kern="0" dirty="0">
              <a:solidFill>
                <a:srgbClr val="336699"/>
              </a:solidFill>
              <a:effectLst>
                <a:outerShdw blurRad="38100" dist="38100" dir="2700000" algn="tl">
                  <a:srgbClr val="000000">
                    <a:alpha val="43137"/>
                  </a:srgbClr>
                </a:outerShdw>
              </a:effectLst>
              <a:latin typeface="+mj-lt"/>
              <a:ea typeface="SimSun" pitchFamily="2" charset="-122"/>
              <a:cs typeface="+mj-cs"/>
            </a:endParaRPr>
          </a:p>
        </p:txBody>
      </p:sp>
      <p:sp>
        <p:nvSpPr>
          <p:cNvPr id="19"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checkerboard(across)">
                                      <p:cBhvr>
                                        <p:cTn id="7" dur="500"/>
                                        <p:tgtEl>
                                          <p:spTgt spid="819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heckerboard(across)">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500"/>
                            </p:stCondLst>
                            <p:childTnLst>
                              <p:par>
                                <p:cTn id="17" presetID="5" presetClass="entr" presetSubtype="1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heckerboard(across)">
                                      <p:cBhvr>
                                        <p:cTn id="19" dur="500"/>
                                        <p:tgtEl>
                                          <p:spTgt spid="17"/>
                                        </p:tgtEl>
                                      </p:cBhvr>
                                    </p:animEffect>
                                  </p:childTnLst>
                                </p:cTn>
                              </p:par>
                              <p:par>
                                <p:cTn id="20" presetID="5" presetClass="entr" presetSubtype="1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checkerboard(across)">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133600" y="838200"/>
            <a:ext cx="6172200" cy="838200"/>
          </a:xfrm>
        </p:spPr>
        <p:txBody>
          <a:bodyPr/>
          <a:lstStyle/>
          <a:p>
            <a:pPr algn="ctr">
              <a:defRPr/>
            </a:pPr>
            <a:r>
              <a:rPr lang="en-US" sz="32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Disk Block Allocation for files</a:t>
            </a:r>
            <a:endParaRPr lang="en-US" sz="32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4294967295"/>
          </p:nvPr>
        </p:nvSpPr>
        <p:spPr>
          <a:xfrm>
            <a:off x="838200" y="1905000"/>
            <a:ext cx="7772400" cy="3276600"/>
          </a:xfrm>
        </p:spPr>
        <p:txBody>
          <a:bodyPr/>
          <a:lstStyle/>
          <a:p>
            <a:pPr marL="0" indent="0" algn="just">
              <a:buFont typeface="Wingdings" panose="05000000000000000000" pitchFamily="2" charset="2"/>
              <a:buChar char="q"/>
              <a:defRPr/>
            </a:pPr>
            <a:r>
              <a:rPr lang="en-US" dirty="0">
                <a:latin typeface="Times New Roman" pitchFamily="18" charset="0"/>
                <a:cs typeface="Times New Roman" pitchFamily="18" charset="0"/>
              </a:rPr>
              <a:t>How do we allocate files on disk so that</a:t>
            </a:r>
            <a:endParaRPr lang="en-US" dirty="0">
              <a:latin typeface="Times New Roman" pitchFamily="18" charset="0"/>
              <a:cs typeface="Times New Roman" pitchFamily="18" charset="0"/>
            </a:endParaRPr>
          </a:p>
          <a:p>
            <a:pPr marL="400050" lvl="1" indent="0" algn="just">
              <a:buFont typeface="Wingdings" panose="05000000000000000000" pitchFamily="2" charset="2"/>
              <a:buChar char="Ø"/>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we can easily gain access to files </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400050" lvl="1" indent="0" algn="just">
              <a:buFont typeface="Wingdings" panose="05000000000000000000" pitchFamily="2" charset="2"/>
              <a:buChar char="Ø"/>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space is utilized effectively</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400050" lvl="1" indent="0" algn="just">
              <a:buFont typeface="Wingdings" panose="05000000000000000000" pitchFamily="2" charset="2"/>
              <a:buChar char="Ø"/>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allow accesses that are</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marL="800100" lvl="2" indent="0" algn="just">
              <a:buFont typeface="Wingdings" panose="05000000000000000000" pitchFamily="2" charset="2"/>
              <a:buChar char="v"/>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Random/Direct</a:t>
            </a:r>
            <a:r>
              <a:rPr lang="en-US" dirty="0">
                <a:latin typeface="Times New Roman" pitchFamily="18" charset="0"/>
                <a:cs typeface="Times New Roman" pitchFamily="18" charset="0"/>
              </a:rPr>
              <a:t>: each block can be accessed independently of other</a:t>
            </a:r>
            <a:endParaRPr lang="en-US" dirty="0">
              <a:latin typeface="Times New Roman" pitchFamily="18" charset="0"/>
              <a:cs typeface="Times New Roman" pitchFamily="18" charset="0"/>
            </a:endParaRPr>
          </a:p>
          <a:p>
            <a:pPr marL="800100" lvl="2" indent="0" algn="just">
              <a:buFont typeface="Wingdings" panose="05000000000000000000" pitchFamily="2" charset="2"/>
              <a:buChar char="v"/>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Quick</a:t>
            </a:r>
            <a:r>
              <a:rPr lang="en-US" dirty="0">
                <a:latin typeface="Times New Roman" pitchFamily="18" charset="0"/>
                <a:cs typeface="Times New Roman" pitchFamily="18" charset="0"/>
              </a:rPr>
              <a:t> - try to minimize seek time</a:t>
            </a:r>
            <a:endParaRPr lang="en-US" dirty="0">
              <a:latin typeface="Times New Roman" pitchFamily="18" charset="0"/>
              <a:cs typeface="Times New Roman" pitchFamily="18" charset="0"/>
            </a:endParaRPr>
          </a:p>
          <a:p>
            <a:pPr marL="0" indent="0" algn="just">
              <a:buFont typeface="ZapfDingbats" pitchFamily="82" charset="2"/>
              <a:buNone/>
              <a:defRPr/>
            </a:pPr>
            <a:endParaRPr lang="en-US" sz="1800" b="1" dirty="0">
              <a:solidFill>
                <a:srgbClr val="FF0000"/>
              </a:solidFill>
              <a:effectLst>
                <a:outerShdw blurRad="38100" dist="38100" dir="2700000" algn="tl">
                  <a:srgbClr val="000000">
                    <a:alpha val="43137"/>
                  </a:srgbClr>
                </a:outerShdw>
              </a:effectLst>
            </a:endParaRPr>
          </a:p>
        </p:txBody>
      </p:sp>
      <p:pic>
        <p:nvPicPr>
          <p:cNvPr id="111621" name="Picture 2" descr="http://tbn1.google.com/images?q=tbn:eHLdo0IA68wNHM:http://www.darwinbiz.com/imgs/strategy.jpg"/>
          <p:cNvPicPr>
            <a:picLocks noChangeAspect="1" noChangeArrowheads="1"/>
          </p:cNvPicPr>
          <p:nvPr/>
        </p:nvPicPr>
        <p:blipFill>
          <a:blip r:embed="rId1"/>
          <a:srcRect/>
          <a:stretch>
            <a:fillRect/>
          </a:stretch>
        </p:blipFill>
        <p:spPr bwMode="auto">
          <a:xfrm>
            <a:off x="7532687" y="4876800"/>
            <a:ext cx="1381125" cy="914400"/>
          </a:xfrm>
          <a:prstGeom prst="rect">
            <a:avLst/>
          </a:prstGeom>
          <a:noFill/>
          <a:ln w="9525">
            <a:noFill/>
            <a:miter lim="800000"/>
            <a:headEnd/>
            <a:tailEnd/>
          </a:ln>
        </p:spPr>
      </p:pic>
      <p:pic>
        <p:nvPicPr>
          <p:cNvPr id="6" name="Picture 2" descr="http://www.greatday.com/motivate/images/challenge.jpg"/>
          <p:cNvPicPr>
            <a:picLocks noChangeAspect="1" noChangeArrowheads="1"/>
          </p:cNvPicPr>
          <p:nvPr/>
        </p:nvPicPr>
        <p:blipFill>
          <a:blip r:embed="rId2"/>
          <a:srcRect/>
          <a:stretch>
            <a:fillRect/>
          </a:stretch>
        </p:blipFill>
        <p:spPr bwMode="auto">
          <a:xfrm>
            <a:off x="1" y="0"/>
            <a:ext cx="1764323" cy="1638300"/>
          </a:xfrm>
          <a:prstGeom prst="rect">
            <a:avLst/>
          </a:prstGeom>
          <a:noFill/>
        </p:spPr>
      </p:pic>
      <p:pic>
        <p:nvPicPr>
          <p:cNvPr id="4098" name="Picture 2" descr="http://psychologyface.com/wp-content/uploads/2011/06/go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5343524"/>
            <a:ext cx="2019300" cy="1514476"/>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4"/>
          <p:cNvPicPr>
            <a:picLocks noChangeAspect="1" noChangeArrowheads="1"/>
          </p:cNvPicPr>
          <p:nvPr/>
        </p:nvPicPr>
        <p:blipFill>
          <a:blip r:embed="rId1"/>
          <a:srcRect/>
          <a:stretch>
            <a:fillRect/>
          </a:stretch>
        </p:blipFill>
        <p:spPr bwMode="auto">
          <a:xfrm>
            <a:off x="2133600" y="1590674"/>
            <a:ext cx="5439538" cy="4657725"/>
          </a:xfrm>
          <a:prstGeom prst="rect">
            <a:avLst/>
          </a:prstGeom>
          <a:noFill/>
          <a:ln w="9525" algn="ctr">
            <a:noFill/>
            <a:miter lim="800000"/>
            <a:headEnd/>
            <a:tailEnd/>
          </a:ln>
        </p:spPr>
      </p:pic>
      <p:pic>
        <p:nvPicPr>
          <p:cNvPr id="103428" name="Picture 2" descr="http://tbn2.google.com/images?q=tbn:5_Cq18mQw0RG8M:http://failurecasca.de/wp-content/uploads/awesome_med.png"/>
          <p:cNvPicPr>
            <a:picLocks noChangeAspect="1" noChangeArrowheads="1"/>
          </p:cNvPicPr>
          <p:nvPr/>
        </p:nvPicPr>
        <p:blipFill>
          <a:blip r:embed="rId2"/>
          <a:srcRect/>
          <a:stretch>
            <a:fillRect/>
          </a:stretch>
        </p:blipFill>
        <p:spPr bwMode="auto">
          <a:xfrm>
            <a:off x="381000" y="5572125"/>
            <a:ext cx="1133475" cy="1133475"/>
          </a:xfrm>
          <a:prstGeom prst="rect">
            <a:avLst/>
          </a:prstGeom>
          <a:noFill/>
          <a:ln w="9525">
            <a:noFill/>
            <a:miter lim="800000"/>
            <a:headEnd/>
            <a:tailEnd/>
          </a:ln>
        </p:spPr>
      </p:pic>
      <p:sp>
        <p:nvSpPr>
          <p:cNvPr id="7" name="Title 1"/>
          <p:cNvSpPr txBox="1"/>
          <p:nvPr/>
        </p:nvSpPr>
        <p:spPr>
          <a:xfrm>
            <a:off x="381000" y="609600"/>
            <a:ext cx="8610600" cy="6096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Elephant" pitchFamily="18" charset="0"/>
                <a:ea typeface="+mj-ea"/>
                <a:cs typeface="+mj-cs"/>
              </a:rPr>
              <a:t>Existing techniques for digital storage media</a:t>
            </a:r>
            <a:endParaRPr kumimoji="0" lang="en-US" sz="2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Elephant" pitchFamily="18" charset="0"/>
              <a:ea typeface="+mj-ea"/>
              <a:cs typeface="+mj-cs"/>
            </a:endParaRPr>
          </a:p>
        </p:txBody>
      </p:sp>
      <p:sp>
        <p:nvSpPr>
          <p:cNvPr id="8" name="AutoShape 9"/>
          <p:cNvSpPr>
            <a:spLocks noChangeArrowheads="1"/>
          </p:cNvSpPr>
          <p:nvPr/>
        </p:nvSpPr>
        <p:spPr bwMode="auto">
          <a:xfrm>
            <a:off x="76200" y="1373982"/>
            <a:ext cx="2971800" cy="1597818"/>
          </a:xfrm>
          <a:prstGeom prst="cloudCallout">
            <a:avLst>
              <a:gd name="adj1" fmla="val 60473"/>
              <a:gd name="adj2" fmla="val 20986"/>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Volume (logical volume)</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Oval 8"/>
          <p:cNvSpPr/>
          <p:nvPr/>
        </p:nvSpPr>
        <p:spPr bwMode="auto">
          <a:xfrm>
            <a:off x="3352801" y="1828800"/>
            <a:ext cx="914400" cy="990600"/>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1" name="Oval 10"/>
          <p:cNvSpPr/>
          <p:nvPr/>
        </p:nvSpPr>
        <p:spPr bwMode="auto">
          <a:xfrm>
            <a:off x="4572000" y="1828800"/>
            <a:ext cx="914400" cy="990600"/>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10" name="Picture 2" descr="http://tbn1.google.com/images?q=tbn:nSiJGjbB79_MLM:http://www.computersafetytip.com/wp-content/uploads/2009/05/hp-hdd-300x300.png"/>
          <p:cNvPicPr>
            <a:picLocks noChangeAspect="1" noChangeArrowheads="1"/>
          </p:cNvPicPr>
          <p:nvPr/>
        </p:nvPicPr>
        <p:blipFill>
          <a:blip r:embed="rId3"/>
          <a:srcRect/>
          <a:stretch>
            <a:fillRect/>
          </a:stretch>
        </p:blipFill>
        <p:spPr bwMode="auto">
          <a:xfrm>
            <a:off x="7766050" y="1368648"/>
            <a:ext cx="1225550" cy="1317905"/>
          </a:xfrm>
          <a:prstGeom prst="rect">
            <a:avLst/>
          </a:prstGeom>
          <a:noFill/>
          <a:ln w="9525">
            <a:noFill/>
            <a:miter lim="800000"/>
            <a:headEnd/>
            <a:tailEnd/>
          </a:ln>
        </p:spPr>
      </p:pic>
      <p:sp>
        <p:nvSpPr>
          <p:cNvPr id="12"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xfrm>
            <a:off x="7994650" y="6400800"/>
            <a:ext cx="768350" cy="457200"/>
          </a:xfrm>
          <a:noFill/>
        </p:spPr>
        <p:txBody>
          <a:bodyPr/>
          <a:lstStyle/>
          <a:p>
            <a:fld id="{CC2C538A-1A6A-4C7F-99C4-9A9A66B6F374}" type="slidenum">
              <a:rPr lang="zh-CN" altLang="en-US" smtClean="0">
                <a:ea typeface="SimSun" pitchFamily="2" charset="-122"/>
              </a:rPr>
            </a:fld>
            <a:endParaRPr lang="en-US" altLang="zh-CN" dirty="0">
              <a:ea typeface="SimSun" pitchFamily="2" charset="-122"/>
            </a:endParaRPr>
          </a:p>
        </p:txBody>
      </p:sp>
      <p:sp>
        <p:nvSpPr>
          <p:cNvPr id="5" name="Title 1"/>
          <p:cNvSpPr>
            <a:spLocks noGrp="1"/>
          </p:cNvSpPr>
          <p:nvPr>
            <p:ph type="title"/>
          </p:nvPr>
        </p:nvSpPr>
        <p:spPr>
          <a:xfrm>
            <a:off x="152400" y="228600"/>
            <a:ext cx="8610600" cy="914400"/>
          </a:xfrm>
        </p:spPr>
        <p:txBody>
          <a:bodyPr/>
          <a:lstStyle/>
          <a:p>
            <a:pPr algn="ctr">
              <a:defRPr/>
            </a:pPr>
            <a:r>
              <a:rPr lang="en-US" sz="2800" b="1" u="none" dirty="0">
                <a:effectLst>
                  <a:outerShdw blurRad="38100" dist="38100" dir="2700000" algn="tl">
                    <a:srgbClr val="000000">
                      <a:alpha val="43137"/>
                    </a:srgbClr>
                  </a:outerShdw>
                </a:effectLst>
                <a:latin typeface="Elephant" pitchFamily="18" charset="0"/>
              </a:rPr>
              <a:t>Existing techniques for digital storage media</a:t>
            </a:r>
            <a:br>
              <a:rPr lang="en-US" sz="2800" b="1" u="none" dirty="0">
                <a:effectLst>
                  <a:outerShdw blurRad="38100" dist="38100" dir="2700000" algn="tl">
                    <a:srgbClr val="000000">
                      <a:alpha val="43137"/>
                    </a:srgbClr>
                  </a:outerShdw>
                </a:effectLst>
                <a:latin typeface="Elephant" pitchFamily="18" charset="0"/>
              </a:rPr>
            </a:br>
            <a:r>
              <a:rPr lang="en-US" sz="2800" b="1" u="none" dirty="0">
                <a:effectLst>
                  <a:outerShdw blurRad="38100" dist="38100" dir="2700000" algn="tl">
                    <a:srgbClr val="000000">
                      <a:alpha val="43137"/>
                    </a:srgbClr>
                  </a:outerShdw>
                </a:effectLst>
                <a:latin typeface="Elephant" pitchFamily="18" charset="0"/>
              </a:rPr>
              <a:t>(cont’d)</a:t>
            </a:r>
            <a:endParaRPr lang="en-CA" sz="2800" b="1" u="none" dirty="0">
              <a:solidFill>
                <a:srgbClr val="FF0000"/>
              </a:solidFill>
              <a:effectLst>
                <a:outerShdw blurRad="38100" dist="38100" dir="2700000" algn="tl">
                  <a:srgbClr val="000000">
                    <a:alpha val="43137"/>
                  </a:srgbClr>
                </a:outerShdw>
              </a:effectLst>
              <a:latin typeface="Elephant" pitchFamily="18" charset="0"/>
            </a:endParaRPr>
          </a:p>
        </p:txBody>
      </p:sp>
      <p:pic>
        <p:nvPicPr>
          <p:cNvPr id="106500" name="Picture 2" descr="http://tbn1.google.com/images?q=tbn:nSiJGjbB79_MLM:http://www.computersafetytip.com/wp-content/uploads/2009/05/hp-hdd-300x300.png"/>
          <p:cNvPicPr>
            <a:picLocks noChangeAspect="1" noChangeArrowheads="1"/>
          </p:cNvPicPr>
          <p:nvPr/>
        </p:nvPicPr>
        <p:blipFill>
          <a:blip r:embed="rId1"/>
          <a:srcRect/>
          <a:stretch>
            <a:fillRect/>
          </a:stretch>
        </p:blipFill>
        <p:spPr bwMode="auto">
          <a:xfrm>
            <a:off x="193675" y="2971800"/>
            <a:ext cx="1558925" cy="1676400"/>
          </a:xfrm>
          <a:prstGeom prst="rect">
            <a:avLst/>
          </a:prstGeom>
          <a:noFill/>
          <a:ln w="9525">
            <a:noFill/>
            <a:miter lim="800000"/>
            <a:headEnd/>
            <a:tailEnd/>
          </a:ln>
        </p:spPr>
      </p:pic>
      <p:cxnSp>
        <p:nvCxnSpPr>
          <p:cNvPr id="106501" name="Straight Connector 6"/>
          <p:cNvCxnSpPr>
            <a:cxnSpLocks noChangeShapeType="1"/>
          </p:cNvCxnSpPr>
          <p:nvPr/>
        </p:nvCxnSpPr>
        <p:spPr bwMode="auto">
          <a:xfrm>
            <a:off x="1735137" y="3886200"/>
            <a:ext cx="2203451" cy="1588"/>
          </a:xfrm>
          <a:prstGeom prst="line">
            <a:avLst/>
          </a:prstGeom>
          <a:noFill/>
          <a:ln w="66675" algn="ctr">
            <a:solidFill>
              <a:srgbClr val="00B050"/>
            </a:solidFill>
            <a:round/>
            <a:tailEnd type="triangle" w="med" len="med"/>
          </a:ln>
        </p:spPr>
      </p:cxnSp>
      <p:sp>
        <p:nvSpPr>
          <p:cNvPr id="10" name="Title 1"/>
          <p:cNvSpPr txBox="1"/>
          <p:nvPr/>
        </p:nvSpPr>
        <p:spPr bwMode="auto">
          <a:xfrm>
            <a:off x="1735137" y="2895600"/>
            <a:ext cx="2379663"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2000" b="1" kern="0" dirty="0">
                <a:solidFill>
                  <a:schemeClr val="accent2"/>
                </a:solidFill>
                <a:effectLst>
                  <a:outerShdw blurRad="38100" dist="38100" dir="2700000" algn="tl">
                    <a:srgbClr val="000000">
                      <a:alpha val="43137"/>
                    </a:srgbClr>
                  </a:outerShdw>
                </a:effectLst>
                <a:latin typeface="+mn-lt"/>
                <a:ea typeface="SimSun" pitchFamily="2" charset="-122"/>
                <a:cs typeface="+mj-cs"/>
              </a:rPr>
              <a:t>split into one or more partitions</a:t>
            </a:r>
            <a:endParaRPr lang="en-CA" altLang="en-US" sz="20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106503" name="Rectangle 10"/>
          <p:cNvSpPr>
            <a:spLocks noChangeArrowheads="1"/>
          </p:cNvSpPr>
          <p:nvPr/>
        </p:nvSpPr>
        <p:spPr bwMode="auto">
          <a:xfrm>
            <a:off x="4038600" y="2438400"/>
            <a:ext cx="1066800" cy="2895600"/>
          </a:xfrm>
          <a:prstGeom prst="rect">
            <a:avLst/>
          </a:prstGeom>
          <a:noFill/>
          <a:ln w="60325" algn="ctr">
            <a:solidFill>
              <a:schemeClr val="tx2"/>
            </a:solidFill>
            <a:round/>
          </a:ln>
        </p:spPr>
        <p:txBody>
          <a:bodyPr/>
          <a:lstStyle/>
          <a:p>
            <a:pPr marL="342900" indent="-342900" eaLnBrk="0" hangingPunct="0">
              <a:spcBef>
                <a:spcPct val="20000"/>
              </a:spcBef>
              <a:buClr>
                <a:schemeClr val="accent2"/>
              </a:buClr>
              <a:buSzPct val="85000"/>
              <a:buFont typeface="ZapfDingbats"/>
              <a:buNone/>
            </a:pPr>
            <a:endParaRPr lang="en-CA"/>
          </a:p>
        </p:txBody>
      </p:sp>
      <p:cxnSp>
        <p:nvCxnSpPr>
          <p:cNvPr id="106504" name="Straight Connector 11"/>
          <p:cNvCxnSpPr>
            <a:cxnSpLocks noChangeShapeType="1"/>
          </p:cNvCxnSpPr>
          <p:nvPr/>
        </p:nvCxnSpPr>
        <p:spPr bwMode="auto">
          <a:xfrm>
            <a:off x="4038600" y="4343400"/>
            <a:ext cx="1066800" cy="1588"/>
          </a:xfrm>
          <a:prstGeom prst="line">
            <a:avLst/>
          </a:prstGeom>
          <a:noFill/>
          <a:ln w="60325" algn="ctr">
            <a:solidFill>
              <a:schemeClr val="tx2"/>
            </a:solidFill>
            <a:round/>
          </a:ln>
        </p:spPr>
      </p:cxnSp>
      <p:cxnSp>
        <p:nvCxnSpPr>
          <p:cNvPr id="106505" name="Straight Connector 14"/>
          <p:cNvCxnSpPr>
            <a:cxnSpLocks noChangeShapeType="1"/>
          </p:cNvCxnSpPr>
          <p:nvPr/>
        </p:nvCxnSpPr>
        <p:spPr bwMode="auto">
          <a:xfrm>
            <a:off x="4038600" y="3200400"/>
            <a:ext cx="1066800" cy="1588"/>
          </a:xfrm>
          <a:prstGeom prst="line">
            <a:avLst/>
          </a:prstGeom>
          <a:noFill/>
          <a:ln w="60325" algn="ctr">
            <a:solidFill>
              <a:schemeClr val="tx2"/>
            </a:solidFill>
            <a:round/>
          </a:ln>
        </p:spPr>
      </p:cxnSp>
      <p:sp>
        <p:nvSpPr>
          <p:cNvPr id="16" name="Title 1"/>
          <p:cNvSpPr txBox="1"/>
          <p:nvPr/>
        </p:nvSpPr>
        <p:spPr bwMode="auto">
          <a:xfrm>
            <a:off x="3944938" y="2362200"/>
            <a:ext cx="1236662"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A</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17" name="Title 1"/>
          <p:cNvSpPr txBox="1"/>
          <p:nvPr/>
        </p:nvSpPr>
        <p:spPr bwMode="auto">
          <a:xfrm>
            <a:off x="3962400" y="3352800"/>
            <a:ext cx="1236663"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B</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18" name="Title 1"/>
          <p:cNvSpPr txBox="1"/>
          <p:nvPr/>
        </p:nvSpPr>
        <p:spPr bwMode="auto">
          <a:xfrm>
            <a:off x="3505200" y="5257800"/>
            <a:ext cx="2057400"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err="1">
                <a:solidFill>
                  <a:schemeClr val="accent2"/>
                </a:solidFill>
                <a:effectLst>
                  <a:outerShdw blurRad="38100" dist="38100" dir="2700000" algn="tl">
                    <a:srgbClr val="000000">
                      <a:alpha val="43137"/>
                    </a:srgbClr>
                  </a:outerShdw>
                </a:effectLst>
                <a:latin typeface="+mn-lt"/>
                <a:ea typeface="SimSun" pitchFamily="2" charset="-122"/>
                <a:cs typeface="+mj-cs"/>
              </a:rPr>
              <a:t>Unpartitioned</a:t>
            </a: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 </a:t>
            </a:r>
            <a:endPar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endParaRPr>
          </a:p>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Free Space</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cxnSp>
        <p:nvCxnSpPr>
          <p:cNvPr id="106509" name="Straight Connector 18"/>
          <p:cNvCxnSpPr>
            <a:cxnSpLocks noChangeShapeType="1"/>
          </p:cNvCxnSpPr>
          <p:nvPr/>
        </p:nvCxnSpPr>
        <p:spPr bwMode="auto">
          <a:xfrm>
            <a:off x="5240338" y="2819400"/>
            <a:ext cx="2379662" cy="1588"/>
          </a:xfrm>
          <a:prstGeom prst="line">
            <a:avLst/>
          </a:prstGeom>
          <a:noFill/>
          <a:ln w="66675" algn="ctr">
            <a:solidFill>
              <a:srgbClr val="00B050"/>
            </a:solidFill>
            <a:round/>
            <a:tailEnd type="triangle" w="med" len="med"/>
          </a:ln>
        </p:spPr>
      </p:cxnSp>
      <p:sp>
        <p:nvSpPr>
          <p:cNvPr id="20" name="Title 1"/>
          <p:cNvSpPr txBox="1"/>
          <p:nvPr/>
        </p:nvSpPr>
        <p:spPr bwMode="auto">
          <a:xfrm>
            <a:off x="5222479" y="1082954"/>
            <a:ext cx="2415380" cy="1672428"/>
          </a:xfrm>
          <a:prstGeom prst="rect">
            <a:avLst/>
          </a:prstGeom>
          <a:noFill/>
          <a:ln w="9525">
            <a:noFill/>
            <a:miter lim="800000"/>
          </a:ln>
        </p:spPr>
        <p:txBody>
          <a:bodyPr anchor="ctr"/>
          <a:lstStyle/>
          <a:p>
            <a:pPr algn="ctr" eaLnBrk="0" hangingPunct="0">
              <a:buFont typeface="ZapfDingbats" pitchFamily="82" charset="2"/>
              <a:buNone/>
              <a:defRPr/>
            </a:pPr>
            <a:r>
              <a:rPr lang="en-US" altLang="en-US" sz="2000" b="1" kern="0" dirty="0">
                <a:solidFill>
                  <a:schemeClr val="accent2"/>
                </a:solidFill>
                <a:latin typeface="Times New Roman" pitchFamily="18" charset="0"/>
                <a:ea typeface="SimSun" pitchFamily="2" charset="-122"/>
                <a:cs typeface="Times New Roman" pitchFamily="18" charset="0"/>
              </a:rPr>
              <a:t>Format</a:t>
            </a:r>
            <a:r>
              <a:rPr lang="en-US" altLang="en-US" sz="2000" kern="0" dirty="0">
                <a:solidFill>
                  <a:schemeClr val="accent2"/>
                </a:solidFill>
                <a:latin typeface="Times New Roman" pitchFamily="18" charset="0"/>
                <a:ea typeface="SimSun" pitchFamily="2" charset="-122"/>
                <a:cs typeface="Times New Roman" pitchFamily="18" charset="0"/>
              </a:rPr>
              <a:t> (usually known as </a:t>
            </a:r>
            <a:r>
              <a:rPr lang="en-US" altLang="en-US" sz="2000" b="1" kern="0" dirty="0">
                <a:solidFill>
                  <a:schemeClr val="accent2"/>
                </a:solidFill>
                <a:latin typeface="Times New Roman" pitchFamily="18" charset="0"/>
                <a:ea typeface="SimSun" pitchFamily="2" charset="-122"/>
                <a:cs typeface="Times New Roman" pitchFamily="18" charset="0"/>
              </a:rPr>
              <a:t>high-level</a:t>
            </a:r>
            <a:r>
              <a:rPr lang="en-US" altLang="en-US" sz="2000" kern="0" dirty="0">
                <a:solidFill>
                  <a:schemeClr val="accent2"/>
                </a:solidFill>
                <a:latin typeface="Times New Roman" pitchFamily="18" charset="0"/>
                <a:ea typeface="SimSun" pitchFamily="2" charset="-122"/>
                <a:cs typeface="Times New Roman" pitchFamily="18" charset="0"/>
              </a:rPr>
              <a:t> or </a:t>
            </a:r>
            <a:r>
              <a:rPr lang="en-US" altLang="en-US" sz="2000" b="1" kern="0" dirty="0">
                <a:solidFill>
                  <a:schemeClr val="accent2"/>
                </a:solidFill>
                <a:latin typeface="Times New Roman" pitchFamily="18" charset="0"/>
                <a:ea typeface="SimSun" pitchFamily="2" charset="-122"/>
                <a:cs typeface="Times New Roman" pitchFamily="18" charset="0"/>
              </a:rPr>
              <a:t>logical formatting</a:t>
            </a:r>
            <a:r>
              <a:rPr lang="en-US" altLang="en-US" sz="2000" kern="0" dirty="0">
                <a:solidFill>
                  <a:schemeClr val="accent2"/>
                </a:solidFill>
                <a:latin typeface="Times New Roman" pitchFamily="18" charset="0"/>
                <a:ea typeface="SimSun" pitchFamily="2" charset="-122"/>
                <a:cs typeface="Times New Roman" pitchFamily="18" charset="0"/>
              </a:rPr>
              <a:t> or  "making a filesystem")</a:t>
            </a:r>
            <a:endParaRPr lang="en-CA" altLang="en-US" sz="2000" kern="0" dirty="0">
              <a:solidFill>
                <a:srgbClr val="FF0000"/>
              </a:solidFill>
              <a:latin typeface="Times New Roman" pitchFamily="18" charset="0"/>
              <a:ea typeface="SimSun" pitchFamily="2" charset="-122"/>
              <a:cs typeface="Times New Roman" pitchFamily="18" charset="0"/>
            </a:endParaRPr>
          </a:p>
        </p:txBody>
      </p:sp>
      <p:sp>
        <p:nvSpPr>
          <p:cNvPr id="106511" name="Rectangle 20"/>
          <p:cNvSpPr>
            <a:spLocks noChangeArrowheads="1"/>
          </p:cNvSpPr>
          <p:nvPr/>
        </p:nvSpPr>
        <p:spPr bwMode="auto">
          <a:xfrm>
            <a:off x="7678738" y="2514600"/>
            <a:ext cx="1066800" cy="2895600"/>
          </a:xfrm>
          <a:prstGeom prst="rect">
            <a:avLst/>
          </a:prstGeom>
          <a:noFill/>
          <a:ln w="60325" algn="ctr">
            <a:solidFill>
              <a:schemeClr val="tx2"/>
            </a:solidFill>
            <a:round/>
          </a:ln>
        </p:spPr>
        <p:txBody>
          <a:bodyPr/>
          <a:lstStyle/>
          <a:p>
            <a:pPr marL="342900" indent="-342900" eaLnBrk="0" hangingPunct="0">
              <a:spcBef>
                <a:spcPct val="20000"/>
              </a:spcBef>
              <a:buClr>
                <a:schemeClr val="accent2"/>
              </a:buClr>
              <a:buSzPct val="85000"/>
              <a:buFont typeface="ZapfDingbats"/>
              <a:buNone/>
            </a:pPr>
            <a:endParaRPr lang="en-CA"/>
          </a:p>
        </p:txBody>
      </p:sp>
      <p:cxnSp>
        <p:nvCxnSpPr>
          <p:cNvPr id="106512" name="Straight Connector 21"/>
          <p:cNvCxnSpPr>
            <a:cxnSpLocks noChangeShapeType="1"/>
          </p:cNvCxnSpPr>
          <p:nvPr/>
        </p:nvCxnSpPr>
        <p:spPr bwMode="auto">
          <a:xfrm>
            <a:off x="7678738" y="4419600"/>
            <a:ext cx="1066800" cy="1588"/>
          </a:xfrm>
          <a:prstGeom prst="line">
            <a:avLst/>
          </a:prstGeom>
          <a:noFill/>
          <a:ln w="60325" algn="ctr">
            <a:solidFill>
              <a:schemeClr val="tx2"/>
            </a:solidFill>
            <a:round/>
          </a:ln>
        </p:spPr>
      </p:cxnSp>
      <p:cxnSp>
        <p:nvCxnSpPr>
          <p:cNvPr id="106513" name="Straight Connector 22"/>
          <p:cNvCxnSpPr>
            <a:cxnSpLocks noChangeShapeType="1"/>
          </p:cNvCxnSpPr>
          <p:nvPr/>
        </p:nvCxnSpPr>
        <p:spPr bwMode="auto">
          <a:xfrm>
            <a:off x="7678738" y="3276600"/>
            <a:ext cx="1066800" cy="1588"/>
          </a:xfrm>
          <a:prstGeom prst="line">
            <a:avLst/>
          </a:prstGeom>
          <a:noFill/>
          <a:ln w="60325" algn="ctr">
            <a:solidFill>
              <a:schemeClr val="tx2"/>
            </a:solidFill>
            <a:round/>
          </a:ln>
        </p:spPr>
      </p:cxnSp>
      <p:sp>
        <p:nvSpPr>
          <p:cNvPr id="24" name="Title 1"/>
          <p:cNvSpPr txBox="1"/>
          <p:nvPr/>
        </p:nvSpPr>
        <p:spPr bwMode="auto">
          <a:xfrm>
            <a:off x="7585075" y="2438400"/>
            <a:ext cx="1236663"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A</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25" name="Title 1"/>
          <p:cNvSpPr txBox="1"/>
          <p:nvPr/>
        </p:nvSpPr>
        <p:spPr bwMode="auto">
          <a:xfrm>
            <a:off x="7602538" y="3429000"/>
            <a:ext cx="1236662"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B</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26" name="Title 1"/>
          <p:cNvSpPr txBox="1"/>
          <p:nvPr/>
        </p:nvSpPr>
        <p:spPr bwMode="auto">
          <a:xfrm>
            <a:off x="7162800" y="5257800"/>
            <a:ext cx="2057400"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err="1">
                <a:solidFill>
                  <a:schemeClr val="accent2"/>
                </a:solidFill>
                <a:effectLst>
                  <a:outerShdw blurRad="38100" dist="38100" dir="2700000" algn="tl">
                    <a:srgbClr val="000000">
                      <a:alpha val="43137"/>
                    </a:srgbClr>
                  </a:outerShdw>
                </a:effectLst>
                <a:latin typeface="+mn-lt"/>
                <a:ea typeface="SimSun" pitchFamily="2" charset="-122"/>
                <a:cs typeface="+mj-cs"/>
              </a:rPr>
              <a:t>Unpartitioned</a:t>
            </a: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 </a:t>
            </a:r>
            <a:endPar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endParaRPr>
          </a:p>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Free Space</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cxnSp>
        <p:nvCxnSpPr>
          <p:cNvPr id="106517" name="Straight Connector 26"/>
          <p:cNvCxnSpPr>
            <a:cxnSpLocks noChangeShapeType="1"/>
          </p:cNvCxnSpPr>
          <p:nvPr/>
        </p:nvCxnSpPr>
        <p:spPr bwMode="auto">
          <a:xfrm rot="5400000" flipH="1" flipV="1">
            <a:off x="7657306" y="2553494"/>
            <a:ext cx="763588" cy="685800"/>
          </a:xfrm>
          <a:prstGeom prst="line">
            <a:avLst/>
          </a:prstGeom>
          <a:noFill/>
          <a:ln w="66675" algn="ctr">
            <a:solidFill>
              <a:schemeClr val="tx1"/>
            </a:solidFill>
            <a:round/>
          </a:ln>
        </p:spPr>
      </p:cxnSp>
      <p:cxnSp>
        <p:nvCxnSpPr>
          <p:cNvPr id="106518" name="Straight Connector 29"/>
          <p:cNvCxnSpPr>
            <a:cxnSpLocks noChangeShapeType="1"/>
          </p:cNvCxnSpPr>
          <p:nvPr/>
        </p:nvCxnSpPr>
        <p:spPr bwMode="auto">
          <a:xfrm rot="5400000" flipH="1" flipV="1">
            <a:off x="7885906" y="2553494"/>
            <a:ext cx="763588" cy="685800"/>
          </a:xfrm>
          <a:prstGeom prst="line">
            <a:avLst/>
          </a:prstGeom>
          <a:noFill/>
          <a:ln w="66675" algn="ctr">
            <a:solidFill>
              <a:schemeClr val="tx1"/>
            </a:solidFill>
            <a:round/>
          </a:ln>
        </p:spPr>
      </p:cxnSp>
      <p:cxnSp>
        <p:nvCxnSpPr>
          <p:cNvPr id="106519" name="Straight Connector 30"/>
          <p:cNvCxnSpPr>
            <a:cxnSpLocks noChangeShapeType="1"/>
          </p:cNvCxnSpPr>
          <p:nvPr/>
        </p:nvCxnSpPr>
        <p:spPr bwMode="auto">
          <a:xfrm rot="5400000" flipH="1" flipV="1">
            <a:off x="8143875" y="2676525"/>
            <a:ext cx="611188" cy="592138"/>
          </a:xfrm>
          <a:prstGeom prst="line">
            <a:avLst/>
          </a:prstGeom>
          <a:noFill/>
          <a:ln w="66675" algn="ctr">
            <a:solidFill>
              <a:schemeClr val="tx1"/>
            </a:solidFill>
            <a:round/>
          </a:ln>
        </p:spPr>
      </p:cxnSp>
      <p:cxnSp>
        <p:nvCxnSpPr>
          <p:cNvPr id="106520" name="Straight Connector 32"/>
          <p:cNvCxnSpPr>
            <a:cxnSpLocks noChangeShapeType="1"/>
          </p:cNvCxnSpPr>
          <p:nvPr/>
        </p:nvCxnSpPr>
        <p:spPr bwMode="auto">
          <a:xfrm rot="5400000" flipH="1" flipV="1">
            <a:off x="8381207" y="2913856"/>
            <a:ext cx="382588" cy="346075"/>
          </a:xfrm>
          <a:prstGeom prst="line">
            <a:avLst/>
          </a:prstGeom>
          <a:noFill/>
          <a:ln w="66675" algn="ctr">
            <a:solidFill>
              <a:schemeClr val="tx1"/>
            </a:solidFill>
            <a:round/>
          </a:ln>
        </p:spPr>
      </p:cxnSp>
      <p:cxnSp>
        <p:nvCxnSpPr>
          <p:cNvPr id="106521" name="Straight Connector 34"/>
          <p:cNvCxnSpPr>
            <a:cxnSpLocks noChangeShapeType="1"/>
          </p:cNvCxnSpPr>
          <p:nvPr/>
        </p:nvCxnSpPr>
        <p:spPr bwMode="auto">
          <a:xfrm rot="5400000" flipH="1" flipV="1">
            <a:off x="7695406" y="2515394"/>
            <a:ext cx="458788" cy="457200"/>
          </a:xfrm>
          <a:prstGeom prst="line">
            <a:avLst/>
          </a:prstGeom>
          <a:noFill/>
          <a:ln w="66675" algn="ctr">
            <a:solidFill>
              <a:schemeClr val="tx1"/>
            </a:solidFill>
            <a:round/>
          </a:ln>
        </p:spPr>
      </p:cxnSp>
      <p:sp>
        <p:nvSpPr>
          <p:cNvPr id="27" name="Title 1"/>
          <p:cNvSpPr txBox="1"/>
          <p:nvPr/>
        </p:nvSpPr>
        <p:spPr bwMode="auto">
          <a:xfrm>
            <a:off x="0" y="4572000"/>
            <a:ext cx="1981200"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2000" b="1" kern="0" dirty="0">
                <a:effectLst>
                  <a:outerShdw blurRad="38100" dist="38100" dir="2700000" algn="tl">
                    <a:srgbClr val="000000">
                      <a:alpha val="43137"/>
                    </a:srgbClr>
                  </a:outerShdw>
                </a:effectLst>
                <a:latin typeface="+mn-lt"/>
                <a:ea typeface="SimSun" pitchFamily="2" charset="-122"/>
                <a:cs typeface="+mj-cs"/>
              </a:rPr>
              <a:t>a collection of addressable sectors</a:t>
            </a:r>
            <a:endParaRPr lang="en-CA" altLang="en-US" sz="2000" b="1" kern="0" dirty="0">
              <a:effectLst>
                <a:outerShdw blurRad="38100" dist="38100" dir="2700000" algn="tl">
                  <a:srgbClr val="000000">
                    <a:alpha val="43137"/>
                  </a:srgbClr>
                </a:outerShdw>
              </a:effectLst>
              <a:latin typeface="+mn-lt"/>
              <a:ea typeface="SimSun" pitchFamily="2" charset="-122"/>
              <a:cs typeface="+mj-cs"/>
            </a:endParaRPr>
          </a:p>
        </p:txBody>
      </p:sp>
      <p:sp>
        <p:nvSpPr>
          <p:cNvPr id="31" name="AutoShape 9"/>
          <p:cNvSpPr>
            <a:spLocks noChangeArrowheads="1"/>
          </p:cNvSpPr>
          <p:nvPr/>
        </p:nvSpPr>
        <p:spPr bwMode="auto">
          <a:xfrm>
            <a:off x="761999" y="990600"/>
            <a:ext cx="3259137" cy="1674018"/>
          </a:xfrm>
          <a:prstGeom prst="cloudCallout">
            <a:avLst>
              <a:gd name="adj1" fmla="val 491"/>
              <a:gd name="adj2" fmla="val 46984"/>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Volume (physical volume)</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32" name="Straight Connector 6"/>
          <p:cNvCxnSpPr>
            <a:cxnSpLocks noChangeShapeType="1"/>
            <a:stCxn id="31" idx="1"/>
          </p:cNvCxnSpPr>
          <p:nvPr/>
        </p:nvCxnSpPr>
        <p:spPr bwMode="auto">
          <a:xfrm flipH="1">
            <a:off x="1371602" y="2662835"/>
            <a:ext cx="1019966" cy="613764"/>
          </a:xfrm>
          <a:prstGeom prst="line">
            <a:avLst/>
          </a:prstGeom>
          <a:noFill/>
          <a:ln w="66675" algn="ctr">
            <a:solidFill>
              <a:srgbClr val="FF0000"/>
            </a:solidFill>
            <a:round/>
            <a:tailEnd type="triangle" w="med" len="med"/>
          </a:ln>
        </p:spPr>
      </p:cxnSp>
      <p:cxnSp>
        <p:nvCxnSpPr>
          <p:cNvPr id="33" name="Straight Connector 6"/>
          <p:cNvCxnSpPr>
            <a:cxnSpLocks noChangeShapeType="1"/>
            <a:stCxn id="31" idx="4"/>
            <a:endCxn id="16" idx="1"/>
          </p:cNvCxnSpPr>
          <p:nvPr/>
        </p:nvCxnSpPr>
        <p:spPr bwMode="auto">
          <a:xfrm>
            <a:off x="2407570" y="2614130"/>
            <a:ext cx="1537368" cy="167170"/>
          </a:xfrm>
          <a:prstGeom prst="line">
            <a:avLst/>
          </a:prstGeom>
          <a:noFill/>
          <a:ln w="66675" algn="ctr">
            <a:solidFill>
              <a:srgbClr val="FF0000"/>
            </a:solidFill>
            <a:round/>
            <a:tailEnd type="triangle" w="med" len="med"/>
          </a:ln>
        </p:spPr>
      </p:cxnSp>
      <p:cxnSp>
        <p:nvCxnSpPr>
          <p:cNvPr id="38" name="Straight Connector 6"/>
          <p:cNvCxnSpPr>
            <a:cxnSpLocks noChangeShapeType="1"/>
            <a:stCxn id="31" idx="1"/>
          </p:cNvCxnSpPr>
          <p:nvPr/>
        </p:nvCxnSpPr>
        <p:spPr bwMode="auto">
          <a:xfrm>
            <a:off x="2391568" y="2662835"/>
            <a:ext cx="1547021" cy="918564"/>
          </a:xfrm>
          <a:prstGeom prst="line">
            <a:avLst/>
          </a:prstGeom>
          <a:noFill/>
          <a:ln w="66675" algn="ctr">
            <a:solidFill>
              <a:srgbClr val="FF0000"/>
            </a:solidFill>
            <a:round/>
            <a:tailEnd type="triangle" w="med" len="med"/>
          </a:ln>
        </p:spPr>
      </p:cxnSp>
      <p:sp>
        <p:nvSpPr>
          <p:cNvPr id="34" name="Title 1"/>
          <p:cNvSpPr txBox="1"/>
          <p:nvPr/>
        </p:nvSpPr>
        <p:spPr bwMode="auto">
          <a:xfrm>
            <a:off x="228600" y="6019800"/>
            <a:ext cx="7924800" cy="608012"/>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2000" b="1" u="none" dirty="0">
                <a:solidFill>
                  <a:schemeClr val="tx1"/>
                </a:solidFill>
                <a:effectLst>
                  <a:outerShdw blurRad="38100" dist="38100" dir="2700000" algn="tl">
                    <a:srgbClr val="000000">
                      <a:alpha val="43137"/>
                    </a:srgbClr>
                  </a:outerShdw>
                </a:effectLst>
                <a:latin typeface="Elephant" pitchFamily="18" charset="0"/>
              </a:rPr>
              <a:t>The term "volume" refers to a disk drive (physical volume) or </a:t>
            </a:r>
            <a:r>
              <a:rPr lang="en-US" sz="2000" b="1" u="none" dirty="0">
                <a:solidFill>
                  <a:srgbClr val="C00000"/>
                </a:solidFill>
                <a:effectLst>
                  <a:outerShdw blurRad="38100" dist="38100" dir="2700000" algn="tl">
                    <a:srgbClr val="000000">
                      <a:alpha val="43137"/>
                    </a:srgbClr>
                  </a:outerShdw>
                </a:effectLst>
                <a:latin typeface="Elephant" pitchFamily="18" charset="0"/>
              </a:rPr>
              <a:t>partition </a:t>
            </a:r>
            <a:r>
              <a:rPr lang="en-US" sz="2000" b="1" u="none" dirty="0">
                <a:solidFill>
                  <a:schemeClr val="tx1"/>
                </a:solidFill>
                <a:effectLst>
                  <a:outerShdw blurRad="38100" dist="38100" dir="2700000" algn="tl">
                    <a:srgbClr val="000000">
                      <a:alpha val="43137"/>
                    </a:srgbClr>
                  </a:outerShdw>
                </a:effectLst>
                <a:latin typeface="Elephant" pitchFamily="18" charset="0"/>
              </a:rPr>
              <a:t>(logical volume). </a:t>
            </a:r>
            <a:endParaRPr lang="en-CA" sz="2000" b="1" u="none" dirty="0">
              <a:solidFill>
                <a:schemeClr val="tx1"/>
              </a:solidFill>
              <a:effectLst>
                <a:outerShdw blurRad="38100" dist="38100" dir="2700000" algn="tl">
                  <a:srgbClr val="000000">
                    <a:alpha val="43137"/>
                  </a:srgbClr>
                </a:outerShdw>
              </a:effectLst>
              <a:latin typeface="Elephant"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heckerboard(across)">
                                      <p:cBhvr>
                                        <p:cTn id="7" dur="500"/>
                                        <p:tgtEl>
                                          <p:spTgt spid="33"/>
                                        </p:tgtEl>
                                      </p:cBhvr>
                                    </p:animEffect>
                                  </p:childTnLst>
                                </p:cTn>
                              </p:par>
                              <p:par>
                                <p:cTn id="8" presetID="5" presetClass="entr" presetSubtype="1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checkerboard(across)">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50371" y="228600"/>
            <a:ext cx="8610600" cy="609600"/>
          </a:xfrm>
        </p:spPr>
        <p:txBody>
          <a:bodyPr/>
          <a:lstStyle/>
          <a:p>
            <a:pPr algn="ctr">
              <a:defRPr/>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Partitions</a:t>
            </a:r>
            <a:endParaRPr lang="en-CA" sz="32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4" name="Rectangle 3"/>
          <p:cNvSpPr txBox="1">
            <a:spLocks noChangeArrowheads="1"/>
          </p:cNvSpPr>
          <p:nvPr/>
        </p:nvSpPr>
        <p:spPr bwMode="auto">
          <a:xfrm>
            <a:off x="381000" y="914400"/>
            <a:ext cx="8312150" cy="5257800"/>
          </a:xfrm>
          <a:prstGeom prst="rect">
            <a:avLst/>
          </a:prstGeom>
          <a:noFill/>
          <a:ln w="9525">
            <a:noFill/>
            <a:miter lim="800000"/>
          </a:ln>
        </p:spPr>
        <p:txBody>
          <a:bodyPr vert="horz" wrap="square" lIns="91440" tIns="45720" rIns="91440" bIns="45720" numCol="1" anchor="t" anchorCtr="0" compatLnSpc="1"/>
          <a:lstStyle/>
          <a:p>
            <a:pPr lvl="0" algn="just" eaLnBrk="0" hangingPunct="0">
              <a:spcBef>
                <a:spcPct val="20000"/>
              </a:spcBef>
              <a:buClr>
                <a:schemeClr val="accent2"/>
              </a:buClr>
              <a:buSzPct val="85000"/>
              <a:buFont typeface="Wingdings" panose="05000000000000000000" pitchFamily="2" charset="2"/>
              <a:buChar char="q"/>
              <a:defRPr/>
            </a:pPr>
            <a:r>
              <a:rPr lang="en-US" sz="2800" kern="0" dirty="0">
                <a:latin typeface="Times New Roman" pitchFamily="18" charset="0"/>
                <a:cs typeface="Times New Roman" pitchFamily="18" charset="0"/>
              </a:rPr>
              <a:t>A </a:t>
            </a:r>
            <a:r>
              <a:rPr lang="en-US" sz="2800" b="1" kern="0" dirty="0">
                <a:latin typeface="Times New Roman" pitchFamily="18" charset="0"/>
                <a:cs typeface="Times New Roman" pitchFamily="18" charset="0"/>
              </a:rPr>
              <a:t>partition</a:t>
            </a:r>
            <a:r>
              <a:rPr lang="en-US" sz="2800" kern="0" dirty="0">
                <a:latin typeface="Times New Roman" pitchFamily="18" charset="0"/>
                <a:cs typeface="Times New Roman" pitchFamily="18" charset="0"/>
              </a:rPr>
              <a:t> is a collection of addressable sectors on storage devices. </a:t>
            </a:r>
            <a:endParaRPr lang="en-US" sz="2800"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Char char="q"/>
              <a:defRPr/>
            </a:pPr>
            <a:r>
              <a:rPr lang="en-US" kern="0" dirty="0">
                <a:latin typeface="Times New Roman" pitchFamily="18" charset="0"/>
                <a:cs typeface="Times New Roman" pitchFamily="18" charset="0"/>
              </a:rPr>
              <a:t>Partitions are used in many scenarios, including</a:t>
            </a:r>
            <a:endParaRPr lang="en-US" kern="0" dirty="0">
              <a:latin typeface="Times New Roman" pitchFamily="18" charset="0"/>
              <a:cs typeface="Times New Roman" pitchFamily="18" charset="0"/>
            </a:endParaRPr>
          </a:p>
          <a:p>
            <a:pPr lvl="1" algn="just" eaLnBrk="0" hangingPunct="0">
              <a:spcBef>
                <a:spcPct val="20000"/>
              </a:spcBef>
              <a:buClr>
                <a:schemeClr val="accent2"/>
              </a:buClr>
              <a:buSzPct val="85000"/>
              <a:buFont typeface="Wingdings" panose="05000000000000000000" pitchFamily="2" charset="2"/>
              <a:buChar char="Ø"/>
              <a:defRPr/>
            </a:pPr>
            <a:r>
              <a:rPr lang="en-US" kern="0" dirty="0">
                <a:latin typeface="Times New Roman" pitchFamily="18" charset="0"/>
                <a:cs typeface="Times New Roman" pitchFamily="18" charset="0"/>
              </a:rPr>
              <a:t>Some file systems have a maximum size that is smaller than hard disks.</a:t>
            </a:r>
            <a:endParaRPr lang="en-US" kern="0" dirty="0">
              <a:latin typeface="Times New Roman" pitchFamily="18" charset="0"/>
              <a:cs typeface="Times New Roman" pitchFamily="18" charset="0"/>
            </a:endParaRPr>
          </a:p>
          <a:p>
            <a:pPr lvl="1" algn="just" eaLnBrk="0" hangingPunct="0">
              <a:spcBef>
                <a:spcPct val="20000"/>
              </a:spcBef>
              <a:buClr>
                <a:schemeClr val="accent2"/>
              </a:buClr>
              <a:buSzPct val="85000"/>
              <a:buFont typeface="Wingdings" panose="05000000000000000000" pitchFamily="2" charset="2"/>
              <a:buChar char="Ø"/>
              <a:defRPr/>
            </a:pPr>
            <a:r>
              <a:rPr lang="en-US" kern="0" dirty="0">
                <a:latin typeface="Times New Roman" pitchFamily="18" charset="0"/>
                <a:cs typeface="Times New Roman" pitchFamily="18" charset="0"/>
              </a:rPr>
              <a:t>Many laptops use a special partition to store memory contents when the system is put to sleep.</a:t>
            </a:r>
            <a:endParaRPr lang="en-US" kern="0" dirty="0">
              <a:latin typeface="Times New Roman" pitchFamily="18" charset="0"/>
              <a:cs typeface="Times New Roman" pitchFamily="18" charset="0"/>
            </a:endParaRPr>
          </a:p>
          <a:p>
            <a:pPr lvl="1" algn="just" eaLnBrk="0" hangingPunct="0">
              <a:spcBef>
                <a:spcPct val="20000"/>
              </a:spcBef>
              <a:buClr>
                <a:schemeClr val="accent2"/>
              </a:buClr>
              <a:buSzPct val="85000"/>
              <a:buFont typeface="Wingdings" panose="05000000000000000000" pitchFamily="2" charset="2"/>
              <a:buChar char="Ø"/>
              <a:defRPr/>
            </a:pPr>
            <a:r>
              <a:rPr lang="en-US" kern="0" dirty="0">
                <a:latin typeface="Times New Roman" pitchFamily="18" charset="0"/>
                <a:cs typeface="Times New Roman" pitchFamily="18" charset="0"/>
              </a:rPr>
              <a:t>UNIX systems use different partitions for different directories to minimize the impact of file system corruption.</a:t>
            </a:r>
            <a:endParaRPr lang="en-US" kern="0" dirty="0">
              <a:latin typeface="Times New Roman" pitchFamily="18" charset="0"/>
              <a:cs typeface="Times New Roman" pitchFamily="18" charset="0"/>
            </a:endParaRPr>
          </a:p>
          <a:p>
            <a:pPr lvl="1" algn="just" eaLnBrk="0" hangingPunct="0">
              <a:spcBef>
                <a:spcPct val="20000"/>
              </a:spcBef>
              <a:buClr>
                <a:schemeClr val="accent2"/>
              </a:buClr>
              <a:buSzPct val="85000"/>
              <a:buFont typeface="Wingdings" panose="05000000000000000000" pitchFamily="2" charset="2"/>
              <a:buChar char="Ø"/>
              <a:defRPr/>
            </a:pPr>
            <a:r>
              <a:rPr lang="en-US" kern="0" dirty="0">
                <a:latin typeface="Times New Roman" pitchFamily="18" charset="0"/>
                <a:cs typeface="Times New Roman" pitchFamily="18" charset="0"/>
              </a:rPr>
              <a:t>Intel IA32-based systems (i.e., i386 / x86) that have multiple operating systems, such as Microsoft Windows and Linux, may require separate partitions for each operating system.</a:t>
            </a:r>
            <a:endParaRPr lang="en-US" kern="0" dirty="0">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228600"/>
            <a:ext cx="8610600" cy="609600"/>
          </a:xfrm>
        </p:spPr>
        <p:txBody>
          <a:bodyPr/>
          <a:lstStyle/>
          <a:p>
            <a:pPr algn="ctr">
              <a:defRPr/>
            </a:pPr>
            <a:r>
              <a:rPr lang="en-US" sz="2800" b="1" u="none" dirty="0">
                <a:effectLst>
                  <a:outerShdw blurRad="38100" dist="38100" dir="2700000" algn="tl">
                    <a:srgbClr val="000000">
                      <a:alpha val="43137"/>
                    </a:srgbClr>
                  </a:outerShdw>
                </a:effectLst>
                <a:latin typeface="Elephant" pitchFamily="18" charset="0"/>
              </a:rPr>
              <a:t>Partitions (cont’d)</a:t>
            </a:r>
            <a:endParaRPr lang="en-CA" sz="2800" b="1" u="none" dirty="0">
              <a:solidFill>
                <a:srgbClr val="FF0000"/>
              </a:solidFill>
              <a:effectLst>
                <a:outerShdw blurRad="38100" dist="38100" dir="2700000" algn="tl">
                  <a:srgbClr val="000000">
                    <a:alpha val="43137"/>
                  </a:srgbClr>
                </a:outerShdw>
              </a:effectLst>
              <a:latin typeface="Elephant" pitchFamily="18" charset="0"/>
            </a:endParaRPr>
          </a:p>
        </p:txBody>
      </p:sp>
      <p:sp>
        <p:nvSpPr>
          <p:cNvPr id="34" name="Rectangle 3"/>
          <p:cNvSpPr txBox="1">
            <a:spLocks noChangeArrowheads="1"/>
          </p:cNvSpPr>
          <p:nvPr/>
        </p:nvSpPr>
        <p:spPr bwMode="auto">
          <a:xfrm>
            <a:off x="527050" y="5334000"/>
            <a:ext cx="8312150" cy="137160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2800" kern="0" dirty="0">
                <a:latin typeface="Times New Roman" pitchFamily="18" charset="0"/>
                <a:cs typeface="Times New Roman" pitchFamily="18" charset="0"/>
              </a:rPr>
              <a:t>An example hard disk volume is organized into three partitions, which are assigned volume names (usually letters, such as C, D, ……).</a:t>
            </a:r>
            <a:endParaRPr lang="en-US"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
          <a:srcRect/>
          <a:stretch>
            <a:fillRect/>
          </a:stretch>
        </p:blipFill>
        <p:spPr bwMode="auto">
          <a:xfrm>
            <a:off x="1143000" y="1066800"/>
            <a:ext cx="7162799" cy="4114800"/>
          </a:xfrm>
          <a:prstGeom prst="rect">
            <a:avLst/>
          </a:prstGeom>
          <a:noFill/>
          <a:ln w="9525">
            <a:noFill/>
            <a:miter lim="800000"/>
            <a:headEnd/>
            <a:tailEnd/>
          </a:ln>
          <a:effectLst/>
        </p:spPr>
      </p:pic>
      <p:pic>
        <p:nvPicPr>
          <p:cNvPr id="6" name="Picture 2" descr="http://upload.wikimedia.org/wikipedia/commons/thumb/8/84/Example.svg/600px-Example.svg.png"/>
          <p:cNvPicPr>
            <a:picLocks noChangeAspect="1" noChangeArrowheads="1"/>
          </p:cNvPicPr>
          <p:nvPr/>
        </p:nvPicPr>
        <p:blipFill>
          <a:blip r:embed="rId2" cstate="print"/>
          <a:srcRect/>
          <a:stretch>
            <a:fillRect/>
          </a:stretch>
        </p:blipFill>
        <p:spPr bwMode="auto">
          <a:xfrm>
            <a:off x="0" y="7937"/>
            <a:ext cx="1211263" cy="1211263"/>
          </a:xfrm>
          <a:prstGeom prst="rect">
            <a:avLst/>
          </a:prstGeom>
          <a:noFill/>
        </p:spPr>
      </p:pic>
      <p:grpSp>
        <p:nvGrpSpPr>
          <p:cNvPr id="10" name="Group 9"/>
          <p:cNvGrpSpPr/>
          <p:nvPr/>
        </p:nvGrpSpPr>
        <p:grpSpPr>
          <a:xfrm>
            <a:off x="3352800" y="304800"/>
            <a:ext cx="5486401" cy="1524000"/>
            <a:chOff x="3352800" y="304800"/>
            <a:chExt cx="5486401" cy="1524000"/>
          </a:xfrm>
        </p:grpSpPr>
        <p:sp>
          <p:nvSpPr>
            <p:cNvPr id="2" name="Oval 1"/>
            <p:cNvSpPr/>
            <p:nvPr/>
          </p:nvSpPr>
          <p:spPr bwMode="auto">
            <a:xfrm>
              <a:off x="3352800" y="1066800"/>
              <a:ext cx="2362200" cy="762000"/>
            </a:xfrm>
            <a:prstGeom prst="ellipse">
              <a:avLst/>
            </a:prstGeom>
            <a:noFill/>
            <a:ln w="476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4" name="Straight Arrow Connector 3"/>
            <p:cNvCxnSpPr>
              <a:endCxn id="2" idx="6"/>
            </p:cNvCxnSpPr>
            <p:nvPr/>
          </p:nvCxnSpPr>
          <p:spPr bwMode="auto">
            <a:xfrm flipH="1">
              <a:off x="5715000" y="838200"/>
              <a:ext cx="1295399" cy="609600"/>
            </a:xfrm>
            <a:prstGeom prst="straightConnector1">
              <a:avLst/>
            </a:prstGeom>
            <a:noFill/>
            <a:ln w="47625" cap="flat" cmpd="sng" algn="ctr">
              <a:solidFill>
                <a:schemeClr val="accent2"/>
              </a:solidFill>
              <a:prstDash val="solid"/>
              <a:round/>
              <a:headEnd type="none" w="med" len="med"/>
              <a:tailEnd type="triangle"/>
            </a:ln>
            <a:effectLst/>
          </p:spPr>
        </p:cxnSp>
        <p:sp>
          <p:nvSpPr>
            <p:cNvPr id="13" name="Title 1"/>
            <p:cNvSpPr txBox="1"/>
            <p:nvPr/>
          </p:nvSpPr>
          <p:spPr bwMode="auto">
            <a:xfrm>
              <a:off x="6858000" y="304800"/>
              <a:ext cx="1981201" cy="9144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2800" b="1" u="none" dirty="0">
                  <a:effectLst>
                    <a:outerShdw blurRad="38100" dist="38100" dir="2700000" algn="tl">
                      <a:srgbClr val="000000">
                        <a:alpha val="43137"/>
                      </a:srgbClr>
                    </a:outerShdw>
                  </a:effectLst>
                  <a:latin typeface="Elephant" pitchFamily="18" charset="0"/>
                </a:rPr>
                <a:t>Physical Volume</a:t>
              </a:r>
              <a:endParaRPr lang="en-CA" sz="2800" b="1" u="none" dirty="0">
                <a:solidFill>
                  <a:srgbClr val="FF0000"/>
                </a:solidFill>
                <a:effectLst>
                  <a:outerShdw blurRad="38100" dist="38100" dir="2700000" algn="tl">
                    <a:srgbClr val="000000">
                      <a:alpha val="43137"/>
                    </a:srgbClr>
                  </a:outerShdw>
                </a:effectLst>
                <a:latin typeface="Elephant" pitchFamily="18" charset="0"/>
              </a:endParaRPr>
            </a:p>
          </p:txBody>
        </p:sp>
      </p:grpSp>
      <p:grpSp>
        <p:nvGrpSpPr>
          <p:cNvPr id="15" name="Group 14"/>
          <p:cNvGrpSpPr/>
          <p:nvPr/>
        </p:nvGrpSpPr>
        <p:grpSpPr>
          <a:xfrm>
            <a:off x="3352800" y="3276600"/>
            <a:ext cx="5486401" cy="1524000"/>
            <a:chOff x="3352800" y="304800"/>
            <a:chExt cx="5486401" cy="1524000"/>
          </a:xfrm>
        </p:grpSpPr>
        <p:sp>
          <p:nvSpPr>
            <p:cNvPr id="16" name="Oval 15"/>
            <p:cNvSpPr/>
            <p:nvPr/>
          </p:nvSpPr>
          <p:spPr bwMode="auto">
            <a:xfrm>
              <a:off x="3352800" y="1066800"/>
              <a:ext cx="2362200" cy="762000"/>
            </a:xfrm>
            <a:prstGeom prst="ellipse">
              <a:avLst/>
            </a:prstGeom>
            <a:noFill/>
            <a:ln w="476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17" name="Straight Arrow Connector 16"/>
            <p:cNvCxnSpPr>
              <a:endCxn id="16" idx="6"/>
            </p:cNvCxnSpPr>
            <p:nvPr/>
          </p:nvCxnSpPr>
          <p:spPr bwMode="auto">
            <a:xfrm flipH="1">
              <a:off x="5715000" y="838200"/>
              <a:ext cx="1295399" cy="609600"/>
            </a:xfrm>
            <a:prstGeom prst="straightConnector1">
              <a:avLst/>
            </a:prstGeom>
            <a:noFill/>
            <a:ln w="47625" cap="flat" cmpd="sng" algn="ctr">
              <a:solidFill>
                <a:schemeClr val="accent2"/>
              </a:solidFill>
              <a:prstDash val="solid"/>
              <a:round/>
              <a:headEnd type="none" w="med" len="med"/>
              <a:tailEnd type="triangle"/>
            </a:ln>
            <a:effectLst/>
          </p:spPr>
        </p:cxnSp>
        <p:sp>
          <p:nvSpPr>
            <p:cNvPr id="18" name="Title 1"/>
            <p:cNvSpPr txBox="1"/>
            <p:nvPr/>
          </p:nvSpPr>
          <p:spPr bwMode="auto">
            <a:xfrm>
              <a:off x="6858000" y="304800"/>
              <a:ext cx="1981201" cy="9144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2800" b="1" u="none" dirty="0">
                  <a:effectLst>
                    <a:outerShdw blurRad="38100" dist="38100" dir="2700000" algn="tl">
                      <a:srgbClr val="000000">
                        <a:alpha val="43137"/>
                      </a:srgbClr>
                    </a:outerShdw>
                  </a:effectLst>
                  <a:latin typeface="Elephant" pitchFamily="18" charset="0"/>
                </a:rPr>
                <a:t>Logical</a:t>
              </a:r>
              <a:endParaRPr lang="en-US" sz="2800" b="1" u="none" dirty="0">
                <a:effectLst>
                  <a:outerShdw blurRad="38100" dist="38100" dir="2700000" algn="tl">
                    <a:srgbClr val="000000">
                      <a:alpha val="43137"/>
                    </a:srgbClr>
                  </a:outerShdw>
                </a:effectLst>
                <a:latin typeface="Elephant" pitchFamily="18" charset="0"/>
              </a:endParaRPr>
            </a:p>
            <a:p>
              <a:pPr algn="ctr">
                <a:defRPr/>
              </a:pPr>
              <a:r>
                <a:rPr lang="en-US" sz="2800" b="1" u="none" dirty="0">
                  <a:effectLst>
                    <a:outerShdw blurRad="38100" dist="38100" dir="2700000" algn="tl">
                      <a:srgbClr val="000000">
                        <a:alpha val="43137"/>
                      </a:srgbClr>
                    </a:outerShdw>
                  </a:effectLst>
                  <a:latin typeface="Elephant" pitchFamily="18" charset="0"/>
                </a:rPr>
                <a:t>Volume</a:t>
              </a:r>
              <a:endParaRPr lang="en-CA" sz="2800" b="1" u="none" dirty="0">
                <a:solidFill>
                  <a:srgbClr val="FF0000"/>
                </a:solidFill>
                <a:effectLst>
                  <a:outerShdw blurRad="38100" dist="38100" dir="2700000" algn="tl">
                    <a:srgbClr val="000000">
                      <a:alpha val="43137"/>
                    </a:srgbClr>
                  </a:outerShdw>
                </a:effectLst>
                <a:latin typeface="Elephant"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2871783"/>
            <a:ext cx="89154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228600" y="395984"/>
            <a:ext cx="8610600" cy="609600"/>
          </a:xfrm>
        </p:spPr>
        <p:txBody>
          <a:bodyPr/>
          <a:lstStyle/>
          <a:p>
            <a:pPr algn="ctr">
              <a:defRPr/>
            </a:pPr>
            <a:r>
              <a:rPr lang="en-US" sz="2800" b="1" u="none" dirty="0">
                <a:effectLst>
                  <a:outerShdw blurRad="38100" dist="38100" dir="2700000" algn="tl">
                    <a:srgbClr val="000000">
                      <a:alpha val="43137"/>
                    </a:srgbClr>
                  </a:outerShdw>
                </a:effectLst>
                <a:latin typeface="Elephant" pitchFamily="18" charset="0"/>
              </a:rPr>
              <a:t>Partitions (cont’d)</a:t>
            </a:r>
            <a:endParaRPr lang="en-CA" sz="2800" b="1" u="none" dirty="0">
              <a:solidFill>
                <a:srgbClr val="FF0000"/>
              </a:solidFill>
              <a:effectLst>
                <a:outerShdw blurRad="38100" dist="38100" dir="2700000" algn="tl">
                  <a:srgbClr val="000000">
                    <a:alpha val="43137"/>
                  </a:srgbClr>
                </a:outerShdw>
              </a:effectLst>
              <a:latin typeface="Elephant" pitchFamily="18" charset="0"/>
            </a:endParaRPr>
          </a:p>
        </p:txBody>
      </p:sp>
      <p:pic>
        <p:nvPicPr>
          <p:cNvPr id="7" name="Picture 2" descr="http://upload.wikimedia.org/wikipedia/commons/thumb/8/84/Example.svg/600px-Example.svg.png"/>
          <p:cNvPicPr>
            <a:picLocks noChangeAspect="1" noChangeArrowheads="1"/>
          </p:cNvPicPr>
          <p:nvPr/>
        </p:nvPicPr>
        <p:blipFill>
          <a:blip r:embed="rId2" cstate="print"/>
          <a:srcRect/>
          <a:stretch>
            <a:fillRect/>
          </a:stretch>
        </p:blipFill>
        <p:spPr bwMode="auto">
          <a:xfrm>
            <a:off x="0" y="7937"/>
            <a:ext cx="1211263" cy="1211263"/>
          </a:xfrm>
          <a:prstGeom prst="rect">
            <a:avLst/>
          </a:prstGeom>
          <a:noFill/>
        </p:spPr>
      </p:pic>
      <p:pic>
        <p:nvPicPr>
          <p:cNvPr id="5124" name="Picture 4" descr="http://3.bp.blogspot.com/-scrkiNNXkr0/TW4QRNSKrSI/AAAAAAAAAII/Ic0piI3fgU0/s1600/no_nam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0313" y="1928459"/>
            <a:ext cx="1055687" cy="86981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2419350" y="2990850"/>
            <a:ext cx="457200" cy="478327"/>
          </a:xfrm>
          <a:prstGeom prst="ellipse">
            <a:avLst/>
          </a:prstGeom>
          <a:noFill/>
          <a:ln w="603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0" name="Oval 9"/>
          <p:cNvSpPr/>
          <p:nvPr/>
        </p:nvSpPr>
        <p:spPr bwMode="auto">
          <a:xfrm>
            <a:off x="5676900" y="2971800"/>
            <a:ext cx="457200" cy="478327"/>
          </a:xfrm>
          <a:prstGeom prst="ellipse">
            <a:avLst/>
          </a:prstGeom>
          <a:noFill/>
          <a:ln w="603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956" y="4343400"/>
            <a:ext cx="9144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http://iamarvin.ca/wp-content/uploads/2009/08/thumbtack_note_important_12.jpg"/>
          <p:cNvPicPr>
            <a:picLocks noChangeAspect="1" noChangeArrowheads="1"/>
          </p:cNvPicPr>
          <p:nvPr/>
        </p:nvPicPr>
        <p:blipFill>
          <a:blip r:embed="rId1" cstate="print"/>
          <a:srcRect/>
          <a:stretch>
            <a:fillRect/>
          </a:stretch>
        </p:blipFill>
        <p:spPr bwMode="auto">
          <a:xfrm>
            <a:off x="0" y="0"/>
            <a:ext cx="1169529" cy="822325"/>
          </a:xfrm>
          <a:prstGeom prst="rect">
            <a:avLst/>
          </a:prstGeom>
          <a:noFill/>
        </p:spPr>
      </p:pic>
      <p:sp>
        <p:nvSpPr>
          <p:cNvPr id="106498" name="Slide Number Placeholder 3"/>
          <p:cNvSpPr>
            <a:spLocks noGrp="1"/>
          </p:cNvSpPr>
          <p:nvPr>
            <p:ph type="sldNum" sz="quarter" idx="12"/>
          </p:nvPr>
        </p:nvSpPr>
        <p:spPr>
          <a:xfrm>
            <a:off x="8223250" y="6400800"/>
            <a:ext cx="768350" cy="457200"/>
          </a:xfrm>
          <a:noFill/>
        </p:spPr>
        <p:txBody>
          <a:bodyPr/>
          <a:lstStyle/>
          <a:p>
            <a:fld id="{CC2C538A-1A6A-4C7F-99C4-9A9A66B6F374}" type="slidenum">
              <a:rPr lang="zh-CN" altLang="en-US" smtClean="0">
                <a:ea typeface="SimSun" pitchFamily="2" charset="-122"/>
              </a:rPr>
            </a:fld>
            <a:endParaRPr lang="en-US" altLang="zh-CN" dirty="0">
              <a:ea typeface="SimSun" pitchFamily="2" charset="-122"/>
            </a:endParaRPr>
          </a:p>
        </p:txBody>
      </p:sp>
      <p:sp>
        <p:nvSpPr>
          <p:cNvPr id="5" name="Title 1"/>
          <p:cNvSpPr>
            <a:spLocks noGrp="1"/>
          </p:cNvSpPr>
          <p:nvPr>
            <p:ph type="title"/>
          </p:nvPr>
        </p:nvSpPr>
        <p:spPr>
          <a:xfrm>
            <a:off x="228600" y="152400"/>
            <a:ext cx="8610600" cy="609600"/>
          </a:xfrm>
        </p:spPr>
        <p:txBody>
          <a:bodyPr/>
          <a:lstStyle/>
          <a:p>
            <a:pPr algn="ctr">
              <a:defRPr/>
            </a:pPr>
            <a:r>
              <a:rPr lang="en-US" sz="2800" b="1" u="none" dirty="0">
                <a:effectLst>
                  <a:outerShdw blurRad="38100" dist="38100" dir="2700000" algn="tl">
                    <a:srgbClr val="000000">
                      <a:alpha val="43137"/>
                    </a:srgbClr>
                  </a:outerShdw>
                </a:effectLst>
                <a:latin typeface="Elephant" pitchFamily="18" charset="0"/>
              </a:rPr>
              <a:t>Partition table</a:t>
            </a:r>
            <a:endParaRPr lang="en-CA" sz="2800" b="1" u="none" dirty="0">
              <a:solidFill>
                <a:srgbClr val="FF0000"/>
              </a:solidFill>
              <a:effectLst>
                <a:outerShdw blurRad="38100" dist="38100" dir="2700000" algn="tl">
                  <a:srgbClr val="000000">
                    <a:alpha val="43137"/>
                  </a:srgbClr>
                </a:outerShdw>
              </a:effectLst>
              <a:latin typeface="Elephant" pitchFamily="18" charset="0"/>
            </a:endParaRPr>
          </a:p>
        </p:txBody>
      </p:sp>
      <p:sp>
        <p:nvSpPr>
          <p:cNvPr id="34" name="Rectangle 3"/>
          <p:cNvSpPr txBox="1">
            <a:spLocks noChangeArrowheads="1"/>
          </p:cNvSpPr>
          <p:nvPr/>
        </p:nvSpPr>
        <p:spPr bwMode="auto">
          <a:xfrm>
            <a:off x="146050" y="5715000"/>
            <a:ext cx="8616950" cy="106680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2800" kern="0" dirty="0">
                <a:latin typeface="Times New Roman" pitchFamily="18" charset="0"/>
                <a:cs typeface="Times New Roman" pitchFamily="18" charset="0"/>
              </a:rPr>
              <a:t>An example hard disk volume is organized into three partitions, which are assigned volume names.</a:t>
            </a:r>
            <a:endParaRPr lang="en-US"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990600" y="2533454"/>
            <a:ext cx="6858000" cy="3181546"/>
          </a:xfrm>
          <a:prstGeom prst="rect">
            <a:avLst/>
          </a:prstGeom>
          <a:noFill/>
          <a:ln w="9525">
            <a:noFill/>
            <a:miter lim="800000"/>
            <a:headEnd/>
            <a:tailEnd/>
          </a:ln>
          <a:effectLst/>
        </p:spPr>
      </p:pic>
      <p:sp>
        <p:nvSpPr>
          <p:cNvPr id="7" name="Rectangle 3"/>
          <p:cNvSpPr txBox="1">
            <a:spLocks noChangeArrowheads="1"/>
          </p:cNvSpPr>
          <p:nvPr/>
        </p:nvSpPr>
        <p:spPr bwMode="auto">
          <a:xfrm>
            <a:off x="298450" y="685800"/>
            <a:ext cx="8616950" cy="1847654"/>
          </a:xfrm>
          <a:prstGeom prst="rect">
            <a:avLst/>
          </a:prstGeom>
          <a:noFill/>
          <a:ln w="9525">
            <a:noFill/>
            <a:miter lim="800000"/>
          </a:ln>
        </p:spPr>
        <p:txBody>
          <a:bodyPr vert="horz" wrap="square" lIns="91440" tIns="45720" rIns="91440" bIns="45720" numCol="1" anchor="t" anchorCtr="0" compatLnSpc="1"/>
          <a:lstStyle/>
          <a:p>
            <a:pPr lvl="0" algn="just" eaLnBrk="0" hangingPunct="0">
              <a:spcBef>
                <a:spcPct val="20000"/>
              </a:spcBef>
              <a:buClr>
                <a:schemeClr val="accent2"/>
              </a:buClr>
              <a:buSzPct val="85000"/>
              <a:defRPr/>
            </a:pPr>
            <a:r>
              <a:rPr lang="en-US" kern="0" dirty="0">
                <a:latin typeface="Times New Roman" pitchFamily="18" charset="0"/>
                <a:cs typeface="Times New Roman" pitchFamily="18" charset="0"/>
              </a:rPr>
              <a:t>The common partition systems have one or more tables, called </a:t>
            </a:r>
            <a:r>
              <a:rPr lang="en-US" b="1" kern="0" dirty="0">
                <a:latin typeface="Times New Roman" pitchFamily="18" charset="0"/>
                <a:cs typeface="Times New Roman" pitchFamily="18" charset="0"/>
              </a:rPr>
              <a:t>partition table</a:t>
            </a:r>
            <a:r>
              <a:rPr lang="en-US" kern="0" dirty="0">
                <a:latin typeface="Times New Roman" pitchFamily="18" charset="0"/>
                <a:cs typeface="Times New Roman" pitchFamily="18" charset="0"/>
              </a:rPr>
              <a:t>, and each table entry describes a partition. The data in the entry will have the starting sector of the partition, the ending sector of the partition (or the length), and the type of partition.</a:t>
            </a:r>
            <a:endParaRPr lang="en-US"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3"/>
          <a:srcRect/>
          <a:stretch>
            <a:fillRect/>
          </a:stretch>
        </p:blipFill>
        <p:spPr bwMode="auto">
          <a:xfrm>
            <a:off x="7334250" y="2667000"/>
            <a:ext cx="1428750" cy="866775"/>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xfrm>
            <a:off x="8223250" y="6400800"/>
            <a:ext cx="768350" cy="457200"/>
          </a:xfrm>
          <a:noFill/>
        </p:spPr>
        <p:txBody>
          <a:bodyPr/>
          <a:lstStyle/>
          <a:p>
            <a:fld id="{CC2C538A-1A6A-4C7F-99C4-9A9A66B6F374}" type="slidenum">
              <a:rPr lang="zh-CN" altLang="en-US" smtClean="0">
                <a:ea typeface="SimSun" pitchFamily="2" charset="-122"/>
              </a:rPr>
            </a:fld>
            <a:endParaRPr lang="en-US" altLang="zh-CN" dirty="0">
              <a:ea typeface="SimSun" pitchFamily="2" charset="-122"/>
            </a:endParaRPr>
          </a:p>
        </p:txBody>
      </p:sp>
      <p:sp>
        <p:nvSpPr>
          <p:cNvPr id="5" name="Title 1"/>
          <p:cNvSpPr>
            <a:spLocks noGrp="1"/>
          </p:cNvSpPr>
          <p:nvPr>
            <p:ph type="title"/>
          </p:nvPr>
        </p:nvSpPr>
        <p:spPr>
          <a:xfrm>
            <a:off x="2514600" y="152400"/>
            <a:ext cx="5105400" cy="1600200"/>
          </a:xfrm>
        </p:spPr>
        <p:txBody>
          <a:bodyPr/>
          <a:lstStyle/>
          <a:p>
            <a:pPr algn="ctr">
              <a:defRPr/>
            </a:pPr>
            <a:r>
              <a:rPr lang="en-US" sz="2800" b="1" u="none" dirty="0">
                <a:effectLst>
                  <a:outerShdw blurRad="38100" dist="38100" dir="2700000" algn="tl">
                    <a:srgbClr val="000000">
                      <a:alpha val="43137"/>
                    </a:srgbClr>
                  </a:outerShdw>
                </a:effectLst>
                <a:latin typeface="Elephant" pitchFamily="18" charset="0"/>
              </a:rPr>
              <a:t>Partition system </a:t>
            </a:r>
            <a:br>
              <a:rPr lang="en-US" sz="2800" b="1" u="none" dirty="0">
                <a:effectLst>
                  <a:outerShdw blurRad="38100" dist="38100" dir="2700000" algn="tl">
                    <a:srgbClr val="000000">
                      <a:alpha val="43137"/>
                    </a:srgbClr>
                  </a:outerShdw>
                </a:effectLst>
                <a:latin typeface="Elephant" pitchFamily="18" charset="0"/>
              </a:rPr>
            </a:br>
            <a:r>
              <a:rPr lang="en-US" sz="2800" b="1" u="none" dirty="0">
                <a:effectLst>
                  <a:outerShdw blurRad="38100" dist="38100" dir="2700000" algn="tl">
                    <a:srgbClr val="000000">
                      <a:alpha val="43137"/>
                    </a:srgbClr>
                  </a:outerShdw>
                </a:effectLst>
                <a:latin typeface="Elephant" pitchFamily="18" charset="0"/>
              </a:rPr>
              <a:t>and </a:t>
            </a:r>
            <a:br>
              <a:rPr lang="en-US" sz="2800" b="1" u="none" dirty="0">
                <a:effectLst>
                  <a:outerShdw blurRad="38100" dist="38100" dir="2700000" algn="tl">
                    <a:srgbClr val="000000">
                      <a:alpha val="43137"/>
                    </a:srgbClr>
                  </a:outerShdw>
                </a:effectLst>
                <a:latin typeface="Elephant" pitchFamily="18" charset="0"/>
              </a:rPr>
            </a:br>
            <a:r>
              <a:rPr lang="en-US" sz="2800" b="1" u="none" dirty="0" err="1">
                <a:effectLst>
                  <a:outerShdw blurRad="38100" dist="38100" dir="2700000" algn="tl">
                    <a:srgbClr val="000000">
                      <a:alpha val="43137"/>
                    </a:srgbClr>
                  </a:outerShdw>
                </a:effectLst>
                <a:latin typeface="Elephant" pitchFamily="18" charset="0"/>
              </a:rPr>
              <a:t>Harddisk</a:t>
            </a:r>
            <a:r>
              <a:rPr lang="en-US" sz="2800" b="1" u="none" dirty="0">
                <a:effectLst>
                  <a:outerShdw blurRad="38100" dist="38100" dir="2700000" algn="tl">
                    <a:srgbClr val="000000">
                      <a:alpha val="43137"/>
                    </a:srgbClr>
                  </a:outerShdw>
                </a:effectLst>
                <a:latin typeface="Elephant" pitchFamily="18" charset="0"/>
              </a:rPr>
              <a:t> Interface </a:t>
            </a:r>
            <a:endParaRPr lang="en-CA" sz="2800" b="1" u="none" dirty="0">
              <a:solidFill>
                <a:srgbClr val="FF0000"/>
              </a:solidFill>
              <a:effectLst>
                <a:outerShdw blurRad="38100" dist="38100" dir="2700000" algn="tl">
                  <a:srgbClr val="000000">
                    <a:alpha val="43137"/>
                  </a:srgbClr>
                </a:outerShdw>
              </a:effectLst>
              <a:latin typeface="Elephant" pitchFamily="18" charset="0"/>
            </a:endParaRPr>
          </a:p>
        </p:txBody>
      </p:sp>
      <p:sp>
        <p:nvSpPr>
          <p:cNvPr id="7" name="Rectangle 3"/>
          <p:cNvSpPr txBox="1">
            <a:spLocks noChangeArrowheads="1"/>
          </p:cNvSpPr>
          <p:nvPr/>
        </p:nvSpPr>
        <p:spPr bwMode="auto">
          <a:xfrm>
            <a:off x="374650" y="1905000"/>
            <a:ext cx="8616950" cy="3124200"/>
          </a:xfrm>
          <a:prstGeom prst="rect">
            <a:avLst/>
          </a:prstGeom>
          <a:noFill/>
          <a:ln w="9525">
            <a:noFill/>
            <a:miter lim="800000"/>
          </a:ln>
        </p:spPr>
        <p:txBody>
          <a:bodyPr vert="horz" wrap="square" lIns="91440" tIns="45720" rIns="91440" bIns="45720" numCol="1" anchor="t" anchorCtr="0" compatLnSpc="1"/>
          <a:lstStyle/>
          <a:p>
            <a:pPr lvl="0" algn="just" eaLnBrk="0" hangingPunct="0">
              <a:spcBef>
                <a:spcPct val="20000"/>
              </a:spcBef>
              <a:buClr>
                <a:schemeClr val="accent2"/>
              </a:buClr>
              <a:buSzPct val="85000"/>
              <a:defRPr/>
            </a:pPr>
            <a:r>
              <a:rPr lang="en-US" sz="2800" kern="0" dirty="0">
                <a:latin typeface="Times New Roman" pitchFamily="18" charset="0"/>
                <a:cs typeface="Times New Roman" pitchFamily="18" charset="0"/>
              </a:rPr>
              <a:t>A partition system is dependent on the operating system and not the type of interface on the hard disk. Therefore, a Windows system uses the same partition system regardless if the disk uses an AT Attachment interface (ATA/IDE) or a Small Computer Systems Interface (SCSI).</a:t>
            </a:r>
            <a:endParaRPr lang="en-US" kern="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AutoShape 9"/>
          <p:cNvSpPr>
            <a:spLocks noChangeArrowheads="1"/>
          </p:cNvSpPr>
          <p:nvPr/>
        </p:nvSpPr>
        <p:spPr bwMode="auto">
          <a:xfrm>
            <a:off x="1600200" y="5029200"/>
            <a:ext cx="7239000" cy="1600200"/>
          </a:xfrm>
          <a:prstGeom prst="cloudCallout">
            <a:avLst>
              <a:gd name="adj1" fmla="val -9256"/>
              <a:gd name="adj2" fmla="val -81086"/>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However, Hard disk Interface is crucial for data acquisition.</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098" name="Picture 2" descr="http://brandpossible.com/wp-content/uploads/2011/03/webstrategy_emphasize_bp.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749425" cy="12742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381000" y="838200"/>
            <a:ext cx="8610600" cy="3276600"/>
          </a:xfrm>
        </p:spPr>
        <p:txBody>
          <a:bodyPr/>
          <a:lstStyle/>
          <a:p>
            <a:pPr algn="ctr">
              <a:defRPr/>
            </a:pPr>
            <a:r>
              <a:rPr lang="en-CA" sz="5800" b="1" u="none" dirty="0">
                <a:latin typeface="Times New Roman" pitchFamily="18" charset="0"/>
                <a:cs typeface="Times New Roman" pitchFamily="18" charset="0"/>
              </a:rPr>
              <a:t>Volume </a:t>
            </a:r>
            <a:br>
              <a:rPr lang="en-CA" sz="5800" b="1" u="none" dirty="0">
                <a:latin typeface="Times New Roman" pitchFamily="18" charset="0"/>
                <a:cs typeface="Times New Roman" pitchFamily="18" charset="0"/>
              </a:rPr>
            </a:br>
            <a:r>
              <a:rPr lang="en-CA" sz="5800" b="1" u="none" dirty="0">
                <a:latin typeface="Times New Roman" pitchFamily="18" charset="0"/>
                <a:cs typeface="Times New Roman" pitchFamily="18" charset="0"/>
              </a:rPr>
              <a:t>and </a:t>
            </a:r>
            <a:br>
              <a:rPr lang="en-CA" sz="5800" b="1" u="none" dirty="0">
                <a:latin typeface="Times New Roman" pitchFamily="18" charset="0"/>
                <a:cs typeface="Times New Roman" pitchFamily="18" charset="0"/>
              </a:rPr>
            </a:br>
            <a:r>
              <a:rPr lang="en-CA" sz="5800" b="1" u="none" dirty="0">
                <a:latin typeface="Times New Roman" pitchFamily="18" charset="0"/>
                <a:cs typeface="Times New Roman" pitchFamily="18" charset="0"/>
              </a:rPr>
              <a:t>Operating System (OS)</a:t>
            </a:r>
            <a:endParaRPr lang="en-CA" sz="5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4343400"/>
            <a:ext cx="2286000" cy="1957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descr="http://www.redhat.com/magazine/009jul05/features/lvm2/figs/interna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38650"/>
            <a:ext cx="2133600" cy="17794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4" name="Slide Number Placeholder 5"/>
          <p:cNvSpPr>
            <a:spLocks noGrp="1"/>
          </p:cNvSpPr>
          <p:nvPr>
            <p:ph type="sldNum" sz="quarter" idx="12"/>
          </p:nvPr>
        </p:nvSpPr>
        <p:spPr>
          <a:noFill/>
        </p:spPr>
        <p:txBody>
          <a:bodyPr/>
          <a:lstStyle/>
          <a:p>
            <a:fld id="{CC941794-6EDC-4502-8330-BB943E511C3D}" type="slidenum">
              <a:rPr lang="en-US" smtClean="0"/>
            </a:fld>
            <a:endParaRPr lang="en-US" dirty="0"/>
          </a:p>
        </p:txBody>
      </p:sp>
      <p:sp>
        <p:nvSpPr>
          <p:cNvPr id="11" name="TextBox 10"/>
          <p:cNvSpPr txBox="1"/>
          <p:nvPr/>
        </p:nvSpPr>
        <p:spPr>
          <a:xfrm>
            <a:off x="457200" y="152400"/>
            <a:ext cx="8305800" cy="523220"/>
          </a:xfrm>
          <a:prstGeom prst="rect">
            <a:avLst/>
          </a:prstGeom>
          <a:noFill/>
        </p:spPr>
        <p:txBody>
          <a:bodyPr wrap="square">
            <a:spAutoFit/>
          </a:bodyPr>
          <a:lstStyle/>
          <a:p>
            <a:pPr algn="ctr">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Crime Scene Investigation (cont’d)</a:t>
            </a:r>
            <a:endParaRPr lang="en-CA" sz="28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050" y="0"/>
            <a:ext cx="1066800" cy="143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noChangeArrowheads="1"/>
          </p:cNvSpPr>
          <p:nvPr/>
        </p:nvSpPr>
        <p:spPr bwMode="auto">
          <a:xfrm rot="21022248">
            <a:off x="4631038" y="6001648"/>
            <a:ext cx="4729650" cy="540794"/>
          </a:xfrm>
          <a:prstGeom prst="rect">
            <a:avLst/>
          </a:prstGeom>
          <a:noFill/>
          <a:ln w="9525">
            <a:noFill/>
            <a:miter lim="800000"/>
          </a:ln>
        </p:spPr>
        <p:txBody>
          <a:bodyPr anchor="ctr"/>
          <a:lstStyle/>
          <a:p>
            <a:pPr algn="ctr">
              <a:spcBef>
                <a:spcPct val="20000"/>
              </a:spcBef>
              <a:buClr>
                <a:schemeClr val="accent2"/>
              </a:buClr>
              <a:buSzPct val="85000"/>
              <a:defRPr/>
            </a:pPr>
            <a:r>
              <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Jeffrey Boucher case</a:t>
            </a:r>
            <a:endParaRPr lang="en-US" sz="36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ectangle 3"/>
          <p:cNvSpPr txBox="1">
            <a:spLocks noChangeArrowheads="1"/>
          </p:cNvSpPr>
          <p:nvPr/>
        </p:nvSpPr>
        <p:spPr bwMode="auto">
          <a:xfrm>
            <a:off x="304800" y="1676400"/>
            <a:ext cx="3695700" cy="3604611"/>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a:buNone/>
              <a:defRPr/>
            </a:pPr>
            <a:r>
              <a:rPr lang="en-CA" b="1" dirty="0">
                <a:effectLst>
                  <a:outerShdw blurRad="38100" dist="38100" dir="2700000" algn="tl">
                    <a:srgbClr val="000000">
                      <a:alpha val="43137"/>
                    </a:srgbClr>
                  </a:outerShdw>
                </a:effectLst>
                <a:latin typeface="Times New Roman" pitchFamily="18" charset="0"/>
                <a:cs typeface="Times New Roman" pitchFamily="18" charset="0"/>
              </a:rPr>
              <a:t>Fell during his run</a:t>
            </a:r>
            <a:endParaRPr lang="en-CA"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r>
              <a:rPr lang="en-CA" b="1" dirty="0">
                <a:effectLst>
                  <a:outerShdw blurRad="38100" dist="38100" dir="2700000" algn="tl">
                    <a:srgbClr val="000000">
                      <a:alpha val="43137"/>
                    </a:srgbClr>
                  </a:outerShdw>
                </a:effectLst>
                <a:latin typeface="Times New Roman" pitchFamily="18" charset="0"/>
                <a:cs typeface="Times New Roman" pitchFamily="18" charset="0"/>
              </a:rPr>
              <a:t>or</a:t>
            </a:r>
            <a:endParaRPr lang="en-CA"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r>
              <a:rPr lang="en-CA" b="1" dirty="0">
                <a:effectLst>
                  <a:outerShdw blurRad="38100" dist="38100" dir="2700000" algn="tl">
                    <a:srgbClr val="000000">
                      <a:alpha val="43137"/>
                    </a:srgbClr>
                  </a:outerShdw>
                </a:effectLst>
                <a:latin typeface="Times New Roman" pitchFamily="18" charset="0"/>
                <a:cs typeface="Times New Roman" pitchFamily="18" charset="0"/>
              </a:rPr>
              <a:t>Foul play </a:t>
            </a:r>
            <a:endParaRPr lang="en-CA"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r>
              <a:rPr lang="en-CA" b="1" dirty="0">
                <a:effectLst>
                  <a:outerShdw blurRad="38100" dist="38100" dir="2700000" algn="tl">
                    <a:srgbClr val="000000">
                      <a:alpha val="43137"/>
                    </a:srgbClr>
                  </a:outerShdw>
                </a:effectLst>
                <a:latin typeface="Times New Roman" pitchFamily="18" charset="0"/>
                <a:cs typeface="Times New Roman" pitchFamily="18" charset="0"/>
              </a:rPr>
              <a:t>or </a:t>
            </a:r>
            <a:endParaRPr lang="en-CA"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r>
              <a:rPr lang="en-CA" b="1" dirty="0">
                <a:effectLst>
                  <a:outerShdw blurRad="38100" dist="38100" dir="2700000" algn="tl">
                    <a:srgbClr val="000000">
                      <a:alpha val="43137"/>
                    </a:srgbClr>
                  </a:outerShdw>
                </a:effectLst>
                <a:latin typeface="Times New Roman" pitchFamily="18" charset="0"/>
                <a:cs typeface="Times New Roman" pitchFamily="18" charset="0"/>
              </a:rPr>
              <a:t>Walked away from his life </a:t>
            </a:r>
            <a:endParaRPr lang="en-CA" b="1" dirty="0">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r>
              <a:rPr lang="en-CA" b="1" dirty="0">
                <a:effectLst>
                  <a:outerShdw blurRad="38100" dist="38100" dir="2700000" algn="tl">
                    <a:srgbClr val="000000">
                      <a:alpha val="43137"/>
                    </a:srgbClr>
                  </a:outerShdw>
                </a:effectLst>
                <a:latin typeface="Times New Roman" pitchFamily="18" charset="0"/>
                <a:cs typeface="Times New Roman" pitchFamily="18" charset="0"/>
              </a:rPr>
              <a:t>Etc.</a:t>
            </a:r>
            <a:endParaRPr lang="en-CA"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extBox 8"/>
          <p:cNvSpPr txBox="1"/>
          <p:nvPr/>
        </p:nvSpPr>
        <p:spPr>
          <a:xfrm>
            <a:off x="304800" y="5638800"/>
            <a:ext cx="8305800" cy="954107"/>
          </a:xfrm>
          <a:prstGeom prst="rect">
            <a:avLst/>
          </a:prstGeom>
          <a:noFill/>
        </p:spPr>
        <p:txBody>
          <a:bodyPr wrap="square">
            <a:spAutoFit/>
          </a:bodyPr>
          <a:lstStyle/>
          <a:p>
            <a:pPr>
              <a:defRPr/>
            </a:pPr>
            <a:r>
              <a:rPr lang="en-CA" sz="2800" b="1" dirty="0">
                <a:latin typeface="Times New Roman" pitchFamily="18" charset="0"/>
                <a:cs typeface="Times New Roman" pitchFamily="18" charset="0"/>
              </a:rPr>
              <a:t>Boucher, 52, disappeared Jan. 13 after apparently going on one of his daily jogs</a:t>
            </a:r>
            <a:endParaRPr lang="en-CA" sz="2800" b="1" dirty="0">
              <a:latin typeface="Times New Roman" pitchFamily="18" charset="0"/>
              <a:cs typeface="Times New Roman" pitchFamily="18" charset="0"/>
            </a:endParaRPr>
          </a:p>
        </p:txBody>
      </p:sp>
      <p:sp>
        <p:nvSpPr>
          <p:cNvPr id="10" name="Rectangle 3"/>
          <p:cNvSpPr txBox="1">
            <a:spLocks noChangeArrowheads="1"/>
          </p:cNvSpPr>
          <p:nvPr/>
        </p:nvSpPr>
        <p:spPr bwMode="auto">
          <a:xfrm>
            <a:off x="4300067" y="685800"/>
            <a:ext cx="4610100" cy="495524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a:buNone/>
              <a:defRPr/>
            </a:pPr>
            <a:r>
              <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Search the area turned out nothing</a:t>
            </a:r>
            <a:endPar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r>
              <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background check on Boucher turned up nothing suspicious.</a:t>
            </a:r>
            <a:endPar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r>
              <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Investigators are monitoring his </a:t>
            </a:r>
            <a:r>
              <a:rPr lang="en-CA" b="1" u="sng"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email address</a:t>
            </a:r>
            <a:r>
              <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a:t>
            </a:r>
            <a:r>
              <a:rPr lang="en-CA" b="1" u="sng" dirty="0" err="1">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facebook</a:t>
            </a:r>
            <a:r>
              <a:rPr lang="en-CA" b="1" u="sng"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a:t>
            </a:r>
            <a:r>
              <a:rPr lang="en-CA" b="1" u="sng" dirty="0" err="1">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acount</a:t>
            </a:r>
            <a:r>
              <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a:t>
            </a:r>
            <a:r>
              <a:rPr lang="en-CA" b="1" u="sng"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bank accounts</a:t>
            </a:r>
            <a:r>
              <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health card and passport, but have not detected any activity.</a:t>
            </a:r>
            <a:endPar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lgn="just">
              <a:buNone/>
              <a:defRPr/>
            </a:pPr>
            <a:endParaRPr lang="en-CA"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450" y="1618791"/>
            <a:ext cx="781050"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descr="http://www.redrubycopywriting.com/wp-content/uploads/2013/10/question-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1952" y="4564856"/>
            <a:ext cx="457597" cy="7668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0" y="2590800"/>
            <a:ext cx="781050"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4191000"/>
            <a:ext cx="781050"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228600"/>
            <a:ext cx="8610600" cy="609600"/>
          </a:xfrm>
        </p:spPr>
        <p:txBody>
          <a:bodyPr/>
          <a:lstStyle/>
          <a:p>
            <a:pPr algn="ctr">
              <a:defRPr/>
            </a:pPr>
            <a:r>
              <a:rPr lang="en-CA" sz="2800" b="1" u="none" dirty="0">
                <a:latin typeface="Times New Roman" pitchFamily="18" charset="0"/>
                <a:cs typeface="Times New Roman" pitchFamily="18" charset="0"/>
              </a:rPr>
              <a:t>Volumes in Windows and UNIX</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1"/>
          <a:srcRect/>
          <a:stretch>
            <a:fillRect/>
          </a:stretch>
        </p:blipFill>
        <p:spPr bwMode="auto">
          <a:xfrm>
            <a:off x="900113" y="838200"/>
            <a:ext cx="7343775" cy="5124450"/>
          </a:xfrm>
          <a:prstGeom prst="rect">
            <a:avLst/>
          </a:prstGeom>
          <a:noFill/>
          <a:ln w="9525">
            <a:noFill/>
            <a:miter lim="800000"/>
            <a:headEnd/>
            <a:tailEnd/>
          </a:ln>
          <a:effectLst/>
        </p:spPr>
      </p:pic>
      <p:sp>
        <p:nvSpPr>
          <p:cNvPr id="7" name="Rectangle 3"/>
          <p:cNvSpPr txBox="1">
            <a:spLocks noChangeArrowheads="1"/>
          </p:cNvSpPr>
          <p:nvPr/>
        </p:nvSpPr>
        <p:spPr bwMode="auto">
          <a:xfrm>
            <a:off x="146050" y="5962650"/>
            <a:ext cx="8616950" cy="81915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2800" kern="0" dirty="0">
                <a:latin typeface="Times New Roman" pitchFamily="18" charset="0"/>
                <a:cs typeface="Times New Roman" pitchFamily="18" charset="0"/>
              </a:rPr>
              <a:t>Mount points of two volumes and a CD-ROM in Microsoft Windows</a:t>
            </a:r>
            <a:endParaRPr lang="en-US" kern="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Oval 5"/>
          <p:cNvSpPr/>
          <p:nvPr/>
        </p:nvSpPr>
        <p:spPr bwMode="auto">
          <a:xfrm>
            <a:off x="2286000" y="1143000"/>
            <a:ext cx="791336" cy="684595"/>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Oval 7"/>
          <p:cNvSpPr/>
          <p:nvPr/>
        </p:nvSpPr>
        <p:spPr bwMode="auto">
          <a:xfrm>
            <a:off x="2286000" y="3049205"/>
            <a:ext cx="791336" cy="684595"/>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9" name="Oval 8"/>
          <p:cNvSpPr/>
          <p:nvPr/>
        </p:nvSpPr>
        <p:spPr bwMode="auto">
          <a:xfrm>
            <a:off x="2332864" y="4876800"/>
            <a:ext cx="791336" cy="684595"/>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1026" name="Picture 2" descr="Microsoft Moving to Smooth Windows 10 Migr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913" y="228600"/>
            <a:ext cx="1371600" cy="936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228600"/>
            <a:ext cx="8610600" cy="609600"/>
          </a:xfrm>
        </p:spPr>
        <p:txBody>
          <a:bodyPr/>
          <a:lstStyle/>
          <a:p>
            <a:pPr algn="ctr">
              <a:defRPr/>
            </a:pPr>
            <a:r>
              <a:rPr lang="en-CA" sz="2800" b="1" u="none" dirty="0">
                <a:latin typeface="Times New Roman" pitchFamily="18" charset="0"/>
                <a:cs typeface="Times New Roman" pitchFamily="18" charset="0"/>
              </a:rPr>
              <a:t>Volumes in Windows and UNIX (cont’d)</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3"/>
          <p:cNvSpPr txBox="1">
            <a:spLocks noChangeArrowheads="1"/>
          </p:cNvSpPr>
          <p:nvPr/>
        </p:nvSpPr>
        <p:spPr bwMode="auto">
          <a:xfrm>
            <a:off x="146050" y="5962650"/>
            <a:ext cx="8616950" cy="81915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2800" kern="0" dirty="0">
                <a:latin typeface="Times New Roman" pitchFamily="18" charset="0"/>
                <a:cs typeface="Times New Roman" pitchFamily="18" charset="0"/>
              </a:rPr>
              <a:t>Mount points of two volumes and a CD-ROM in a typical UNIX system</a:t>
            </a:r>
            <a:endParaRPr lang="en-US"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1"/>
          <a:srcRect/>
          <a:stretch>
            <a:fillRect/>
          </a:stretch>
        </p:blipFill>
        <p:spPr bwMode="auto">
          <a:xfrm>
            <a:off x="1447800" y="838200"/>
            <a:ext cx="5910262" cy="4985989"/>
          </a:xfrm>
          <a:prstGeom prst="rect">
            <a:avLst/>
          </a:prstGeom>
          <a:noFill/>
          <a:ln w="9525">
            <a:noFill/>
            <a:miter lim="800000"/>
            <a:headEnd/>
            <a:tailEnd/>
          </a:ln>
          <a:effectLst/>
        </p:spPr>
      </p:pic>
      <p:sp>
        <p:nvSpPr>
          <p:cNvPr id="7" name="Oval 6"/>
          <p:cNvSpPr/>
          <p:nvPr/>
        </p:nvSpPr>
        <p:spPr bwMode="auto">
          <a:xfrm>
            <a:off x="1066800" y="2287205"/>
            <a:ext cx="791336" cy="684595"/>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Oval 7"/>
          <p:cNvSpPr/>
          <p:nvPr/>
        </p:nvSpPr>
        <p:spPr bwMode="auto">
          <a:xfrm>
            <a:off x="4085464" y="2973005"/>
            <a:ext cx="2086736" cy="684595"/>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9" name="Oval 8"/>
          <p:cNvSpPr/>
          <p:nvPr/>
        </p:nvSpPr>
        <p:spPr bwMode="auto">
          <a:xfrm>
            <a:off x="4191000" y="4878005"/>
            <a:ext cx="791336" cy="684595"/>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2050" name="Picture 2" descr="Linux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2946" y="1043868"/>
            <a:ext cx="876254" cy="1037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381000"/>
            <a:ext cx="8610600" cy="609600"/>
          </a:xfrm>
        </p:spPr>
        <p:txBody>
          <a:bodyPr/>
          <a:lstStyle/>
          <a:p>
            <a:pPr algn="ctr">
              <a:defRPr/>
            </a:pPr>
            <a:r>
              <a:rPr lang="en-CA" sz="2800" b="1" u="none" dirty="0">
                <a:latin typeface="Times New Roman" pitchFamily="18" charset="0"/>
                <a:cs typeface="Times New Roman" pitchFamily="18" charset="0"/>
              </a:rPr>
              <a:t>Volume Assembly</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3"/>
          <p:cNvSpPr txBox="1">
            <a:spLocks noChangeArrowheads="1"/>
          </p:cNvSpPr>
          <p:nvPr/>
        </p:nvSpPr>
        <p:spPr bwMode="auto">
          <a:xfrm>
            <a:off x="146050" y="5962650"/>
            <a:ext cx="8616950" cy="81915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2800" kern="0" dirty="0">
                <a:latin typeface="Times New Roman" pitchFamily="18" charset="0"/>
                <a:cs typeface="Times New Roman" pitchFamily="18" charset="0"/>
              </a:rPr>
              <a:t>A volume system that merges two partitions into one volume and partitions it.</a:t>
            </a:r>
            <a:endParaRPr lang="en-US" kern="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1"/>
          <a:srcRect/>
          <a:stretch>
            <a:fillRect/>
          </a:stretch>
        </p:blipFill>
        <p:spPr bwMode="auto">
          <a:xfrm>
            <a:off x="1219200" y="990600"/>
            <a:ext cx="6775449" cy="47244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eaLnBrk="0" hangingPunct="0"/>
            <a:fld id="{2B6A10FF-F21E-44E6-BB8B-B5C43DE183D7}"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pic>
        <p:nvPicPr>
          <p:cNvPr id="103427" name="Picture 4"/>
          <p:cNvPicPr>
            <a:picLocks noChangeAspect="1" noChangeArrowheads="1"/>
          </p:cNvPicPr>
          <p:nvPr/>
        </p:nvPicPr>
        <p:blipFill>
          <a:blip r:embed="rId1"/>
          <a:srcRect/>
          <a:stretch>
            <a:fillRect/>
          </a:stretch>
        </p:blipFill>
        <p:spPr bwMode="auto">
          <a:xfrm>
            <a:off x="351663" y="2955871"/>
            <a:ext cx="4334637" cy="3711629"/>
          </a:xfrm>
          <a:prstGeom prst="rect">
            <a:avLst/>
          </a:prstGeom>
          <a:noFill/>
          <a:ln w="9525" algn="ctr">
            <a:noFill/>
            <a:miter lim="800000"/>
            <a:headEnd/>
            <a:tailEnd/>
          </a:ln>
        </p:spPr>
      </p:pic>
      <p:sp>
        <p:nvSpPr>
          <p:cNvPr id="7" name="Title 1"/>
          <p:cNvSpPr txBox="1"/>
          <p:nvPr/>
        </p:nvSpPr>
        <p:spPr>
          <a:xfrm>
            <a:off x="194882" y="152400"/>
            <a:ext cx="8610600" cy="6096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6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rPr>
              <a:t>Addressing </a:t>
            </a:r>
            <a:endParaRPr kumimoji="0" lang="en-US" sz="36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sp>
        <p:nvSpPr>
          <p:cNvPr id="9" name="Oval 8"/>
          <p:cNvSpPr/>
          <p:nvPr/>
        </p:nvSpPr>
        <p:spPr bwMode="auto">
          <a:xfrm>
            <a:off x="1219200" y="3048000"/>
            <a:ext cx="914400" cy="990600"/>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1" name="Oval 10"/>
          <p:cNvSpPr/>
          <p:nvPr/>
        </p:nvSpPr>
        <p:spPr bwMode="auto">
          <a:xfrm>
            <a:off x="2256664" y="3049205"/>
            <a:ext cx="914400" cy="990600"/>
          </a:xfrm>
          <a:prstGeom prst="ellipse">
            <a:avLst/>
          </a:prstGeom>
          <a:noFill/>
          <a:ln w="539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10" name="Picture 2" descr="http://tbn1.google.com/images?q=tbn:nSiJGjbB79_MLM:http://www.computersafetytip.com/wp-content/uploads/2009/05/hp-hdd-300x300.png"/>
          <p:cNvPicPr>
            <a:picLocks noChangeAspect="1" noChangeArrowheads="1"/>
          </p:cNvPicPr>
          <p:nvPr/>
        </p:nvPicPr>
        <p:blipFill>
          <a:blip r:embed="rId2"/>
          <a:srcRect/>
          <a:stretch>
            <a:fillRect/>
          </a:stretch>
        </p:blipFill>
        <p:spPr bwMode="auto">
          <a:xfrm>
            <a:off x="5828538" y="2568413"/>
            <a:ext cx="2413762" cy="2595658"/>
          </a:xfrm>
          <a:prstGeom prst="rect">
            <a:avLst/>
          </a:prstGeom>
          <a:noFill/>
          <a:ln w="9525">
            <a:noFill/>
            <a:miter lim="800000"/>
            <a:headEnd/>
            <a:tailEnd/>
          </a:ln>
        </p:spPr>
      </p:pic>
      <p:sp>
        <p:nvSpPr>
          <p:cNvPr id="12" name="Rectangle 6"/>
          <p:cNvSpPr>
            <a:spLocks noChangeArrowheads="1"/>
          </p:cNvSpPr>
          <p:nvPr/>
        </p:nvSpPr>
        <p:spPr bwMode="auto">
          <a:xfrm rot="16200000">
            <a:off x="6737080" y="2521221"/>
            <a:ext cx="3823241" cy="6858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u="sng"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C</a:t>
            </a: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ylinder-</a:t>
            </a:r>
            <a:r>
              <a:rPr lang="en-US" sz="2800" b="1" u="sng"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H</a:t>
            </a: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ead-</a:t>
            </a:r>
            <a:r>
              <a:rPr lang="en-US" sz="2800" b="1" u="sng"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S</a:t>
            </a: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ector (CHS)</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3" name="Rectangle 6"/>
          <p:cNvSpPr>
            <a:spLocks noChangeArrowheads="1"/>
          </p:cNvSpPr>
          <p:nvPr/>
        </p:nvSpPr>
        <p:spPr bwMode="auto">
          <a:xfrm>
            <a:off x="6705600" y="4842336"/>
            <a:ext cx="2080832" cy="6858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or LBA</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928" y="952500"/>
            <a:ext cx="2704469" cy="259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auto">
          <a:xfrm>
            <a:off x="5748718" y="1219200"/>
            <a:ext cx="804482" cy="533400"/>
          </a:xfrm>
          <a:prstGeom prst="ellipse">
            <a:avLst/>
          </a:prstGeom>
          <a:noFill/>
          <a:ln w="603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14" name="Straight Connector 6"/>
          <p:cNvCxnSpPr>
            <a:cxnSpLocks noChangeShapeType="1"/>
          </p:cNvCxnSpPr>
          <p:nvPr/>
        </p:nvCxnSpPr>
        <p:spPr bwMode="auto">
          <a:xfrm>
            <a:off x="3962400" y="1333500"/>
            <a:ext cx="2209800" cy="114300"/>
          </a:xfrm>
          <a:prstGeom prst="line">
            <a:avLst/>
          </a:prstGeom>
          <a:noFill/>
          <a:ln w="66675" algn="ctr">
            <a:solidFill>
              <a:srgbClr val="FF0000"/>
            </a:solidFill>
            <a:round/>
            <a:tailEnd type="triangle" w="med" len="med"/>
          </a:ln>
        </p:spPr>
      </p:cxnSp>
      <p:sp>
        <p:nvSpPr>
          <p:cNvPr id="17" name="Rectangle 6"/>
          <p:cNvSpPr>
            <a:spLocks noChangeArrowheads="1"/>
          </p:cNvSpPr>
          <p:nvPr/>
        </p:nvSpPr>
        <p:spPr bwMode="auto">
          <a:xfrm>
            <a:off x="199263" y="742047"/>
            <a:ext cx="3915537" cy="1413645"/>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CA"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Use a sector address to uniquely locate a sector on hard disk.</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9" name="Rectangle 6"/>
          <p:cNvSpPr>
            <a:spLocks noChangeArrowheads="1"/>
          </p:cNvSpPr>
          <p:nvPr/>
        </p:nvSpPr>
        <p:spPr bwMode="auto">
          <a:xfrm>
            <a:off x="2518981" y="4191000"/>
            <a:ext cx="1972436" cy="1584192"/>
          </a:xfrm>
          <a:prstGeom prst="rect">
            <a:avLst/>
          </a:prstGeom>
          <a:solidFill>
            <a:schemeClr val="accent1"/>
          </a:solid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CA"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How about a sector in a partition?</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xfrm>
            <a:off x="8223250" y="6324600"/>
            <a:ext cx="768350" cy="457200"/>
          </a:xfrm>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76200"/>
            <a:ext cx="8610600" cy="609600"/>
          </a:xfrm>
        </p:spPr>
        <p:txBody>
          <a:bodyPr/>
          <a:lstStyle/>
          <a:p>
            <a:pPr algn="ctr">
              <a:defRPr/>
            </a:pPr>
            <a:r>
              <a:rPr lang="en-CA" sz="2800" b="1" u="none" dirty="0">
                <a:latin typeface="Times New Roman" pitchFamily="18" charset="0"/>
                <a:cs typeface="Times New Roman" pitchFamily="18" charset="0"/>
              </a:rPr>
              <a:t>Addressing scheme</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ectangle 3"/>
          <p:cNvSpPr txBox="1">
            <a:spLocks noChangeArrowheads="1"/>
          </p:cNvSpPr>
          <p:nvPr/>
        </p:nvSpPr>
        <p:spPr bwMode="auto">
          <a:xfrm>
            <a:off x="304800" y="3352800"/>
            <a:ext cx="8616950" cy="3200400"/>
          </a:xfrm>
          <a:prstGeom prst="rect">
            <a:avLst/>
          </a:prstGeom>
          <a:noFill/>
          <a:ln w="9525">
            <a:noFill/>
            <a:miter lim="800000"/>
          </a:ln>
        </p:spPr>
        <p:txBody>
          <a:bodyPr vert="horz" wrap="square" lIns="91440" tIns="45720" rIns="91440" bIns="45720" numCol="1" anchor="t" anchorCtr="0" compatLnSpc="1"/>
          <a:lstStyle/>
          <a:p>
            <a:pPr lvl="0" algn="just" eaLnBrk="0" hangingPunct="0">
              <a:spcBef>
                <a:spcPct val="20000"/>
              </a:spcBef>
              <a:buClr>
                <a:schemeClr val="accent2"/>
              </a:buClr>
              <a:buSzPct val="85000"/>
              <a:defRPr/>
            </a:pPr>
            <a:r>
              <a:rPr lang="en-US" sz="1800" kern="0" dirty="0">
                <a:latin typeface="Times New Roman" pitchFamily="18" charset="0"/>
                <a:cs typeface="Times New Roman" pitchFamily="18" charset="0"/>
              </a:rPr>
              <a:t>How to address a sector in a volume system.</a:t>
            </a:r>
            <a:endParaRPr lang="en-US" sz="1800" kern="0" dirty="0">
              <a:latin typeface="Times New Roman" pitchFamily="18" charset="0"/>
              <a:cs typeface="Times New Roman" pitchFamily="18" charset="0"/>
            </a:endParaRPr>
          </a:p>
          <a:p>
            <a:pPr lvl="0" algn="just" eaLnBrk="0" hangingPunct="0">
              <a:spcBef>
                <a:spcPct val="20000"/>
              </a:spcBef>
              <a:buClr>
                <a:schemeClr val="accent2"/>
              </a:buClr>
              <a:buSzPct val="85000"/>
              <a:defRPr/>
            </a:pPr>
            <a:r>
              <a:rPr lang="en-US" sz="1800" kern="0" dirty="0">
                <a:latin typeface="+mn-lt"/>
              </a:rPr>
              <a:t> </a:t>
            </a:r>
            <a:endParaRPr lang="en-US" sz="1800" kern="0" dirty="0">
              <a:latin typeface="+mn-lt"/>
            </a:endParaRPr>
          </a:p>
          <a:p>
            <a:pPr lvl="0" algn="just" eaLnBrk="0" hangingPunct="0">
              <a:spcBef>
                <a:spcPct val="20000"/>
              </a:spcBef>
              <a:buClr>
                <a:schemeClr val="accent2"/>
              </a:buClr>
              <a:buSzPct val="85000"/>
              <a:buFont typeface="Wingdings" panose="05000000000000000000" pitchFamily="2" charset="2"/>
              <a:buChar char="Ø"/>
              <a:defRPr/>
            </a:pPr>
            <a:r>
              <a:rPr lang="en-US" sz="1800" b="1" kern="0" dirty="0">
                <a:effectLst>
                  <a:outerShdw blurRad="38100" dist="38100" dir="2700000" algn="tl">
                    <a:srgbClr val="000000">
                      <a:alpha val="43137"/>
                    </a:srgbClr>
                  </a:outerShdw>
                </a:effectLst>
                <a:latin typeface="Times New Roman" pitchFamily="18" charset="0"/>
                <a:cs typeface="Times New Roman" pitchFamily="18" charset="0"/>
              </a:rPr>
              <a:t>Use its LBA address</a:t>
            </a:r>
            <a:r>
              <a:rPr lang="en-US" sz="1800" kern="0" dirty="0">
                <a:latin typeface="Times New Roman" pitchFamily="18" charset="0"/>
                <a:cs typeface="Times New Roman" pitchFamily="18" charset="0"/>
              </a:rPr>
              <a:t>, which is a number that starts at 0 at the first sector of the disk. aka the </a:t>
            </a:r>
            <a:r>
              <a:rPr lang="en-US" sz="1800" b="1" kern="0" dirty="0">
                <a:effectLst>
                  <a:outerShdw blurRad="38100" dist="38100" dir="2700000" algn="tl">
                    <a:srgbClr val="000000">
                      <a:alpha val="43137"/>
                    </a:srgbClr>
                  </a:outerShdw>
                </a:effectLst>
                <a:latin typeface="Times New Roman" pitchFamily="18" charset="0"/>
                <a:cs typeface="Times New Roman" pitchFamily="18" charset="0"/>
              </a:rPr>
              <a:t>physical address of a sector</a:t>
            </a:r>
            <a:r>
              <a:rPr lang="en-US" sz="1800" kern="0" dirty="0">
                <a:effectLst>
                  <a:outerShdw blurRad="38100" dist="38100" dir="2700000" algn="tl">
                    <a:srgbClr val="000000">
                      <a:alpha val="43137"/>
                    </a:srgbClr>
                  </a:outerShdw>
                </a:effectLst>
                <a:latin typeface="Times New Roman" pitchFamily="18" charset="0"/>
                <a:cs typeface="Times New Roman" pitchFamily="18" charset="0"/>
              </a:rPr>
              <a:t> in a physical hard disk</a:t>
            </a:r>
            <a:r>
              <a:rPr lang="en-US" sz="1800" kern="0" dirty="0">
                <a:latin typeface="Times New Roman" pitchFamily="18" charset="0"/>
                <a:cs typeface="Times New Roman" pitchFamily="18" charset="0"/>
              </a:rPr>
              <a:t>.</a:t>
            </a:r>
            <a:endParaRPr lang="en-US" sz="1800"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Char char="Ø"/>
              <a:defRPr/>
            </a:pPr>
            <a:r>
              <a:rPr lang="en-US" sz="1800" kern="0" dirty="0">
                <a:latin typeface="Times New Roman" pitchFamily="18" charset="0"/>
                <a:cs typeface="Times New Roman" pitchFamily="18" charset="0"/>
              </a:rPr>
              <a:t>A volume is a collection of sectors, and we need to assign an address to them. A logical disk volume address is the address of a sector relative to the start of its disk volume. Aka </a:t>
            </a:r>
            <a:r>
              <a:rPr lang="en-CA" sz="1800" b="1" dirty="0">
                <a:effectLst>
                  <a:outerShdw blurRad="38100" dist="38100" dir="2700000" algn="tl">
                    <a:srgbClr val="000000">
                      <a:alpha val="43137"/>
                    </a:srgbClr>
                  </a:outerShdw>
                </a:effectLst>
                <a:latin typeface="Times New Roman" pitchFamily="18" charset="0"/>
                <a:cs typeface="Times New Roman" pitchFamily="18" charset="0"/>
              </a:rPr>
              <a:t>logical disk volume address</a:t>
            </a:r>
            <a:r>
              <a:rPr lang="en-CA" sz="1800" dirty="0">
                <a:latin typeface="Times New Roman" pitchFamily="18" charset="0"/>
                <a:cs typeface="Times New Roman" pitchFamily="18" charset="0"/>
              </a:rPr>
              <a:t>. </a:t>
            </a:r>
            <a:r>
              <a:rPr lang="en-CA" sz="1800" dirty="0">
                <a:highlight>
                  <a:srgbClr val="FFFF00"/>
                </a:highlight>
                <a:latin typeface="Times New Roman" pitchFamily="18" charset="0"/>
                <a:cs typeface="Times New Roman" pitchFamily="18" charset="0"/>
              </a:rPr>
              <a:t>It is the same as </a:t>
            </a:r>
            <a:r>
              <a:rPr lang="en-US" sz="1800" kern="0" dirty="0">
                <a:effectLst>
                  <a:outerShdw blurRad="38100" dist="38100" dir="2700000" algn="tl">
                    <a:srgbClr val="000000">
                      <a:alpha val="43137"/>
                    </a:srgbClr>
                  </a:outerShdw>
                </a:effectLst>
                <a:highlight>
                  <a:srgbClr val="FFFF00"/>
                </a:highlight>
                <a:latin typeface="Times New Roman" pitchFamily="18" charset="0"/>
                <a:cs typeface="Times New Roman" pitchFamily="18" charset="0"/>
              </a:rPr>
              <a:t>LBA address if the disk volume only contains one physical hard disk</a:t>
            </a:r>
            <a:r>
              <a:rPr lang="en-US" sz="1800" kern="0" dirty="0">
                <a:effectLst>
                  <a:outerShdw blurRad="38100" dist="38100" dir="2700000" algn="tl">
                    <a:srgbClr val="000000">
                      <a:alpha val="43137"/>
                    </a:srgbClr>
                  </a:outerShdw>
                </a:effectLst>
                <a:latin typeface="Times New Roman" pitchFamily="18" charset="0"/>
                <a:cs typeface="Times New Roman" pitchFamily="18" charset="0"/>
              </a:rPr>
              <a:t>.</a:t>
            </a:r>
            <a:endParaRPr lang="en-US" sz="1800"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Char char="Ø"/>
              <a:defRPr/>
            </a:pPr>
            <a:r>
              <a:rPr lang="en-US" sz="1800" kern="0" dirty="0">
                <a:latin typeface="Times New Roman" pitchFamily="18" charset="0"/>
                <a:cs typeface="Times New Roman" pitchFamily="18" charset="0"/>
              </a:rPr>
              <a:t>use addresses relative to the start of the partition and not the start of the disk or parent volume. Aka </a:t>
            </a:r>
            <a:r>
              <a:rPr lang="en-CA" sz="1800" b="1" dirty="0">
                <a:effectLst>
                  <a:outerShdw blurRad="38100" dist="38100" dir="2700000" algn="tl">
                    <a:srgbClr val="000000">
                      <a:alpha val="43137"/>
                    </a:srgbClr>
                  </a:outerShdw>
                </a:effectLst>
                <a:latin typeface="Times New Roman" pitchFamily="18" charset="0"/>
                <a:cs typeface="Times New Roman" pitchFamily="18" charset="0"/>
              </a:rPr>
              <a:t>logical partition volume address</a:t>
            </a:r>
            <a:r>
              <a:rPr lang="en-US" sz="1800" kern="0" dirty="0">
                <a:latin typeface="Times New Roman" pitchFamily="18" charset="0"/>
                <a:cs typeface="Times New Roman" pitchFamily="18" charset="0"/>
              </a:rPr>
              <a:t>.</a:t>
            </a:r>
            <a:endParaRPr lang="en-US" sz="1800" kern="0" dirty="0">
              <a:latin typeface="Times New Roman" pitchFamily="18" charset="0"/>
              <a:cs typeface="Times New Roman" pitchFamily="18" charset="0"/>
            </a:endParaRPr>
          </a:p>
        </p:txBody>
      </p:sp>
      <p:sp>
        <p:nvSpPr>
          <p:cNvPr id="6" name="Rectangle 5"/>
          <p:cNvSpPr/>
          <p:nvPr/>
        </p:nvSpPr>
        <p:spPr bwMode="auto">
          <a:xfrm>
            <a:off x="1828800" y="1752600"/>
            <a:ext cx="5410200" cy="6096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Rectangle 7"/>
          <p:cNvSpPr/>
          <p:nvPr/>
        </p:nvSpPr>
        <p:spPr bwMode="auto">
          <a:xfrm>
            <a:off x="3352800" y="1752600"/>
            <a:ext cx="26670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9" name="Picture 2" descr="http://tbn1.google.com/images?q=tbn:nSiJGjbB79_MLM:http://www.computersafetytip.com/wp-content/uploads/2009/05/hp-hdd-300x300.png"/>
          <p:cNvPicPr>
            <a:picLocks noChangeAspect="1" noChangeArrowheads="1"/>
          </p:cNvPicPr>
          <p:nvPr/>
        </p:nvPicPr>
        <p:blipFill>
          <a:blip r:embed="rId1"/>
          <a:srcRect/>
          <a:stretch>
            <a:fillRect/>
          </a:stretch>
        </p:blipFill>
        <p:spPr bwMode="auto">
          <a:xfrm>
            <a:off x="269875" y="931626"/>
            <a:ext cx="1330325" cy="1430574"/>
          </a:xfrm>
          <a:prstGeom prst="rect">
            <a:avLst/>
          </a:prstGeom>
          <a:noFill/>
          <a:ln w="9525">
            <a:noFill/>
            <a:miter lim="800000"/>
            <a:headEnd/>
            <a:tailEnd/>
          </a:ln>
        </p:spPr>
      </p:pic>
      <p:cxnSp>
        <p:nvCxnSpPr>
          <p:cNvPr id="12" name="Straight Connector 6"/>
          <p:cNvCxnSpPr>
            <a:cxnSpLocks noChangeShapeType="1"/>
          </p:cNvCxnSpPr>
          <p:nvPr/>
        </p:nvCxnSpPr>
        <p:spPr bwMode="auto">
          <a:xfrm rot="5400000" flipH="1" flipV="1">
            <a:off x="1295400" y="2895600"/>
            <a:ext cx="1066800" cy="1588"/>
          </a:xfrm>
          <a:prstGeom prst="line">
            <a:avLst/>
          </a:prstGeom>
          <a:noFill/>
          <a:ln w="66675" algn="ctr">
            <a:solidFill>
              <a:srgbClr val="00B050"/>
            </a:solidFill>
            <a:round/>
            <a:tailEnd type="triangle" w="med" len="med"/>
          </a:ln>
        </p:spPr>
      </p:cxnSp>
      <p:cxnSp>
        <p:nvCxnSpPr>
          <p:cNvPr id="14" name="Straight Connector 6"/>
          <p:cNvCxnSpPr>
            <a:cxnSpLocks noChangeShapeType="1"/>
          </p:cNvCxnSpPr>
          <p:nvPr/>
        </p:nvCxnSpPr>
        <p:spPr bwMode="auto">
          <a:xfrm rot="5400000">
            <a:off x="5086350" y="762000"/>
            <a:ext cx="990600" cy="990600"/>
          </a:xfrm>
          <a:prstGeom prst="line">
            <a:avLst/>
          </a:prstGeom>
          <a:noFill/>
          <a:ln w="66675" algn="ctr">
            <a:solidFill>
              <a:srgbClr val="FF0000"/>
            </a:solidFill>
            <a:round/>
            <a:tailEnd type="triangle" w="med" len="med"/>
          </a:ln>
        </p:spPr>
      </p:cxnSp>
      <p:cxnSp>
        <p:nvCxnSpPr>
          <p:cNvPr id="18" name="Straight Connector 6"/>
          <p:cNvCxnSpPr>
            <a:cxnSpLocks noChangeShapeType="1"/>
          </p:cNvCxnSpPr>
          <p:nvPr/>
        </p:nvCxnSpPr>
        <p:spPr bwMode="auto">
          <a:xfrm rot="5400000" flipH="1" flipV="1">
            <a:off x="4799806" y="2056606"/>
            <a:ext cx="609600" cy="1588"/>
          </a:xfrm>
          <a:prstGeom prst="line">
            <a:avLst/>
          </a:prstGeom>
          <a:noFill/>
          <a:ln w="66675" algn="ctr">
            <a:solidFill>
              <a:srgbClr val="FF0000"/>
            </a:solidFill>
            <a:round/>
            <a:headEnd type="triangle"/>
            <a:tailEnd type="triangle" w="med" len="med"/>
          </a:ln>
        </p:spPr>
      </p:cxnSp>
      <p:grpSp>
        <p:nvGrpSpPr>
          <p:cNvPr id="38" name="Group 37"/>
          <p:cNvGrpSpPr/>
          <p:nvPr/>
        </p:nvGrpSpPr>
        <p:grpSpPr>
          <a:xfrm>
            <a:off x="3352800" y="1219200"/>
            <a:ext cx="1752600" cy="534194"/>
            <a:chOff x="3352800" y="1219200"/>
            <a:chExt cx="1752600" cy="534194"/>
          </a:xfrm>
        </p:grpSpPr>
        <p:cxnSp>
          <p:nvCxnSpPr>
            <p:cNvPr id="16" name="Straight Connector 6"/>
            <p:cNvCxnSpPr>
              <a:cxnSpLocks noChangeShapeType="1"/>
            </p:cNvCxnSpPr>
            <p:nvPr/>
          </p:nvCxnSpPr>
          <p:spPr bwMode="auto">
            <a:xfrm rot="16200000" flipV="1">
              <a:off x="4838303" y="1485504"/>
              <a:ext cx="533400" cy="794"/>
            </a:xfrm>
            <a:prstGeom prst="line">
              <a:avLst/>
            </a:prstGeom>
            <a:noFill/>
            <a:ln w="66675" algn="ctr">
              <a:solidFill>
                <a:schemeClr val="tx1"/>
              </a:solidFill>
              <a:round/>
              <a:headEnd type="triangle"/>
              <a:tailEnd type="none" w="med" len="med"/>
            </a:ln>
          </p:spPr>
        </p:cxnSp>
        <p:sp>
          <p:nvSpPr>
            <p:cNvPr id="19" name="Title 1"/>
            <p:cNvSpPr txBox="1"/>
            <p:nvPr/>
          </p:nvSpPr>
          <p:spPr bwMode="auto">
            <a:xfrm>
              <a:off x="3733800" y="1219200"/>
              <a:ext cx="838200" cy="534194"/>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CA" altLang="en-US" sz="1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SimSun" pitchFamily="2" charset="-122"/>
                  <a:cs typeface="+mj-cs"/>
                </a:rPr>
                <a:t>158</a:t>
              </a:r>
              <a:endParaRPr kumimoji="0" lang="en-CA"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22" name="Straight Connector 6"/>
            <p:cNvCxnSpPr>
              <a:cxnSpLocks noChangeShapeType="1"/>
            </p:cNvCxnSpPr>
            <p:nvPr/>
          </p:nvCxnSpPr>
          <p:spPr bwMode="auto">
            <a:xfrm rot="10800000">
              <a:off x="4418806" y="1448597"/>
              <a:ext cx="685006" cy="1"/>
            </a:xfrm>
            <a:prstGeom prst="line">
              <a:avLst/>
            </a:prstGeom>
            <a:noFill/>
            <a:ln w="66675" algn="ctr">
              <a:solidFill>
                <a:schemeClr val="tx1"/>
              </a:solidFill>
              <a:round/>
              <a:headEnd type="triangle"/>
              <a:tailEnd type="none" w="med" len="med"/>
            </a:ln>
          </p:spPr>
        </p:cxnSp>
        <p:cxnSp>
          <p:nvCxnSpPr>
            <p:cNvPr id="25" name="Straight Connector 6"/>
            <p:cNvCxnSpPr>
              <a:cxnSpLocks noChangeShapeType="1"/>
            </p:cNvCxnSpPr>
            <p:nvPr/>
          </p:nvCxnSpPr>
          <p:spPr bwMode="auto">
            <a:xfrm>
              <a:off x="3352800" y="1447801"/>
              <a:ext cx="609600" cy="797"/>
            </a:xfrm>
            <a:prstGeom prst="line">
              <a:avLst/>
            </a:prstGeom>
            <a:noFill/>
            <a:ln w="66675" algn="ctr">
              <a:solidFill>
                <a:schemeClr val="tx1"/>
              </a:solidFill>
              <a:round/>
              <a:headEnd type="triangle"/>
              <a:tailEnd type="none" w="med" len="med"/>
            </a:ln>
          </p:spPr>
        </p:cxnSp>
      </p:grpSp>
      <p:grpSp>
        <p:nvGrpSpPr>
          <p:cNvPr id="37" name="Group 36"/>
          <p:cNvGrpSpPr/>
          <p:nvPr/>
        </p:nvGrpSpPr>
        <p:grpSpPr>
          <a:xfrm>
            <a:off x="1828006" y="1218406"/>
            <a:ext cx="1524794" cy="534195"/>
            <a:chOff x="1828006" y="1218406"/>
            <a:chExt cx="1524794" cy="534195"/>
          </a:xfrm>
        </p:grpSpPr>
        <p:cxnSp>
          <p:nvCxnSpPr>
            <p:cNvPr id="11" name="Straight Connector 6"/>
            <p:cNvCxnSpPr>
              <a:cxnSpLocks noChangeShapeType="1"/>
            </p:cNvCxnSpPr>
            <p:nvPr/>
          </p:nvCxnSpPr>
          <p:spPr bwMode="auto">
            <a:xfrm rot="16200000" flipV="1">
              <a:off x="1561703" y="1485503"/>
              <a:ext cx="533400" cy="794"/>
            </a:xfrm>
            <a:prstGeom prst="line">
              <a:avLst/>
            </a:prstGeom>
            <a:noFill/>
            <a:ln w="66675" algn="ctr">
              <a:solidFill>
                <a:schemeClr val="tx1"/>
              </a:solidFill>
              <a:round/>
              <a:headEnd type="triangle"/>
              <a:tailEnd type="none" w="med" len="med"/>
            </a:ln>
          </p:spPr>
        </p:cxnSp>
        <p:cxnSp>
          <p:nvCxnSpPr>
            <p:cNvPr id="15" name="Straight Connector 6"/>
            <p:cNvCxnSpPr>
              <a:cxnSpLocks noChangeShapeType="1"/>
            </p:cNvCxnSpPr>
            <p:nvPr/>
          </p:nvCxnSpPr>
          <p:spPr bwMode="auto">
            <a:xfrm rot="16200000" flipV="1">
              <a:off x="3085703" y="1485504"/>
              <a:ext cx="533400" cy="794"/>
            </a:xfrm>
            <a:prstGeom prst="line">
              <a:avLst/>
            </a:prstGeom>
            <a:noFill/>
            <a:ln w="66675" algn="ctr">
              <a:solidFill>
                <a:schemeClr val="tx1"/>
              </a:solidFill>
              <a:round/>
              <a:headEnd type="triangle"/>
              <a:tailEnd type="none" w="med" len="med"/>
            </a:ln>
          </p:spPr>
        </p:cxnSp>
        <p:sp>
          <p:nvSpPr>
            <p:cNvPr id="17" name="Title 1"/>
            <p:cNvSpPr txBox="1"/>
            <p:nvPr/>
          </p:nvSpPr>
          <p:spPr bwMode="auto">
            <a:xfrm>
              <a:off x="2133600" y="1218406"/>
              <a:ext cx="838200" cy="534194"/>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CA" altLang="en-US" sz="1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SimSun" pitchFamily="2" charset="-122"/>
                  <a:cs typeface="+mj-cs"/>
                </a:rPr>
                <a:t>100</a:t>
              </a:r>
              <a:endParaRPr kumimoji="0" lang="en-CA"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20" name="Straight Connector 6"/>
            <p:cNvCxnSpPr>
              <a:cxnSpLocks noChangeShapeType="1"/>
            </p:cNvCxnSpPr>
            <p:nvPr/>
          </p:nvCxnSpPr>
          <p:spPr bwMode="auto">
            <a:xfrm rot="10800000">
              <a:off x="2818606" y="1447800"/>
              <a:ext cx="534194" cy="794"/>
            </a:xfrm>
            <a:prstGeom prst="line">
              <a:avLst/>
            </a:prstGeom>
            <a:noFill/>
            <a:ln w="66675" algn="ctr">
              <a:solidFill>
                <a:schemeClr val="tx1"/>
              </a:solidFill>
              <a:round/>
              <a:headEnd type="triangle"/>
              <a:tailEnd type="none" w="med" len="med"/>
            </a:ln>
          </p:spPr>
        </p:cxnSp>
        <p:cxnSp>
          <p:nvCxnSpPr>
            <p:cNvPr id="32" name="Straight Connector 6"/>
            <p:cNvCxnSpPr>
              <a:cxnSpLocks noChangeShapeType="1"/>
            </p:cNvCxnSpPr>
            <p:nvPr/>
          </p:nvCxnSpPr>
          <p:spPr bwMode="auto">
            <a:xfrm>
              <a:off x="1828800" y="1447801"/>
              <a:ext cx="533400" cy="797"/>
            </a:xfrm>
            <a:prstGeom prst="line">
              <a:avLst/>
            </a:prstGeom>
            <a:noFill/>
            <a:ln w="66675" algn="ctr">
              <a:solidFill>
                <a:schemeClr val="tx1"/>
              </a:solidFill>
              <a:round/>
              <a:headEnd type="triangle"/>
              <a:tailEnd type="none" w="med" len="med"/>
            </a:ln>
          </p:spPr>
        </p:cxnSp>
      </p:grpSp>
      <p:grpSp>
        <p:nvGrpSpPr>
          <p:cNvPr id="33" name="Group 32"/>
          <p:cNvGrpSpPr/>
          <p:nvPr/>
        </p:nvGrpSpPr>
        <p:grpSpPr>
          <a:xfrm>
            <a:off x="1828800" y="685800"/>
            <a:ext cx="3277394" cy="534195"/>
            <a:chOff x="1828800" y="685800"/>
            <a:chExt cx="3277394" cy="534195"/>
          </a:xfrm>
        </p:grpSpPr>
        <p:cxnSp>
          <p:nvCxnSpPr>
            <p:cNvPr id="24" name="Straight Connector 6"/>
            <p:cNvCxnSpPr>
              <a:cxnSpLocks noChangeShapeType="1"/>
            </p:cNvCxnSpPr>
            <p:nvPr/>
          </p:nvCxnSpPr>
          <p:spPr bwMode="auto">
            <a:xfrm rot="16200000" flipV="1">
              <a:off x="1562497" y="952897"/>
              <a:ext cx="533400" cy="794"/>
            </a:xfrm>
            <a:prstGeom prst="line">
              <a:avLst/>
            </a:prstGeom>
            <a:noFill/>
            <a:ln w="66675" algn="ctr">
              <a:solidFill>
                <a:schemeClr val="tx1"/>
              </a:solidFill>
              <a:round/>
              <a:headEnd type="triangle"/>
              <a:tailEnd type="none" w="med" len="med"/>
            </a:ln>
          </p:spPr>
        </p:cxnSp>
        <p:cxnSp>
          <p:nvCxnSpPr>
            <p:cNvPr id="26" name="Straight Connector 6"/>
            <p:cNvCxnSpPr>
              <a:cxnSpLocks noChangeShapeType="1"/>
            </p:cNvCxnSpPr>
            <p:nvPr/>
          </p:nvCxnSpPr>
          <p:spPr bwMode="auto">
            <a:xfrm rot="16200000" flipV="1">
              <a:off x="4838303" y="952898"/>
              <a:ext cx="533400" cy="794"/>
            </a:xfrm>
            <a:prstGeom prst="line">
              <a:avLst/>
            </a:prstGeom>
            <a:noFill/>
            <a:ln w="66675" algn="ctr">
              <a:solidFill>
                <a:schemeClr val="tx1"/>
              </a:solidFill>
              <a:round/>
              <a:headEnd type="triangle"/>
              <a:tailEnd type="none" w="med" len="med"/>
            </a:ln>
          </p:spPr>
        </p:cxnSp>
        <p:sp>
          <p:nvSpPr>
            <p:cNvPr id="27" name="Title 1"/>
            <p:cNvSpPr txBox="1"/>
            <p:nvPr/>
          </p:nvSpPr>
          <p:spPr bwMode="auto">
            <a:xfrm>
              <a:off x="3048000" y="685800"/>
              <a:ext cx="838200" cy="534194"/>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CA" altLang="en-US" sz="1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SimSun" pitchFamily="2" charset="-122"/>
                  <a:cs typeface="+mj-cs"/>
                </a:rPr>
                <a:t>258</a:t>
              </a:r>
              <a:endParaRPr kumimoji="0" lang="en-CA"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28" name="Straight Connector 6"/>
            <p:cNvCxnSpPr>
              <a:cxnSpLocks noChangeShapeType="1"/>
            </p:cNvCxnSpPr>
            <p:nvPr/>
          </p:nvCxnSpPr>
          <p:spPr bwMode="auto">
            <a:xfrm rot="10800000">
              <a:off x="3733800" y="915194"/>
              <a:ext cx="1372394" cy="794"/>
            </a:xfrm>
            <a:prstGeom prst="line">
              <a:avLst/>
            </a:prstGeom>
            <a:noFill/>
            <a:ln w="66675" algn="ctr">
              <a:solidFill>
                <a:schemeClr val="tx1"/>
              </a:solidFill>
              <a:round/>
              <a:headEnd type="triangle"/>
              <a:tailEnd type="none" w="med" len="med"/>
            </a:ln>
          </p:spPr>
        </p:cxnSp>
        <p:cxnSp>
          <p:nvCxnSpPr>
            <p:cNvPr id="29" name="Straight Connector 6"/>
            <p:cNvCxnSpPr>
              <a:cxnSpLocks noChangeShapeType="1"/>
            </p:cNvCxnSpPr>
            <p:nvPr/>
          </p:nvCxnSpPr>
          <p:spPr bwMode="auto">
            <a:xfrm>
              <a:off x="1829594" y="915195"/>
              <a:ext cx="1218406" cy="16431"/>
            </a:xfrm>
            <a:prstGeom prst="line">
              <a:avLst/>
            </a:prstGeom>
            <a:noFill/>
            <a:ln w="66675" algn="ctr">
              <a:solidFill>
                <a:schemeClr val="tx1"/>
              </a:solidFill>
              <a:round/>
              <a:headEnd type="triangle"/>
              <a:tailEnd type="none" w="med" len="med"/>
            </a:ln>
          </p:spPr>
        </p:cxnSp>
      </p:grpSp>
      <p:pic>
        <p:nvPicPr>
          <p:cNvPr id="30" name="Picture 2" descr="http://iamarvin.ca/wp-content/uploads/2009/08/thumbtack_note_important_12.jpg"/>
          <p:cNvPicPr>
            <a:picLocks noChangeAspect="1" noChangeArrowheads="1"/>
          </p:cNvPicPr>
          <p:nvPr/>
        </p:nvPicPr>
        <p:blipFill>
          <a:blip r:embed="rId2" cstate="print"/>
          <a:srcRect/>
          <a:stretch>
            <a:fillRect/>
          </a:stretch>
        </p:blipFill>
        <p:spPr bwMode="auto">
          <a:xfrm>
            <a:off x="7974471" y="0"/>
            <a:ext cx="1169529" cy="822325"/>
          </a:xfrm>
          <a:prstGeom prst="rect">
            <a:avLst/>
          </a:prstGeom>
          <a:noFill/>
        </p:spPr>
      </p:pic>
      <p:sp>
        <p:nvSpPr>
          <p:cNvPr id="2" name="Rectangle 1"/>
          <p:cNvSpPr/>
          <p:nvPr/>
        </p:nvSpPr>
        <p:spPr bwMode="auto">
          <a:xfrm>
            <a:off x="285750" y="4019550"/>
            <a:ext cx="8686800" cy="762000"/>
          </a:xfrm>
          <a:prstGeom prst="rect">
            <a:avLst/>
          </a:prstGeom>
          <a:noFill/>
          <a:ln w="603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3" name="Rectangle 2"/>
          <p:cNvSpPr/>
          <p:nvPr/>
        </p:nvSpPr>
        <p:spPr bwMode="auto">
          <a:xfrm>
            <a:off x="2438400" y="4267200"/>
            <a:ext cx="3640455" cy="364490"/>
          </a:xfrm>
          <a:prstGeom prst="rect">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31" name="Rectangle 30"/>
          <p:cNvSpPr/>
          <p:nvPr/>
        </p:nvSpPr>
        <p:spPr bwMode="auto">
          <a:xfrm>
            <a:off x="2362200" y="5181600"/>
            <a:ext cx="4112260" cy="364490"/>
          </a:xfrm>
          <a:prstGeom prst="rect">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34" name="Rectangle 33"/>
          <p:cNvSpPr/>
          <p:nvPr/>
        </p:nvSpPr>
        <p:spPr bwMode="auto">
          <a:xfrm>
            <a:off x="2741930" y="6019800"/>
            <a:ext cx="4335780" cy="366395"/>
          </a:xfrm>
          <a:prstGeom prst="rect">
            <a:avLst/>
          </a:prstGeom>
          <a:noFill/>
          <a:ln w="603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1" grpId="0" bldLvl="0" animBg="1"/>
      <p:bldP spid="34"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xfrm>
            <a:off x="8223250" y="6324600"/>
            <a:ext cx="768350" cy="457200"/>
          </a:xfrm>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76200"/>
            <a:ext cx="8610600" cy="609600"/>
          </a:xfrm>
        </p:spPr>
        <p:txBody>
          <a:bodyPr/>
          <a:lstStyle/>
          <a:p>
            <a:pPr algn="ctr">
              <a:defRPr/>
            </a:pPr>
            <a:r>
              <a:rPr lang="en-CA" sz="2800" b="1" u="none" dirty="0">
                <a:latin typeface="Times New Roman" pitchFamily="18" charset="0"/>
                <a:cs typeface="Times New Roman" pitchFamily="18" charset="0"/>
              </a:rPr>
              <a:t>Addressing scheme (cont’d)</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5"/>
          <p:cNvSpPr/>
          <p:nvPr/>
        </p:nvSpPr>
        <p:spPr bwMode="auto">
          <a:xfrm>
            <a:off x="152400" y="1773475"/>
            <a:ext cx="4537075" cy="6096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Rectangle 7"/>
          <p:cNvSpPr/>
          <p:nvPr/>
        </p:nvSpPr>
        <p:spPr bwMode="auto">
          <a:xfrm>
            <a:off x="1565275" y="1751806"/>
            <a:ext cx="26670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9" name="Picture 2" descr="http://tbn1.google.com/images?q=tbn:nSiJGjbB79_MLM:http://www.computersafetytip.com/wp-content/uploads/2009/05/hp-hdd-300x300.png"/>
          <p:cNvPicPr>
            <a:picLocks noChangeAspect="1" noChangeArrowheads="1"/>
          </p:cNvPicPr>
          <p:nvPr/>
        </p:nvPicPr>
        <p:blipFill>
          <a:blip r:embed="rId1"/>
          <a:srcRect/>
          <a:stretch>
            <a:fillRect/>
          </a:stretch>
        </p:blipFill>
        <p:spPr bwMode="auto">
          <a:xfrm>
            <a:off x="346075" y="2514600"/>
            <a:ext cx="1330325" cy="1430574"/>
          </a:xfrm>
          <a:prstGeom prst="rect">
            <a:avLst/>
          </a:prstGeom>
          <a:noFill/>
          <a:ln w="9525">
            <a:noFill/>
            <a:miter lim="800000"/>
            <a:headEnd/>
            <a:tailEnd/>
          </a:ln>
        </p:spPr>
      </p:pic>
      <p:cxnSp>
        <p:nvCxnSpPr>
          <p:cNvPr id="12" name="Straight Connector 6"/>
          <p:cNvCxnSpPr>
            <a:cxnSpLocks noChangeShapeType="1"/>
          </p:cNvCxnSpPr>
          <p:nvPr/>
        </p:nvCxnSpPr>
        <p:spPr bwMode="auto">
          <a:xfrm rot="5400000" flipH="1" flipV="1">
            <a:off x="-333943" y="2894806"/>
            <a:ext cx="1066800" cy="1588"/>
          </a:xfrm>
          <a:prstGeom prst="line">
            <a:avLst/>
          </a:prstGeom>
          <a:noFill/>
          <a:ln w="66675" algn="ctr">
            <a:solidFill>
              <a:srgbClr val="00B050"/>
            </a:solidFill>
            <a:round/>
            <a:tailEnd type="triangle" w="med" len="med"/>
          </a:ln>
        </p:spPr>
      </p:cxnSp>
      <p:pic>
        <p:nvPicPr>
          <p:cNvPr id="30" name="Picture 2" descr="http://iamarvin.ca/wp-content/uploads/2009/08/thumbtack_note_important_12.jpg"/>
          <p:cNvPicPr>
            <a:picLocks noChangeAspect="1" noChangeArrowheads="1"/>
          </p:cNvPicPr>
          <p:nvPr/>
        </p:nvPicPr>
        <p:blipFill>
          <a:blip r:embed="rId2" cstate="print"/>
          <a:srcRect/>
          <a:stretch>
            <a:fillRect/>
          </a:stretch>
        </p:blipFill>
        <p:spPr bwMode="auto">
          <a:xfrm>
            <a:off x="7974471" y="0"/>
            <a:ext cx="1169529" cy="822325"/>
          </a:xfrm>
          <a:prstGeom prst="rect">
            <a:avLst/>
          </a:prstGeom>
          <a:noFill/>
        </p:spPr>
      </p:pic>
      <p:sp>
        <p:nvSpPr>
          <p:cNvPr id="31" name="Title 1"/>
          <p:cNvSpPr txBox="1"/>
          <p:nvPr/>
        </p:nvSpPr>
        <p:spPr bwMode="auto">
          <a:xfrm>
            <a:off x="167772" y="3945174"/>
            <a:ext cx="1881676"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CA" sz="2800" b="1" u="none" dirty="0">
                <a:latin typeface="Times New Roman" pitchFamily="18" charset="0"/>
                <a:cs typeface="Times New Roman" pitchFamily="18" charset="0"/>
              </a:rPr>
              <a:t>Disk 1</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4" name="Rectangle 33"/>
          <p:cNvSpPr/>
          <p:nvPr/>
        </p:nvSpPr>
        <p:spPr bwMode="auto">
          <a:xfrm>
            <a:off x="4683125" y="1775063"/>
            <a:ext cx="4308475" cy="6096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35" name="Rectangle 34"/>
          <p:cNvSpPr/>
          <p:nvPr/>
        </p:nvSpPr>
        <p:spPr bwMode="auto">
          <a:xfrm>
            <a:off x="5759628" y="1773475"/>
            <a:ext cx="2667000" cy="609600"/>
          </a:xfrm>
          <a:prstGeom prst="rect">
            <a:avLst/>
          </a:prstGeom>
          <a:solidFill>
            <a:schemeClr val="accent2"/>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36" name="Straight Connector 6"/>
          <p:cNvCxnSpPr>
            <a:cxnSpLocks noChangeShapeType="1"/>
          </p:cNvCxnSpPr>
          <p:nvPr/>
        </p:nvCxnSpPr>
        <p:spPr bwMode="auto">
          <a:xfrm rot="5400000" flipH="1" flipV="1">
            <a:off x="4145982" y="2896394"/>
            <a:ext cx="1066800" cy="1588"/>
          </a:xfrm>
          <a:prstGeom prst="line">
            <a:avLst/>
          </a:prstGeom>
          <a:noFill/>
          <a:ln w="66675" algn="ctr">
            <a:solidFill>
              <a:srgbClr val="00B050"/>
            </a:solidFill>
            <a:round/>
            <a:tailEnd type="triangle" w="med" len="med"/>
          </a:ln>
        </p:spPr>
      </p:cxnSp>
      <p:pic>
        <p:nvPicPr>
          <p:cNvPr id="46" name="Picture 2" descr="http://tbn1.google.com/images?q=tbn:nSiJGjbB79_MLM:http://www.computersafetytip.com/wp-content/uploads/2009/05/hp-hdd-300x300.png"/>
          <p:cNvPicPr>
            <a:picLocks noChangeAspect="1" noChangeArrowheads="1"/>
          </p:cNvPicPr>
          <p:nvPr/>
        </p:nvPicPr>
        <p:blipFill>
          <a:blip r:embed="rId1"/>
          <a:srcRect/>
          <a:stretch>
            <a:fillRect/>
          </a:stretch>
        </p:blipFill>
        <p:spPr bwMode="auto">
          <a:xfrm>
            <a:off x="5055103" y="2590800"/>
            <a:ext cx="1330325" cy="1430574"/>
          </a:xfrm>
          <a:prstGeom prst="rect">
            <a:avLst/>
          </a:prstGeom>
          <a:noFill/>
          <a:ln w="9525">
            <a:noFill/>
            <a:miter lim="800000"/>
            <a:headEnd/>
            <a:tailEnd/>
          </a:ln>
        </p:spPr>
      </p:pic>
      <p:sp>
        <p:nvSpPr>
          <p:cNvPr id="47" name="Title 1"/>
          <p:cNvSpPr txBox="1"/>
          <p:nvPr/>
        </p:nvSpPr>
        <p:spPr bwMode="auto">
          <a:xfrm>
            <a:off x="4876800" y="4021374"/>
            <a:ext cx="1881676"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CA" sz="2800" b="1" u="none" dirty="0">
                <a:latin typeface="Times New Roman" pitchFamily="18" charset="0"/>
                <a:cs typeface="Times New Roman" pitchFamily="18" charset="0"/>
              </a:rPr>
              <a:t>Disk 2</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48" name="Group 47"/>
          <p:cNvGrpSpPr/>
          <p:nvPr/>
        </p:nvGrpSpPr>
        <p:grpSpPr>
          <a:xfrm>
            <a:off x="189705" y="1219200"/>
            <a:ext cx="4493419" cy="534195"/>
            <a:chOff x="1828800" y="685800"/>
            <a:chExt cx="3277394" cy="534195"/>
          </a:xfrm>
        </p:grpSpPr>
        <p:cxnSp>
          <p:nvCxnSpPr>
            <p:cNvPr id="49" name="Straight Connector 6"/>
            <p:cNvCxnSpPr>
              <a:cxnSpLocks noChangeShapeType="1"/>
            </p:cNvCxnSpPr>
            <p:nvPr/>
          </p:nvCxnSpPr>
          <p:spPr bwMode="auto">
            <a:xfrm rot="16200000" flipV="1">
              <a:off x="1562497" y="952897"/>
              <a:ext cx="533400" cy="794"/>
            </a:xfrm>
            <a:prstGeom prst="line">
              <a:avLst/>
            </a:prstGeom>
            <a:noFill/>
            <a:ln w="66675" algn="ctr">
              <a:solidFill>
                <a:schemeClr val="tx1"/>
              </a:solidFill>
              <a:round/>
              <a:headEnd type="triangle"/>
              <a:tailEnd type="none" w="med" len="med"/>
            </a:ln>
          </p:spPr>
        </p:cxnSp>
        <p:cxnSp>
          <p:nvCxnSpPr>
            <p:cNvPr id="50" name="Straight Connector 6"/>
            <p:cNvCxnSpPr>
              <a:cxnSpLocks noChangeShapeType="1"/>
            </p:cNvCxnSpPr>
            <p:nvPr/>
          </p:nvCxnSpPr>
          <p:spPr bwMode="auto">
            <a:xfrm rot="16200000" flipV="1">
              <a:off x="4838303" y="952898"/>
              <a:ext cx="533400" cy="794"/>
            </a:xfrm>
            <a:prstGeom prst="line">
              <a:avLst/>
            </a:prstGeom>
            <a:noFill/>
            <a:ln w="66675" algn="ctr">
              <a:solidFill>
                <a:schemeClr val="tx1"/>
              </a:solidFill>
              <a:round/>
              <a:headEnd type="triangle"/>
              <a:tailEnd type="none" w="med" len="med"/>
            </a:ln>
          </p:spPr>
        </p:cxnSp>
        <p:sp>
          <p:nvSpPr>
            <p:cNvPr id="51" name="Title 1"/>
            <p:cNvSpPr txBox="1"/>
            <p:nvPr/>
          </p:nvSpPr>
          <p:spPr bwMode="auto">
            <a:xfrm>
              <a:off x="3048000" y="685800"/>
              <a:ext cx="838200" cy="534194"/>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CA" altLang="en-US" sz="1800" b="1" i="0" u="none" strike="noStrike" kern="0" cap="none" spc="0" normalizeH="0" baseline="0" noProof="0" dirty="0">
                  <a:ln>
                    <a:noFill/>
                  </a:ln>
                  <a:solidFill>
                    <a:schemeClr val="accent2"/>
                  </a:solidFill>
                  <a:effectLst>
                    <a:outerShdw blurRad="38100" dist="38100" dir="2700000" algn="tl">
                      <a:srgbClr val="000000">
                        <a:alpha val="43137"/>
                      </a:srgbClr>
                    </a:outerShdw>
                  </a:effectLst>
                  <a:uLnTx/>
                  <a:uFillTx/>
                  <a:latin typeface="+mj-lt"/>
                  <a:ea typeface="SimSun" pitchFamily="2" charset="-122"/>
                  <a:cs typeface="+mj-cs"/>
                </a:rPr>
                <a:t>2000</a:t>
              </a:r>
              <a:endParaRPr kumimoji="0" lang="en-CA" altLang="en-US"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52" name="Straight Connector 6"/>
            <p:cNvCxnSpPr>
              <a:cxnSpLocks noChangeShapeType="1"/>
            </p:cNvCxnSpPr>
            <p:nvPr/>
          </p:nvCxnSpPr>
          <p:spPr bwMode="auto">
            <a:xfrm rot="10800000">
              <a:off x="3733800" y="915194"/>
              <a:ext cx="1372394" cy="794"/>
            </a:xfrm>
            <a:prstGeom prst="line">
              <a:avLst/>
            </a:prstGeom>
            <a:noFill/>
            <a:ln w="66675" algn="ctr">
              <a:solidFill>
                <a:schemeClr val="tx1"/>
              </a:solidFill>
              <a:round/>
              <a:headEnd type="triangle"/>
              <a:tailEnd type="none" w="med" len="med"/>
            </a:ln>
          </p:spPr>
        </p:cxnSp>
        <p:cxnSp>
          <p:nvCxnSpPr>
            <p:cNvPr id="53" name="Straight Connector 6"/>
            <p:cNvCxnSpPr>
              <a:cxnSpLocks noChangeShapeType="1"/>
            </p:cNvCxnSpPr>
            <p:nvPr/>
          </p:nvCxnSpPr>
          <p:spPr bwMode="auto">
            <a:xfrm>
              <a:off x="1829594" y="915195"/>
              <a:ext cx="1218406" cy="16431"/>
            </a:xfrm>
            <a:prstGeom prst="line">
              <a:avLst/>
            </a:prstGeom>
            <a:noFill/>
            <a:ln w="66675" algn="ctr">
              <a:solidFill>
                <a:schemeClr val="tx1"/>
              </a:solidFill>
              <a:round/>
              <a:headEnd type="triangle"/>
              <a:tailEnd type="none" w="med" len="med"/>
            </a:ln>
          </p:spPr>
        </p:cxnSp>
      </p:grpSp>
      <p:sp>
        <p:nvSpPr>
          <p:cNvPr id="54" name="Rectangle 53"/>
          <p:cNvSpPr/>
          <p:nvPr/>
        </p:nvSpPr>
        <p:spPr bwMode="auto">
          <a:xfrm>
            <a:off x="228600" y="4724400"/>
            <a:ext cx="8763000" cy="6096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55" name="Title 1"/>
          <p:cNvSpPr txBox="1"/>
          <p:nvPr/>
        </p:nvSpPr>
        <p:spPr bwMode="auto">
          <a:xfrm>
            <a:off x="2663027" y="5715000"/>
            <a:ext cx="4035837"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CA" sz="2800" b="1" u="none" dirty="0">
                <a:latin typeface="Times New Roman" pitchFamily="18" charset="0"/>
                <a:cs typeface="Times New Roman" pitchFamily="18" charset="0"/>
              </a:rPr>
              <a:t>Logical Disk Volume</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56" name="Straight Connector 6"/>
          <p:cNvCxnSpPr>
            <a:cxnSpLocks noChangeShapeType="1"/>
          </p:cNvCxnSpPr>
          <p:nvPr/>
        </p:nvCxnSpPr>
        <p:spPr bwMode="auto">
          <a:xfrm flipV="1">
            <a:off x="4648200" y="4724400"/>
            <a:ext cx="0" cy="609600"/>
          </a:xfrm>
          <a:prstGeom prst="line">
            <a:avLst/>
          </a:prstGeom>
          <a:noFill/>
          <a:ln w="66675" algn="ctr">
            <a:solidFill>
              <a:srgbClr val="00B050"/>
            </a:solidFill>
            <a:round/>
            <a:tailEnd type="none" w="med" len="med"/>
          </a:ln>
        </p:spPr>
      </p:cxnSp>
      <p:cxnSp>
        <p:nvCxnSpPr>
          <p:cNvPr id="57" name="Straight Connector 6"/>
          <p:cNvCxnSpPr>
            <a:cxnSpLocks noChangeShapeType="1"/>
          </p:cNvCxnSpPr>
          <p:nvPr/>
        </p:nvCxnSpPr>
        <p:spPr bwMode="auto">
          <a:xfrm>
            <a:off x="3742324" y="4021374"/>
            <a:ext cx="893175" cy="703026"/>
          </a:xfrm>
          <a:prstGeom prst="line">
            <a:avLst/>
          </a:prstGeom>
          <a:noFill/>
          <a:ln w="66675" algn="ctr">
            <a:solidFill>
              <a:srgbClr val="FF0000"/>
            </a:solidFill>
            <a:round/>
            <a:tailEnd type="triangle" w="med" len="med"/>
          </a:ln>
        </p:spPr>
      </p:cxnSp>
      <p:cxnSp>
        <p:nvCxnSpPr>
          <p:cNvPr id="58" name="Straight Connector 6"/>
          <p:cNvCxnSpPr>
            <a:cxnSpLocks noChangeShapeType="1"/>
          </p:cNvCxnSpPr>
          <p:nvPr/>
        </p:nvCxnSpPr>
        <p:spPr bwMode="auto">
          <a:xfrm flipV="1">
            <a:off x="3742324" y="3430588"/>
            <a:ext cx="936264" cy="590786"/>
          </a:xfrm>
          <a:prstGeom prst="line">
            <a:avLst/>
          </a:prstGeom>
          <a:noFill/>
          <a:ln w="66675" algn="ctr">
            <a:solidFill>
              <a:srgbClr val="FF0000"/>
            </a:solidFill>
            <a:round/>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381000"/>
            <a:ext cx="8610600" cy="609600"/>
          </a:xfrm>
        </p:spPr>
        <p:txBody>
          <a:bodyPr/>
          <a:lstStyle/>
          <a:p>
            <a:pPr algn="ctr">
              <a:defRPr/>
            </a:pPr>
            <a:r>
              <a:rPr lang="en-CA" sz="2800" b="1" u="none" dirty="0">
                <a:latin typeface="Times New Roman" pitchFamily="18" charset="0"/>
                <a:cs typeface="Times New Roman" pitchFamily="18" charset="0"/>
              </a:rPr>
              <a:t>Addressing scheme (cont’d)</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1"/>
          <a:srcRect/>
          <a:stretch>
            <a:fillRect/>
          </a:stretch>
        </p:blipFill>
        <p:spPr bwMode="auto">
          <a:xfrm>
            <a:off x="838200" y="1066800"/>
            <a:ext cx="7461249" cy="4114799"/>
          </a:xfrm>
          <a:prstGeom prst="rect">
            <a:avLst/>
          </a:prstGeom>
          <a:noFill/>
          <a:ln w="9525">
            <a:noFill/>
            <a:miter lim="800000"/>
            <a:headEnd/>
            <a:tailEnd/>
          </a:ln>
          <a:effectLst/>
        </p:spPr>
      </p:pic>
      <p:sp>
        <p:nvSpPr>
          <p:cNvPr id="7" name="Rectangle 3"/>
          <p:cNvSpPr txBox="1">
            <a:spLocks noChangeArrowheads="1"/>
          </p:cNvSpPr>
          <p:nvPr/>
        </p:nvSpPr>
        <p:spPr bwMode="auto">
          <a:xfrm>
            <a:off x="146050" y="5181600"/>
            <a:ext cx="8616950" cy="137160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2800" kern="0" dirty="0">
                <a:latin typeface="Times New Roman" pitchFamily="18" charset="0"/>
                <a:cs typeface="Times New Roman" pitchFamily="18" charset="0"/>
              </a:rPr>
              <a:t>The logical partition volume address is relative to the start of the partition while the logical disk volume address is relative to the start of the disk volume.</a:t>
            </a:r>
            <a:endParaRPr lang="en-US" sz="2800" kern="0"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srcRect/>
          <a:stretch>
            <a:fillRect/>
          </a:stretch>
        </p:blipFill>
        <p:spPr bwMode="auto">
          <a:xfrm>
            <a:off x="0" y="0"/>
            <a:ext cx="1476375" cy="847725"/>
          </a:xfrm>
          <a:prstGeom prst="rect">
            <a:avLst/>
          </a:prstGeom>
          <a:noFill/>
          <a:ln w="9525">
            <a:noFill/>
            <a:miter lim="800000"/>
            <a:headEnd/>
            <a:tailEnd/>
          </a:ln>
          <a:effectLst/>
        </p:spPr>
      </p:pic>
      <p:pic>
        <p:nvPicPr>
          <p:cNvPr id="66562" name="Picture 2" descr="http://americanmadness.com/wp-content/uploads/2008/05/life_getting_complicated.jpg"/>
          <p:cNvPicPr>
            <a:picLocks noChangeAspect="1" noChangeArrowheads="1"/>
          </p:cNvPicPr>
          <p:nvPr/>
        </p:nvPicPr>
        <p:blipFill>
          <a:blip r:embed="rId3"/>
          <a:srcRect/>
          <a:stretch>
            <a:fillRect/>
          </a:stretch>
        </p:blipFill>
        <p:spPr bwMode="auto">
          <a:xfrm flipH="1">
            <a:off x="7362825" y="0"/>
            <a:ext cx="1781175" cy="2057400"/>
          </a:xfrm>
          <a:prstGeom prst="rect">
            <a:avLst/>
          </a:prstGeom>
          <a:noFill/>
        </p:spPr>
      </p:pic>
      <p:sp>
        <p:nvSpPr>
          <p:cNvPr id="2" name="Rectangle 1"/>
          <p:cNvSpPr/>
          <p:nvPr/>
        </p:nvSpPr>
        <p:spPr bwMode="auto">
          <a:xfrm>
            <a:off x="3581400" y="3200400"/>
            <a:ext cx="381000" cy="3048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9" name="Rectangle 8"/>
          <p:cNvSpPr/>
          <p:nvPr/>
        </p:nvSpPr>
        <p:spPr bwMode="auto">
          <a:xfrm>
            <a:off x="7543800" y="3200400"/>
            <a:ext cx="381000" cy="3048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0" name="Rectangle 9"/>
          <p:cNvSpPr/>
          <p:nvPr/>
        </p:nvSpPr>
        <p:spPr bwMode="auto">
          <a:xfrm>
            <a:off x="5486400" y="4343400"/>
            <a:ext cx="381000" cy="3048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1" name="Rectangle 10"/>
          <p:cNvSpPr/>
          <p:nvPr/>
        </p:nvSpPr>
        <p:spPr bwMode="auto">
          <a:xfrm>
            <a:off x="3657600" y="3484880"/>
            <a:ext cx="381000" cy="30480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2" name="Rectangle 11"/>
          <p:cNvSpPr/>
          <p:nvPr/>
        </p:nvSpPr>
        <p:spPr bwMode="auto">
          <a:xfrm>
            <a:off x="7620000" y="3484880"/>
            <a:ext cx="381000" cy="30480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3" name="Rectangle 12"/>
          <p:cNvSpPr/>
          <p:nvPr/>
        </p:nvSpPr>
        <p:spPr bwMode="auto">
          <a:xfrm>
            <a:off x="5562600" y="4627880"/>
            <a:ext cx="381000" cy="30480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4" name="Rectangle 13"/>
          <p:cNvSpPr/>
          <p:nvPr/>
        </p:nvSpPr>
        <p:spPr bwMode="auto">
          <a:xfrm>
            <a:off x="4443297" y="1962536"/>
            <a:ext cx="102119" cy="387795"/>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15" name="Title 1"/>
          <p:cNvSpPr txBox="1"/>
          <p:nvPr/>
        </p:nvSpPr>
        <p:spPr bwMode="auto">
          <a:xfrm>
            <a:off x="2933700" y="2392045"/>
            <a:ext cx="342900" cy="35115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CA" sz="2000" b="1" u="none" kern="0" dirty="0">
                <a:solidFill>
                  <a:srgbClr val="FF0000"/>
                </a:solidFill>
                <a:latin typeface="Times New Roman" pitchFamily="18" charset="0"/>
                <a:cs typeface="Times New Roman" pitchFamily="18" charset="0"/>
              </a:rPr>
              <a:t>A</a:t>
            </a:r>
            <a:endParaRPr lang="en-CA" sz="2000" b="1" u="none" kern="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 name="Title 1"/>
          <p:cNvSpPr txBox="1"/>
          <p:nvPr/>
        </p:nvSpPr>
        <p:spPr bwMode="auto">
          <a:xfrm>
            <a:off x="4495800" y="2392045"/>
            <a:ext cx="342900" cy="35115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CA" sz="2000" b="1" u="none" kern="0" dirty="0">
                <a:solidFill>
                  <a:srgbClr val="FF0000"/>
                </a:solidFill>
                <a:latin typeface="Times New Roman" pitchFamily="18" charset="0"/>
                <a:cs typeface="Times New Roman" pitchFamily="18" charset="0"/>
              </a:rPr>
              <a:t>B</a:t>
            </a:r>
            <a:endParaRPr lang="en-CA" sz="2000" b="1" u="none" kern="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7" name="Title 1"/>
          <p:cNvSpPr txBox="1"/>
          <p:nvPr/>
        </p:nvSpPr>
        <p:spPr bwMode="auto">
          <a:xfrm>
            <a:off x="5257800" y="2362200"/>
            <a:ext cx="342900" cy="35115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CA" sz="2000" b="1" u="none" kern="0" dirty="0">
                <a:solidFill>
                  <a:srgbClr val="FF0000"/>
                </a:solidFill>
                <a:latin typeface="Times New Roman" pitchFamily="18" charset="0"/>
                <a:cs typeface="Times New Roman" pitchFamily="18" charset="0"/>
              </a:rPr>
              <a:t>C</a:t>
            </a:r>
            <a:endParaRPr lang="en-CA" sz="2000" b="1" u="none" kern="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childTnLst>
                          </p:cTn>
                        </p:par>
                        <p:par>
                          <p:cTn id="14" fill="hold">
                            <p:stCondLst>
                              <p:cond delay="0"/>
                            </p:stCondLst>
                            <p:childTnLst>
                              <p:par>
                                <p:cTn id="15" presetID="1" presetClass="exit"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1568450" y="2133600"/>
            <a:ext cx="5861050" cy="990600"/>
          </a:xfrm>
        </p:spPr>
        <p:txBody>
          <a:bodyPr/>
          <a:lstStyle/>
          <a:p>
            <a:pPr algn="ctr">
              <a:defRPr/>
            </a:pPr>
            <a:r>
              <a:rPr lang="en-CA" b="1" u="none" dirty="0">
                <a:latin typeface="Times New Roman" pitchFamily="18" charset="0"/>
                <a:cs typeface="Times New Roman" pitchFamily="18" charset="0"/>
              </a:rPr>
              <a:t>Volume Analysis</a:t>
            </a:r>
            <a:endParaRPr lang="en-CA"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170" name="Picture 2" descr="http://cdn.windows8update.com/wp-content/uploads/2011/06/analysis.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1400" y="3352800"/>
            <a:ext cx="1547812" cy="112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76200"/>
            <a:ext cx="8610600" cy="609600"/>
          </a:xfrm>
        </p:spPr>
        <p:txBody>
          <a:bodyPr/>
          <a:lstStyle/>
          <a:p>
            <a:pPr algn="ctr">
              <a:defRPr/>
            </a:pPr>
            <a:r>
              <a:rPr lang="en-CA" sz="2800" b="1" u="none" dirty="0">
                <a:latin typeface="Times New Roman" pitchFamily="18" charset="0"/>
                <a:cs typeface="Times New Roman" pitchFamily="18" charset="0"/>
              </a:rPr>
              <a:t>Volume Analysis Basics</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3"/>
          <p:cNvSpPr txBox="1">
            <a:spLocks noChangeArrowheads="1"/>
          </p:cNvSpPr>
          <p:nvPr/>
        </p:nvSpPr>
        <p:spPr bwMode="auto">
          <a:xfrm>
            <a:off x="301624" y="685800"/>
            <a:ext cx="8616950" cy="2971800"/>
          </a:xfrm>
          <a:prstGeom prst="rect">
            <a:avLst/>
          </a:prstGeom>
          <a:noFill/>
          <a:ln w="9525">
            <a:noFill/>
            <a:miter lim="800000"/>
          </a:ln>
        </p:spPr>
        <p:txBody>
          <a:bodyPr vert="horz" wrap="square" lIns="91440" tIns="45720" rIns="91440" bIns="45720" numCol="1" anchor="t" anchorCtr="0" compatLnSpc="1"/>
          <a:lstStyle/>
          <a:p>
            <a:pPr lvl="0" eaLnBrk="0" hangingPunct="0">
              <a:spcBef>
                <a:spcPct val="20000"/>
              </a:spcBef>
              <a:buClr>
                <a:schemeClr val="accent2"/>
              </a:buClr>
              <a:buSzPct val="85000"/>
              <a:buFont typeface="Wingdings" panose="05000000000000000000" pitchFamily="2" charset="2"/>
              <a:buChar char="q"/>
              <a:defRPr/>
            </a:pPr>
            <a:r>
              <a:rPr lang="en-US" altLang="en-US" sz="2800" b="1" dirty="0">
                <a:solidFill>
                  <a:schemeClr val="accent2"/>
                </a:solidFill>
                <a:latin typeface="Times New Roman" pitchFamily="18" charset="0"/>
                <a:ea typeface="SimSun" pitchFamily="2" charset="-122"/>
                <a:cs typeface="Times New Roman" pitchFamily="18" charset="0"/>
              </a:rPr>
              <a:t>Partition tables must be analyzed</a:t>
            </a:r>
            <a:endParaRPr lang="en-US" altLang="en-US" sz="2800" b="1" dirty="0">
              <a:solidFill>
                <a:schemeClr val="accent2"/>
              </a:solidFill>
              <a:latin typeface="Times New Roman" pitchFamily="18" charset="0"/>
              <a:ea typeface="SimSun" pitchFamily="2" charset="-122"/>
              <a:cs typeface="Times New Roman" pitchFamily="18" charset="0"/>
            </a:endParaRPr>
          </a:p>
          <a:p>
            <a:pPr lvl="1" eaLnBrk="0" hangingPunct="0">
              <a:spcBef>
                <a:spcPct val="20000"/>
              </a:spcBef>
              <a:buClr>
                <a:schemeClr val="accent2"/>
              </a:buClr>
              <a:buSzPct val="85000"/>
              <a:buFont typeface="Wingdings" panose="05000000000000000000" pitchFamily="2" charset="2"/>
              <a:buChar char="Ø"/>
              <a:defRPr/>
            </a:pPr>
            <a:r>
              <a:rPr lang="en-US" sz="2800" kern="0" dirty="0">
                <a:latin typeface="Times New Roman" pitchFamily="18" charset="0"/>
                <a:cs typeface="Times New Roman" pitchFamily="18" charset="0"/>
              </a:rPr>
              <a:t>Locate the partition tables and process them to identify the layout, and then provide the partition layout to a file system analysis tool</a:t>
            </a:r>
            <a:endParaRPr lang="en-US" sz="2800" kern="0" dirty="0">
              <a:latin typeface="Times New Roman" pitchFamily="18" charset="0"/>
              <a:cs typeface="Times New Roman" pitchFamily="18" charset="0"/>
            </a:endParaRPr>
          </a:p>
          <a:p>
            <a:pPr lvl="1" eaLnBrk="0" hangingPunct="0">
              <a:spcBef>
                <a:spcPct val="20000"/>
              </a:spcBef>
              <a:buClr>
                <a:schemeClr val="accent2"/>
              </a:buClr>
              <a:buSzPct val="85000"/>
              <a:buFont typeface="Wingdings" panose="05000000000000000000" pitchFamily="2" charset="2"/>
              <a:buChar char="Ø"/>
              <a:defRPr/>
            </a:pPr>
            <a:r>
              <a:rPr lang="en-US" sz="2800" kern="0" dirty="0">
                <a:latin typeface="Times New Roman" pitchFamily="18" charset="0"/>
                <a:cs typeface="Times New Roman" pitchFamily="18" charset="0"/>
              </a:rPr>
              <a:t>Identify the partition layout for non-assigned sectors, which can be used to hide data</a:t>
            </a:r>
            <a:endParaRPr lang="en-US" sz="2800" kern="0" dirty="0">
              <a:latin typeface="Times New Roman" pitchFamily="18" charset="0"/>
              <a:cs typeface="Times New Roman" pitchFamily="18" charset="0"/>
            </a:endParaRPr>
          </a:p>
        </p:txBody>
      </p:sp>
      <p:pic>
        <p:nvPicPr>
          <p:cNvPr id="18" name="Picture 2"/>
          <p:cNvPicPr>
            <a:picLocks noChangeAspect="1" noChangeArrowheads="1"/>
          </p:cNvPicPr>
          <p:nvPr/>
        </p:nvPicPr>
        <p:blipFill>
          <a:blip r:embed="rId1"/>
          <a:srcRect/>
          <a:stretch>
            <a:fillRect/>
          </a:stretch>
        </p:blipFill>
        <p:spPr bwMode="auto">
          <a:xfrm>
            <a:off x="1352549" y="3599271"/>
            <a:ext cx="6038851" cy="2801529"/>
          </a:xfrm>
          <a:prstGeom prst="rect">
            <a:avLst/>
          </a:prstGeom>
          <a:noFill/>
          <a:ln w="9525">
            <a:noFill/>
            <a:miter lim="800000"/>
            <a:headEnd/>
            <a:tailEnd/>
          </a:ln>
          <a:effectLst/>
        </p:spPr>
      </p:pic>
      <p:sp>
        <p:nvSpPr>
          <p:cNvPr id="19" name="Rectangle 6"/>
          <p:cNvSpPr>
            <a:spLocks noChangeArrowheads="1"/>
          </p:cNvSpPr>
          <p:nvPr/>
        </p:nvSpPr>
        <p:spPr bwMode="auto">
          <a:xfrm>
            <a:off x="3276600" y="6180204"/>
            <a:ext cx="3810000" cy="441192"/>
          </a:xfrm>
          <a:prstGeom prst="rect">
            <a:avLst/>
          </a:prstGeom>
          <a:solidFill>
            <a:schemeClr val="accent1"/>
          </a:solid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CA"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The hard disk </a:t>
            </a: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layout</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0" name="Rectangle 6"/>
          <p:cNvSpPr>
            <a:spLocks noChangeArrowheads="1"/>
          </p:cNvSpPr>
          <p:nvPr/>
        </p:nvSpPr>
        <p:spPr bwMode="auto">
          <a:xfrm>
            <a:off x="1143000" y="4895850"/>
            <a:ext cx="2667000" cy="441192"/>
          </a:xfrm>
          <a:prstGeom prst="rect">
            <a:avLst/>
          </a:prstGeom>
          <a:solidFill>
            <a:schemeClr val="accent1"/>
          </a:solid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kern="0" dirty="0">
                <a:latin typeface="Times New Roman" pitchFamily="18" charset="0"/>
                <a:cs typeface="Times New Roman" pitchFamily="18" charset="0"/>
              </a:rPr>
              <a:t>partition table</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4975" y="4011570"/>
            <a:ext cx="1895475" cy="134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0" descr="http://tbn0.google.com/images?q=tbn:mrrVbmzHbklMWM:http://weblogs.newsday.com/entertainment/tv/blog/image644632x.jpg"/>
          <p:cNvPicPr>
            <a:picLocks noChangeAspect="1" noChangeArrowheads="1"/>
          </p:cNvPicPr>
          <p:nvPr/>
        </p:nvPicPr>
        <p:blipFill>
          <a:blip r:embed="rId3"/>
          <a:srcRect/>
          <a:stretch>
            <a:fillRect/>
          </a:stretch>
        </p:blipFill>
        <p:spPr bwMode="auto">
          <a:xfrm>
            <a:off x="7410450" y="4683008"/>
            <a:ext cx="1249611" cy="12382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381000"/>
            <a:ext cx="8610600" cy="609600"/>
          </a:xfrm>
        </p:spPr>
        <p:txBody>
          <a:bodyPr/>
          <a:lstStyle/>
          <a:p>
            <a:pPr algn="ctr">
              <a:defRPr/>
            </a:pPr>
            <a:r>
              <a:rPr lang="en-CA" sz="2800" b="1" u="none" dirty="0">
                <a:latin typeface="Times New Roman" pitchFamily="18" charset="0"/>
                <a:cs typeface="Times New Roman" pitchFamily="18" charset="0"/>
              </a:rPr>
              <a:t>Volume Analysis Basics (cont’d)</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3"/>
          <p:cNvSpPr txBox="1">
            <a:spLocks noChangeArrowheads="1"/>
          </p:cNvSpPr>
          <p:nvPr/>
        </p:nvSpPr>
        <p:spPr bwMode="auto">
          <a:xfrm>
            <a:off x="298450" y="1295400"/>
            <a:ext cx="8616950" cy="2057400"/>
          </a:xfrm>
          <a:prstGeom prst="rect">
            <a:avLst/>
          </a:prstGeom>
          <a:noFill/>
          <a:ln w="9525">
            <a:noFill/>
            <a:miter lim="800000"/>
          </a:ln>
        </p:spPr>
        <p:txBody>
          <a:bodyPr vert="horz" wrap="square" lIns="91440" tIns="45720" rIns="91440" bIns="45720" numCol="1" anchor="t" anchorCtr="0" compatLnSpc="1"/>
          <a:lstStyle/>
          <a:p>
            <a:pPr lvl="0" eaLnBrk="0" hangingPunct="0">
              <a:spcBef>
                <a:spcPct val="20000"/>
              </a:spcBef>
              <a:buClr>
                <a:schemeClr val="accent2"/>
              </a:buClr>
              <a:buSzPct val="85000"/>
              <a:buFont typeface="Wingdings" panose="05000000000000000000" pitchFamily="2" charset="2"/>
              <a:buChar char="q"/>
              <a:defRPr/>
            </a:pPr>
            <a:r>
              <a:rPr lang="en-US" altLang="en-US" sz="2800" b="1" dirty="0">
                <a:solidFill>
                  <a:schemeClr val="accent2"/>
                </a:solidFill>
                <a:latin typeface="Times New Roman" pitchFamily="18" charset="0"/>
                <a:ea typeface="SimSun" pitchFamily="2" charset="-122"/>
                <a:cs typeface="Times New Roman" pitchFamily="18" charset="0"/>
              </a:rPr>
              <a:t>Partition Consistency Checks</a:t>
            </a:r>
            <a:endParaRPr lang="en-US" altLang="en-US" sz="2800" b="1" dirty="0">
              <a:solidFill>
                <a:schemeClr val="accent2"/>
              </a:solidFill>
              <a:latin typeface="Times New Roman" pitchFamily="18" charset="0"/>
              <a:ea typeface="SimSun" pitchFamily="2" charset="-122"/>
              <a:cs typeface="Times New Roman" pitchFamily="18" charset="0"/>
            </a:endParaRPr>
          </a:p>
          <a:p>
            <a:pPr lvl="1" eaLnBrk="0" hangingPunct="0">
              <a:spcBef>
                <a:spcPct val="20000"/>
              </a:spcBef>
              <a:buClr>
                <a:schemeClr val="accent2"/>
              </a:buClr>
              <a:buSzPct val="85000"/>
              <a:buFont typeface="Wingdings" panose="05000000000000000000" pitchFamily="2" charset="2"/>
              <a:buChar char="Ø"/>
              <a:defRPr/>
            </a:pPr>
            <a:r>
              <a:rPr lang="en-US" sz="2800" kern="0" dirty="0">
                <a:latin typeface="Times New Roman" pitchFamily="18" charset="0"/>
                <a:cs typeface="Times New Roman" pitchFamily="18" charset="0"/>
              </a:rPr>
              <a:t>Check each partition relative to other partitions</a:t>
            </a:r>
            <a:endParaRPr lang="en-US" sz="2800" kern="0" dirty="0">
              <a:latin typeface="Times New Roman" pitchFamily="18" charset="0"/>
              <a:cs typeface="Times New Roman" pitchFamily="18" charset="0"/>
            </a:endParaRPr>
          </a:p>
        </p:txBody>
      </p:sp>
      <p:sp>
        <p:nvSpPr>
          <p:cNvPr id="7" name="Rectangle 6"/>
          <p:cNvSpPr/>
          <p:nvPr/>
        </p:nvSpPr>
        <p:spPr bwMode="auto">
          <a:xfrm>
            <a:off x="2362200" y="4343400"/>
            <a:ext cx="20574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Title 1"/>
          <p:cNvSpPr txBox="1"/>
          <p:nvPr/>
        </p:nvSpPr>
        <p:spPr bwMode="auto">
          <a:xfrm>
            <a:off x="2286000" y="34290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1</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9" name="Straight Connector 6"/>
          <p:cNvCxnSpPr>
            <a:cxnSpLocks noChangeShapeType="1"/>
          </p:cNvCxnSpPr>
          <p:nvPr/>
        </p:nvCxnSpPr>
        <p:spPr bwMode="auto">
          <a:xfrm rot="10800000" flipV="1">
            <a:off x="2362200" y="3886200"/>
            <a:ext cx="914400" cy="457200"/>
          </a:xfrm>
          <a:prstGeom prst="line">
            <a:avLst/>
          </a:prstGeom>
          <a:noFill/>
          <a:ln w="66675" algn="ctr">
            <a:solidFill>
              <a:srgbClr val="FF0000"/>
            </a:solidFill>
            <a:round/>
            <a:tailEnd type="triangle" w="med" len="med"/>
          </a:ln>
        </p:spPr>
      </p:cxnSp>
      <p:cxnSp>
        <p:nvCxnSpPr>
          <p:cNvPr id="10" name="Straight Connector 6"/>
          <p:cNvCxnSpPr>
            <a:cxnSpLocks noChangeShapeType="1"/>
          </p:cNvCxnSpPr>
          <p:nvPr/>
        </p:nvCxnSpPr>
        <p:spPr bwMode="auto">
          <a:xfrm>
            <a:off x="3276600" y="3886200"/>
            <a:ext cx="1143000" cy="457200"/>
          </a:xfrm>
          <a:prstGeom prst="line">
            <a:avLst/>
          </a:prstGeom>
          <a:noFill/>
          <a:ln w="66675" algn="ctr">
            <a:solidFill>
              <a:srgbClr val="FF0000"/>
            </a:solidFill>
            <a:round/>
            <a:tailEnd type="triangle" w="med" len="med"/>
          </a:ln>
        </p:spPr>
      </p:cxnSp>
      <p:cxnSp>
        <p:nvCxnSpPr>
          <p:cNvPr id="11" name="Straight Connector 6"/>
          <p:cNvCxnSpPr>
            <a:cxnSpLocks noChangeShapeType="1"/>
          </p:cNvCxnSpPr>
          <p:nvPr/>
        </p:nvCxnSpPr>
        <p:spPr bwMode="auto">
          <a:xfrm>
            <a:off x="3733800" y="4953000"/>
            <a:ext cx="1447800" cy="304800"/>
          </a:xfrm>
          <a:prstGeom prst="line">
            <a:avLst/>
          </a:prstGeom>
          <a:noFill/>
          <a:ln w="66675" algn="ctr">
            <a:solidFill>
              <a:srgbClr val="FF0000"/>
            </a:solidFill>
            <a:round/>
            <a:headEnd type="triangle"/>
            <a:tailEnd type="none" w="med" len="med"/>
          </a:ln>
        </p:spPr>
      </p:cxnSp>
      <p:sp>
        <p:nvSpPr>
          <p:cNvPr id="12" name="Rectangle 11"/>
          <p:cNvSpPr/>
          <p:nvPr/>
        </p:nvSpPr>
        <p:spPr bwMode="auto">
          <a:xfrm>
            <a:off x="3733800" y="4343400"/>
            <a:ext cx="2743200" cy="609600"/>
          </a:xfrm>
          <a:prstGeom prst="rect">
            <a:avLst/>
          </a:prstGeom>
          <a:solidFill>
            <a:schemeClr val="bg2">
              <a:alpha val="58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13" name="Straight Connector 6"/>
          <p:cNvCxnSpPr>
            <a:cxnSpLocks noChangeShapeType="1"/>
          </p:cNvCxnSpPr>
          <p:nvPr/>
        </p:nvCxnSpPr>
        <p:spPr bwMode="auto">
          <a:xfrm flipV="1">
            <a:off x="5181600" y="4953000"/>
            <a:ext cx="1295400" cy="304800"/>
          </a:xfrm>
          <a:prstGeom prst="line">
            <a:avLst/>
          </a:prstGeom>
          <a:noFill/>
          <a:ln w="66675" algn="ctr">
            <a:solidFill>
              <a:srgbClr val="FF0000"/>
            </a:solidFill>
            <a:round/>
            <a:tailEnd type="triangle" w="med" len="med"/>
          </a:ln>
        </p:spPr>
      </p:cxnSp>
      <p:sp>
        <p:nvSpPr>
          <p:cNvPr id="14" name="Title 1"/>
          <p:cNvSpPr txBox="1"/>
          <p:nvPr/>
        </p:nvSpPr>
        <p:spPr bwMode="auto">
          <a:xfrm>
            <a:off x="4114800" y="51816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2</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pic>
        <p:nvPicPr>
          <p:cNvPr id="9218" name="Picture 2" descr="http://whywereason.files.wordpress.com/2011/10/right-wrong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10300" y="2493942"/>
            <a:ext cx="2400300" cy="17177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BB78C05-1E54-4E86-ABDB-75BBE9AA1A93}" type="slidenum">
              <a:rPr lang="zh-CN" altLang="en-US" smtClean="0"/>
            </a:fld>
            <a:endParaRPr lang="en-US" altLang="zh-CN"/>
          </a:p>
        </p:txBody>
      </p:sp>
      <p:pic>
        <p:nvPicPr>
          <p:cNvPr id="4098" name="Picture 2" descr="http://i.zdnet.com/blogs/data-loss-ceos-should-go-to-jail.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1800" y="1981200"/>
            <a:ext cx="3114675" cy="2886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11"/>
          <p:cNvSpPr txBox="1">
            <a:spLocks noChangeArrowheads="1"/>
          </p:cNvSpPr>
          <p:nvPr/>
        </p:nvSpPr>
        <p:spPr bwMode="auto">
          <a:xfrm>
            <a:off x="1066800" y="457200"/>
            <a:ext cx="6553200" cy="1200329"/>
          </a:xfrm>
          <a:prstGeom prst="rect">
            <a:avLst/>
          </a:prstGeom>
          <a:noFill/>
          <a:ln w="9525" algn="ctr">
            <a:noFill/>
            <a:prstDash val="dash"/>
            <a:miter lim="800000"/>
          </a:ln>
          <a:effectLst/>
        </p:spPr>
        <p:txBody>
          <a:bodyPr wrap="square">
            <a:spAutoFit/>
          </a:bodyPr>
          <a:lstStyle/>
          <a:p>
            <a:pPr algn="ctr">
              <a:spcBef>
                <a:spcPct val="50000"/>
              </a:spcBef>
            </a:pPr>
            <a:r>
              <a:rPr lang="en-CA" sz="3600" b="1" dirty="0">
                <a:latin typeface="Times New Roman" pitchFamily="18" charset="0"/>
                <a:ea typeface="SimSun" pitchFamily="2" charset="-122"/>
              </a:rPr>
              <a:t>Mission and Objectives of Forensic Investigations</a:t>
            </a:r>
            <a:endParaRPr lang="en-US" sz="3600" b="1" dirty="0">
              <a:latin typeface="Times New Roman" pitchFamily="18" charset="0"/>
              <a:ea typeface="SimSun" pitchFamily="2" charset="-122"/>
            </a:endParaRPr>
          </a:p>
        </p:txBody>
      </p:sp>
      <p:sp>
        <p:nvSpPr>
          <p:cNvPr id="7" name="Text Box 11"/>
          <p:cNvSpPr txBox="1">
            <a:spLocks noChangeArrowheads="1"/>
          </p:cNvSpPr>
          <p:nvPr/>
        </p:nvSpPr>
        <p:spPr bwMode="auto">
          <a:xfrm>
            <a:off x="152400" y="5124092"/>
            <a:ext cx="3886200" cy="1200329"/>
          </a:xfrm>
          <a:prstGeom prst="rect">
            <a:avLst/>
          </a:prstGeom>
          <a:noFill/>
          <a:ln w="9525" algn="ctr">
            <a:noFill/>
            <a:prstDash val="dash"/>
            <a:miter lim="800000"/>
          </a:ln>
          <a:effectLst/>
        </p:spPr>
        <p:txBody>
          <a:bodyPr wrap="square">
            <a:spAutoFit/>
          </a:bodyPr>
          <a:lstStyle/>
          <a:p>
            <a:pPr algn="ctr">
              <a:spcBef>
                <a:spcPct val="50000"/>
              </a:spcBef>
            </a:pPr>
            <a:r>
              <a:rPr lang="en-CA" sz="3600" b="1" dirty="0">
                <a:latin typeface="Times New Roman" pitchFamily="18" charset="0"/>
                <a:ea typeface="SimSun" pitchFamily="2" charset="-122"/>
              </a:rPr>
              <a:t>Discover Forensic Evidence </a:t>
            </a:r>
            <a:endParaRPr lang="en-US" sz="3600" b="1" dirty="0">
              <a:latin typeface="Times New Roman" pitchFamily="18" charset="0"/>
              <a:ea typeface="SimSun" pitchFamily="2" charset="-122"/>
            </a:endParaRPr>
          </a:p>
        </p:txBody>
      </p:sp>
      <p:sp>
        <p:nvSpPr>
          <p:cNvPr id="8" name="Text Box 11"/>
          <p:cNvSpPr txBox="1">
            <a:spLocks noChangeArrowheads="1"/>
          </p:cNvSpPr>
          <p:nvPr/>
        </p:nvSpPr>
        <p:spPr bwMode="auto">
          <a:xfrm>
            <a:off x="5791200" y="5123375"/>
            <a:ext cx="2514600" cy="1200329"/>
          </a:xfrm>
          <a:prstGeom prst="rect">
            <a:avLst/>
          </a:prstGeom>
          <a:noFill/>
          <a:ln w="9525" algn="ctr">
            <a:noFill/>
            <a:prstDash val="dash"/>
            <a:miter lim="800000"/>
          </a:ln>
          <a:effectLst/>
        </p:spPr>
        <p:txBody>
          <a:bodyPr wrap="square">
            <a:spAutoFit/>
          </a:bodyPr>
          <a:lstStyle/>
          <a:p>
            <a:pPr algn="ctr">
              <a:spcBef>
                <a:spcPct val="50000"/>
              </a:spcBef>
            </a:pPr>
            <a:r>
              <a:rPr lang="en-CA" sz="3600" b="1" dirty="0">
                <a:latin typeface="Times New Roman" pitchFamily="18" charset="0"/>
                <a:ea typeface="SimSun" pitchFamily="2" charset="-122"/>
              </a:rPr>
              <a:t>Let Justice be served</a:t>
            </a:r>
            <a:endParaRPr lang="en-US" sz="3600" b="1" dirty="0">
              <a:latin typeface="Times New Roman" pitchFamily="18" charset="0"/>
              <a:ea typeface="SimSun"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381000"/>
            <a:ext cx="8610600" cy="609600"/>
          </a:xfrm>
        </p:spPr>
        <p:txBody>
          <a:bodyPr/>
          <a:lstStyle/>
          <a:p>
            <a:pPr algn="ctr">
              <a:defRPr/>
            </a:pPr>
            <a:r>
              <a:rPr lang="en-CA" sz="2800" b="1" u="none" dirty="0">
                <a:latin typeface="Times New Roman" pitchFamily="18" charset="0"/>
                <a:cs typeface="Times New Roman" pitchFamily="18" charset="0"/>
              </a:rPr>
              <a:t>Volume Analysis Basics (cont’d)</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21" name="Group 20"/>
          <p:cNvGrpSpPr/>
          <p:nvPr/>
        </p:nvGrpSpPr>
        <p:grpSpPr>
          <a:xfrm>
            <a:off x="304800" y="1143000"/>
            <a:ext cx="4495800" cy="2438400"/>
            <a:chOff x="381000" y="1143000"/>
            <a:chExt cx="4495800" cy="2438400"/>
          </a:xfrm>
        </p:grpSpPr>
        <p:sp>
          <p:nvSpPr>
            <p:cNvPr id="7" name="Rectangle 6"/>
            <p:cNvSpPr/>
            <p:nvPr/>
          </p:nvSpPr>
          <p:spPr bwMode="auto">
            <a:xfrm>
              <a:off x="762000" y="2057400"/>
              <a:ext cx="13716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Rectangle 7"/>
            <p:cNvSpPr/>
            <p:nvPr/>
          </p:nvSpPr>
          <p:spPr bwMode="auto">
            <a:xfrm>
              <a:off x="2133600" y="2057400"/>
              <a:ext cx="1371600" cy="609600"/>
            </a:xfrm>
            <a:prstGeom prst="rect">
              <a:avLst/>
            </a:prstGeom>
            <a:solidFill>
              <a:schemeClr val="bg2"/>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9" name="Rectangle 8"/>
            <p:cNvSpPr/>
            <p:nvPr/>
          </p:nvSpPr>
          <p:spPr bwMode="auto">
            <a:xfrm>
              <a:off x="3505200" y="2057400"/>
              <a:ext cx="1371600" cy="6096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0" name="Title 1"/>
            <p:cNvSpPr txBox="1"/>
            <p:nvPr/>
          </p:nvSpPr>
          <p:spPr bwMode="auto">
            <a:xfrm>
              <a:off x="381000" y="11430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1</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11" name="Straight Connector 6"/>
            <p:cNvCxnSpPr>
              <a:cxnSpLocks noChangeShapeType="1"/>
            </p:cNvCxnSpPr>
            <p:nvPr/>
          </p:nvCxnSpPr>
          <p:spPr bwMode="auto">
            <a:xfrm rot="10800000" flipV="1">
              <a:off x="762000" y="1600200"/>
              <a:ext cx="685800" cy="457200"/>
            </a:xfrm>
            <a:prstGeom prst="line">
              <a:avLst/>
            </a:prstGeom>
            <a:noFill/>
            <a:ln w="66675" algn="ctr">
              <a:solidFill>
                <a:srgbClr val="FF0000"/>
              </a:solidFill>
              <a:round/>
              <a:tailEnd type="triangle" w="med" len="med"/>
            </a:ln>
          </p:spPr>
        </p:cxnSp>
        <p:cxnSp>
          <p:nvCxnSpPr>
            <p:cNvPr id="13" name="Straight Connector 6"/>
            <p:cNvCxnSpPr>
              <a:cxnSpLocks noChangeShapeType="1"/>
            </p:cNvCxnSpPr>
            <p:nvPr/>
          </p:nvCxnSpPr>
          <p:spPr bwMode="auto">
            <a:xfrm>
              <a:off x="1447800" y="1600200"/>
              <a:ext cx="685800" cy="457200"/>
            </a:xfrm>
            <a:prstGeom prst="line">
              <a:avLst/>
            </a:prstGeom>
            <a:noFill/>
            <a:ln w="66675" algn="ctr">
              <a:solidFill>
                <a:srgbClr val="FF0000"/>
              </a:solidFill>
              <a:round/>
              <a:tailEnd type="triangle" w="med" len="med"/>
            </a:ln>
          </p:spPr>
        </p:cxnSp>
        <p:cxnSp>
          <p:nvCxnSpPr>
            <p:cNvPr id="17" name="Straight Connector 6"/>
            <p:cNvCxnSpPr>
              <a:cxnSpLocks noChangeShapeType="1"/>
            </p:cNvCxnSpPr>
            <p:nvPr/>
          </p:nvCxnSpPr>
          <p:spPr bwMode="auto">
            <a:xfrm>
              <a:off x="2133600" y="2667000"/>
              <a:ext cx="685800" cy="457200"/>
            </a:xfrm>
            <a:prstGeom prst="line">
              <a:avLst/>
            </a:prstGeom>
            <a:noFill/>
            <a:ln w="66675" algn="ctr">
              <a:solidFill>
                <a:srgbClr val="FF0000"/>
              </a:solidFill>
              <a:round/>
              <a:headEnd type="triangle"/>
              <a:tailEnd type="none" w="med" len="med"/>
            </a:ln>
          </p:spPr>
        </p:cxnSp>
        <p:cxnSp>
          <p:nvCxnSpPr>
            <p:cNvPr id="18" name="Straight Connector 6"/>
            <p:cNvCxnSpPr>
              <a:cxnSpLocks noChangeShapeType="1"/>
            </p:cNvCxnSpPr>
            <p:nvPr/>
          </p:nvCxnSpPr>
          <p:spPr bwMode="auto">
            <a:xfrm flipV="1">
              <a:off x="2819400" y="2667000"/>
              <a:ext cx="685800" cy="457200"/>
            </a:xfrm>
            <a:prstGeom prst="line">
              <a:avLst/>
            </a:prstGeom>
            <a:noFill/>
            <a:ln w="66675" algn="ctr">
              <a:solidFill>
                <a:srgbClr val="FF0000"/>
              </a:solidFill>
              <a:round/>
              <a:tailEnd type="triangle" w="med" len="med"/>
            </a:ln>
          </p:spPr>
        </p:cxnSp>
        <p:sp>
          <p:nvSpPr>
            <p:cNvPr id="20" name="Title 1"/>
            <p:cNvSpPr txBox="1"/>
            <p:nvPr/>
          </p:nvSpPr>
          <p:spPr bwMode="auto">
            <a:xfrm>
              <a:off x="1828800" y="29718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2</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grpSp>
      <p:grpSp>
        <p:nvGrpSpPr>
          <p:cNvPr id="34" name="Group 33"/>
          <p:cNvGrpSpPr/>
          <p:nvPr/>
        </p:nvGrpSpPr>
        <p:grpSpPr>
          <a:xfrm>
            <a:off x="3886200" y="3810000"/>
            <a:ext cx="4953000" cy="2438400"/>
            <a:chOff x="4038600" y="3810000"/>
            <a:chExt cx="4953000" cy="2438400"/>
          </a:xfrm>
        </p:grpSpPr>
        <p:sp>
          <p:nvSpPr>
            <p:cNvPr id="24" name="Rectangle 23"/>
            <p:cNvSpPr/>
            <p:nvPr/>
          </p:nvSpPr>
          <p:spPr bwMode="auto">
            <a:xfrm>
              <a:off x="4419600" y="4724400"/>
              <a:ext cx="13716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6" name="Rectangle 25"/>
            <p:cNvSpPr/>
            <p:nvPr/>
          </p:nvSpPr>
          <p:spPr bwMode="auto">
            <a:xfrm>
              <a:off x="5791200" y="4724400"/>
              <a:ext cx="1371600" cy="6096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7" name="Title 1"/>
            <p:cNvSpPr txBox="1"/>
            <p:nvPr/>
          </p:nvSpPr>
          <p:spPr bwMode="auto">
            <a:xfrm>
              <a:off x="4038600" y="38100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1</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28" name="Straight Connector 6"/>
            <p:cNvCxnSpPr>
              <a:cxnSpLocks noChangeShapeType="1"/>
            </p:cNvCxnSpPr>
            <p:nvPr/>
          </p:nvCxnSpPr>
          <p:spPr bwMode="auto">
            <a:xfrm rot="10800000" flipV="1">
              <a:off x="4419600" y="4267200"/>
              <a:ext cx="685800" cy="457200"/>
            </a:xfrm>
            <a:prstGeom prst="line">
              <a:avLst/>
            </a:prstGeom>
            <a:noFill/>
            <a:ln w="66675" algn="ctr">
              <a:solidFill>
                <a:srgbClr val="FF0000"/>
              </a:solidFill>
              <a:round/>
              <a:tailEnd type="triangle" w="med" len="med"/>
            </a:ln>
          </p:spPr>
        </p:cxnSp>
        <p:cxnSp>
          <p:nvCxnSpPr>
            <p:cNvPr id="29" name="Straight Connector 6"/>
            <p:cNvCxnSpPr>
              <a:cxnSpLocks noChangeShapeType="1"/>
            </p:cNvCxnSpPr>
            <p:nvPr/>
          </p:nvCxnSpPr>
          <p:spPr bwMode="auto">
            <a:xfrm>
              <a:off x="5105400" y="4267200"/>
              <a:ext cx="685800" cy="457200"/>
            </a:xfrm>
            <a:prstGeom prst="line">
              <a:avLst/>
            </a:prstGeom>
            <a:noFill/>
            <a:ln w="66675" algn="ctr">
              <a:solidFill>
                <a:srgbClr val="FF0000"/>
              </a:solidFill>
              <a:round/>
              <a:tailEnd type="triangle" w="med" len="med"/>
            </a:ln>
          </p:spPr>
        </p:cxnSp>
        <p:cxnSp>
          <p:nvCxnSpPr>
            <p:cNvPr id="30" name="Straight Connector 6"/>
            <p:cNvCxnSpPr>
              <a:cxnSpLocks noChangeShapeType="1"/>
            </p:cNvCxnSpPr>
            <p:nvPr/>
          </p:nvCxnSpPr>
          <p:spPr bwMode="auto">
            <a:xfrm>
              <a:off x="7162800" y="5334000"/>
              <a:ext cx="685800" cy="457200"/>
            </a:xfrm>
            <a:prstGeom prst="line">
              <a:avLst/>
            </a:prstGeom>
            <a:noFill/>
            <a:ln w="66675" algn="ctr">
              <a:solidFill>
                <a:srgbClr val="FF0000"/>
              </a:solidFill>
              <a:round/>
              <a:headEnd type="triangle"/>
              <a:tailEnd type="none" w="med" len="med"/>
            </a:ln>
          </p:spPr>
        </p:cxnSp>
        <p:grpSp>
          <p:nvGrpSpPr>
            <p:cNvPr id="33" name="Group 32"/>
            <p:cNvGrpSpPr/>
            <p:nvPr/>
          </p:nvGrpSpPr>
          <p:grpSpPr>
            <a:xfrm>
              <a:off x="6858000" y="4724400"/>
              <a:ext cx="2133600" cy="1524000"/>
              <a:chOff x="5486400" y="4724400"/>
              <a:chExt cx="2133600" cy="1524000"/>
            </a:xfrm>
          </p:grpSpPr>
          <p:sp>
            <p:nvSpPr>
              <p:cNvPr id="25" name="Rectangle 24"/>
              <p:cNvSpPr/>
              <p:nvPr/>
            </p:nvSpPr>
            <p:spPr bwMode="auto">
              <a:xfrm>
                <a:off x="5791200" y="4724400"/>
                <a:ext cx="1371600" cy="609600"/>
              </a:xfrm>
              <a:prstGeom prst="rect">
                <a:avLst/>
              </a:prstGeom>
              <a:solidFill>
                <a:schemeClr val="bg2"/>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31" name="Straight Connector 6"/>
              <p:cNvCxnSpPr>
                <a:cxnSpLocks noChangeShapeType="1"/>
              </p:cNvCxnSpPr>
              <p:nvPr/>
            </p:nvCxnSpPr>
            <p:spPr bwMode="auto">
              <a:xfrm flipV="1">
                <a:off x="6477000" y="5334000"/>
                <a:ext cx="685800" cy="457200"/>
              </a:xfrm>
              <a:prstGeom prst="line">
                <a:avLst/>
              </a:prstGeom>
              <a:noFill/>
              <a:ln w="66675" algn="ctr">
                <a:solidFill>
                  <a:srgbClr val="FF0000"/>
                </a:solidFill>
                <a:round/>
                <a:tailEnd type="triangle" w="med" len="med"/>
              </a:ln>
            </p:spPr>
          </p:cxnSp>
          <p:sp>
            <p:nvSpPr>
              <p:cNvPr id="32" name="Title 1"/>
              <p:cNvSpPr txBox="1"/>
              <p:nvPr/>
            </p:nvSpPr>
            <p:spPr bwMode="auto">
              <a:xfrm>
                <a:off x="5486400" y="56388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2</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grpSp>
      </p:grpSp>
      <p:pic>
        <p:nvPicPr>
          <p:cNvPr id="2050" name="Picture 2" descr="http://www.mdpi.com/2072-4292/1/4/1190/ag"/>
          <p:cNvPicPr>
            <a:picLocks noChangeAspect="1" noChangeArrowheads="1"/>
          </p:cNvPicPr>
          <p:nvPr/>
        </p:nvPicPr>
        <p:blipFill>
          <a:blip r:embed="rId1"/>
          <a:srcRect/>
          <a:stretch>
            <a:fillRect/>
          </a:stretch>
        </p:blipFill>
        <p:spPr bwMode="auto">
          <a:xfrm>
            <a:off x="7448550" y="0"/>
            <a:ext cx="1695450" cy="980939"/>
          </a:xfrm>
          <a:prstGeom prst="rect">
            <a:avLst/>
          </a:prstGeom>
          <a:noFill/>
        </p:spPr>
      </p:pic>
      <p:sp>
        <p:nvSpPr>
          <p:cNvPr id="35" name="Rectangle 3"/>
          <p:cNvSpPr txBox="1">
            <a:spLocks noChangeArrowheads="1"/>
          </p:cNvSpPr>
          <p:nvPr/>
        </p:nvSpPr>
        <p:spPr bwMode="auto">
          <a:xfrm>
            <a:off x="7391400" y="990600"/>
            <a:ext cx="1752600" cy="68580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1800" b="1" kern="0" dirty="0">
                <a:effectLst>
                  <a:outerShdw blurRad="38100" dist="38100" dir="2700000" algn="tl">
                    <a:srgbClr val="000000">
                      <a:alpha val="43137"/>
                    </a:srgbClr>
                  </a:outerShdw>
                </a:effectLst>
                <a:latin typeface="+mn-lt"/>
              </a:rPr>
              <a:t>Consistency Checks</a:t>
            </a:r>
            <a:endParaRPr lang="en-US" sz="1800" b="1" kern="0" dirty="0">
              <a:effectLst>
                <a:outerShdw blurRad="38100" dist="38100" dir="2700000" algn="tl">
                  <a:srgbClr val="000000">
                    <a:alpha val="43137"/>
                  </a:srgbClr>
                </a:outerShdw>
              </a:effectLst>
              <a:latin typeface="+mn-lt"/>
            </a:endParaRPr>
          </a:p>
        </p:txBody>
      </p:sp>
      <p:pic>
        <p:nvPicPr>
          <p:cNvPr id="36" name="Picture 2"/>
          <p:cNvPicPr>
            <a:picLocks noChangeAspect="1" noChangeArrowheads="1"/>
          </p:cNvPicPr>
          <p:nvPr/>
        </p:nvPicPr>
        <p:blipFill>
          <a:blip r:embed="rId2"/>
          <a:srcRect/>
          <a:stretch>
            <a:fillRect/>
          </a:stretch>
        </p:blipFill>
        <p:spPr bwMode="auto">
          <a:xfrm>
            <a:off x="0" y="0"/>
            <a:ext cx="1476375" cy="84772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381000"/>
            <a:ext cx="8610600" cy="609600"/>
          </a:xfrm>
        </p:spPr>
        <p:txBody>
          <a:bodyPr/>
          <a:lstStyle/>
          <a:p>
            <a:pPr algn="ctr">
              <a:defRPr/>
            </a:pPr>
            <a:r>
              <a:rPr lang="en-CA" sz="2800" b="1" u="none" dirty="0">
                <a:latin typeface="Times New Roman" pitchFamily="18" charset="0"/>
                <a:cs typeface="Times New Roman" pitchFamily="18" charset="0"/>
              </a:rPr>
              <a:t>Volume Analysis Basics (cont’d)</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nvGrpSpPr>
          <p:cNvPr id="35" name="Group 34"/>
          <p:cNvGrpSpPr/>
          <p:nvPr/>
        </p:nvGrpSpPr>
        <p:grpSpPr>
          <a:xfrm>
            <a:off x="304800" y="1143000"/>
            <a:ext cx="3581400" cy="2438400"/>
            <a:chOff x="304800" y="1143000"/>
            <a:chExt cx="3581400" cy="2438400"/>
          </a:xfrm>
        </p:grpSpPr>
        <p:sp>
          <p:nvSpPr>
            <p:cNvPr id="7" name="Rectangle 6"/>
            <p:cNvSpPr/>
            <p:nvPr/>
          </p:nvSpPr>
          <p:spPr bwMode="auto">
            <a:xfrm>
              <a:off x="685800" y="2057400"/>
              <a:ext cx="13716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8" name="Rectangle 7"/>
            <p:cNvSpPr/>
            <p:nvPr/>
          </p:nvSpPr>
          <p:spPr bwMode="auto">
            <a:xfrm>
              <a:off x="2057400" y="2057400"/>
              <a:ext cx="1371600" cy="609600"/>
            </a:xfrm>
            <a:prstGeom prst="rect">
              <a:avLst/>
            </a:prstGeom>
            <a:solidFill>
              <a:schemeClr val="bg2"/>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10" name="Title 1"/>
            <p:cNvSpPr txBox="1"/>
            <p:nvPr/>
          </p:nvSpPr>
          <p:spPr bwMode="auto">
            <a:xfrm>
              <a:off x="304800" y="11430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1</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11" name="Straight Connector 6"/>
            <p:cNvCxnSpPr>
              <a:cxnSpLocks noChangeShapeType="1"/>
            </p:cNvCxnSpPr>
            <p:nvPr/>
          </p:nvCxnSpPr>
          <p:spPr bwMode="auto">
            <a:xfrm rot="10800000" flipV="1">
              <a:off x="685800" y="1600200"/>
              <a:ext cx="685800" cy="457200"/>
            </a:xfrm>
            <a:prstGeom prst="line">
              <a:avLst/>
            </a:prstGeom>
            <a:noFill/>
            <a:ln w="66675" algn="ctr">
              <a:solidFill>
                <a:srgbClr val="FF0000"/>
              </a:solidFill>
              <a:round/>
              <a:tailEnd type="triangle" w="med" len="med"/>
            </a:ln>
          </p:spPr>
        </p:cxnSp>
        <p:cxnSp>
          <p:nvCxnSpPr>
            <p:cNvPr id="13" name="Straight Connector 6"/>
            <p:cNvCxnSpPr>
              <a:cxnSpLocks noChangeShapeType="1"/>
            </p:cNvCxnSpPr>
            <p:nvPr/>
          </p:nvCxnSpPr>
          <p:spPr bwMode="auto">
            <a:xfrm>
              <a:off x="1371600" y="1600200"/>
              <a:ext cx="685800" cy="457200"/>
            </a:xfrm>
            <a:prstGeom prst="line">
              <a:avLst/>
            </a:prstGeom>
            <a:noFill/>
            <a:ln w="66675" algn="ctr">
              <a:solidFill>
                <a:srgbClr val="FF0000"/>
              </a:solidFill>
              <a:round/>
              <a:tailEnd type="triangle" w="med" len="med"/>
            </a:ln>
          </p:spPr>
        </p:cxnSp>
        <p:cxnSp>
          <p:nvCxnSpPr>
            <p:cNvPr id="17" name="Straight Connector 6"/>
            <p:cNvCxnSpPr>
              <a:cxnSpLocks noChangeShapeType="1"/>
            </p:cNvCxnSpPr>
            <p:nvPr/>
          </p:nvCxnSpPr>
          <p:spPr bwMode="auto">
            <a:xfrm>
              <a:off x="2057400" y="2667000"/>
              <a:ext cx="685800" cy="457200"/>
            </a:xfrm>
            <a:prstGeom prst="line">
              <a:avLst/>
            </a:prstGeom>
            <a:noFill/>
            <a:ln w="66675" algn="ctr">
              <a:solidFill>
                <a:srgbClr val="FF0000"/>
              </a:solidFill>
              <a:round/>
              <a:headEnd type="triangle"/>
              <a:tailEnd type="none" w="med" len="med"/>
            </a:ln>
          </p:spPr>
        </p:cxnSp>
        <p:cxnSp>
          <p:nvCxnSpPr>
            <p:cNvPr id="18" name="Straight Connector 6"/>
            <p:cNvCxnSpPr>
              <a:cxnSpLocks noChangeShapeType="1"/>
            </p:cNvCxnSpPr>
            <p:nvPr/>
          </p:nvCxnSpPr>
          <p:spPr bwMode="auto">
            <a:xfrm flipV="1">
              <a:off x="2743200" y="2667000"/>
              <a:ext cx="685800" cy="457200"/>
            </a:xfrm>
            <a:prstGeom prst="line">
              <a:avLst/>
            </a:prstGeom>
            <a:noFill/>
            <a:ln w="66675" algn="ctr">
              <a:solidFill>
                <a:srgbClr val="FF0000"/>
              </a:solidFill>
              <a:round/>
              <a:tailEnd type="triangle" w="med" len="med"/>
            </a:ln>
          </p:spPr>
        </p:cxnSp>
        <p:sp>
          <p:nvSpPr>
            <p:cNvPr id="20" name="Title 1"/>
            <p:cNvSpPr txBox="1"/>
            <p:nvPr/>
          </p:nvSpPr>
          <p:spPr bwMode="auto">
            <a:xfrm>
              <a:off x="1752600" y="29718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2</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grpSp>
      <p:sp>
        <p:nvSpPr>
          <p:cNvPr id="24" name="Rectangle 23"/>
          <p:cNvSpPr/>
          <p:nvPr/>
        </p:nvSpPr>
        <p:spPr bwMode="auto">
          <a:xfrm>
            <a:off x="4267200" y="4724400"/>
            <a:ext cx="20574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7" name="Title 1"/>
          <p:cNvSpPr txBox="1"/>
          <p:nvPr/>
        </p:nvSpPr>
        <p:spPr bwMode="auto">
          <a:xfrm>
            <a:off x="4191000" y="38100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1</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28" name="Straight Connector 6"/>
          <p:cNvCxnSpPr>
            <a:cxnSpLocks noChangeShapeType="1"/>
          </p:cNvCxnSpPr>
          <p:nvPr/>
        </p:nvCxnSpPr>
        <p:spPr bwMode="auto">
          <a:xfrm rot="10800000" flipV="1">
            <a:off x="4267200" y="4267200"/>
            <a:ext cx="914400" cy="457200"/>
          </a:xfrm>
          <a:prstGeom prst="line">
            <a:avLst/>
          </a:prstGeom>
          <a:noFill/>
          <a:ln w="66675" algn="ctr">
            <a:solidFill>
              <a:srgbClr val="FF0000"/>
            </a:solidFill>
            <a:round/>
            <a:tailEnd type="triangle" w="med" len="med"/>
          </a:ln>
        </p:spPr>
      </p:cxnSp>
      <p:cxnSp>
        <p:nvCxnSpPr>
          <p:cNvPr id="29" name="Straight Connector 6"/>
          <p:cNvCxnSpPr>
            <a:cxnSpLocks noChangeShapeType="1"/>
          </p:cNvCxnSpPr>
          <p:nvPr/>
        </p:nvCxnSpPr>
        <p:spPr bwMode="auto">
          <a:xfrm>
            <a:off x="5181600" y="4267200"/>
            <a:ext cx="1143000" cy="457200"/>
          </a:xfrm>
          <a:prstGeom prst="line">
            <a:avLst/>
          </a:prstGeom>
          <a:noFill/>
          <a:ln w="66675" algn="ctr">
            <a:solidFill>
              <a:srgbClr val="FF0000"/>
            </a:solidFill>
            <a:round/>
            <a:tailEnd type="triangle" w="med" len="med"/>
          </a:ln>
        </p:spPr>
      </p:cxnSp>
      <p:cxnSp>
        <p:nvCxnSpPr>
          <p:cNvPr id="30" name="Straight Connector 6"/>
          <p:cNvCxnSpPr>
            <a:cxnSpLocks noChangeShapeType="1"/>
          </p:cNvCxnSpPr>
          <p:nvPr/>
        </p:nvCxnSpPr>
        <p:spPr bwMode="auto">
          <a:xfrm>
            <a:off x="5638800" y="5334000"/>
            <a:ext cx="1447800" cy="304800"/>
          </a:xfrm>
          <a:prstGeom prst="line">
            <a:avLst/>
          </a:prstGeom>
          <a:noFill/>
          <a:ln w="66675" algn="ctr">
            <a:solidFill>
              <a:srgbClr val="FF0000"/>
            </a:solidFill>
            <a:round/>
            <a:headEnd type="triangle"/>
            <a:tailEnd type="none" w="med" len="med"/>
          </a:ln>
        </p:spPr>
      </p:cxnSp>
      <p:sp>
        <p:nvSpPr>
          <p:cNvPr id="25" name="Rectangle 24"/>
          <p:cNvSpPr/>
          <p:nvPr/>
        </p:nvSpPr>
        <p:spPr bwMode="auto">
          <a:xfrm>
            <a:off x="5638800" y="4724400"/>
            <a:ext cx="2743200" cy="609600"/>
          </a:xfrm>
          <a:prstGeom prst="rect">
            <a:avLst/>
          </a:prstGeom>
          <a:solidFill>
            <a:schemeClr val="bg2">
              <a:alpha val="58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31" name="Straight Connector 6"/>
          <p:cNvCxnSpPr>
            <a:cxnSpLocks noChangeShapeType="1"/>
          </p:cNvCxnSpPr>
          <p:nvPr/>
        </p:nvCxnSpPr>
        <p:spPr bwMode="auto">
          <a:xfrm flipV="1">
            <a:off x="7086600" y="5334000"/>
            <a:ext cx="1295400" cy="304800"/>
          </a:xfrm>
          <a:prstGeom prst="line">
            <a:avLst/>
          </a:prstGeom>
          <a:noFill/>
          <a:ln w="66675" algn="ctr">
            <a:solidFill>
              <a:srgbClr val="FF0000"/>
            </a:solidFill>
            <a:round/>
            <a:tailEnd type="triangle" w="med" len="med"/>
          </a:ln>
        </p:spPr>
      </p:cxnSp>
      <p:sp>
        <p:nvSpPr>
          <p:cNvPr id="32" name="Title 1"/>
          <p:cNvSpPr txBox="1"/>
          <p:nvPr/>
        </p:nvSpPr>
        <p:spPr bwMode="auto">
          <a:xfrm>
            <a:off x="6019800" y="55626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2</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pic>
        <p:nvPicPr>
          <p:cNvPr id="33" name="Picture 2" descr="http://www.mdpi.com/2072-4292/1/4/1190/ag"/>
          <p:cNvPicPr>
            <a:picLocks noChangeAspect="1" noChangeArrowheads="1"/>
          </p:cNvPicPr>
          <p:nvPr/>
        </p:nvPicPr>
        <p:blipFill>
          <a:blip r:embed="rId1"/>
          <a:srcRect/>
          <a:stretch>
            <a:fillRect/>
          </a:stretch>
        </p:blipFill>
        <p:spPr bwMode="auto">
          <a:xfrm>
            <a:off x="7448550" y="0"/>
            <a:ext cx="1695450" cy="980939"/>
          </a:xfrm>
          <a:prstGeom prst="rect">
            <a:avLst/>
          </a:prstGeom>
          <a:noFill/>
        </p:spPr>
      </p:pic>
      <p:sp>
        <p:nvSpPr>
          <p:cNvPr id="34" name="Rectangle 3"/>
          <p:cNvSpPr txBox="1">
            <a:spLocks noChangeArrowheads="1"/>
          </p:cNvSpPr>
          <p:nvPr/>
        </p:nvSpPr>
        <p:spPr bwMode="auto">
          <a:xfrm>
            <a:off x="7391400" y="990600"/>
            <a:ext cx="1752600" cy="68580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1800" b="1" kern="0" dirty="0">
                <a:effectLst>
                  <a:outerShdw blurRad="38100" dist="38100" dir="2700000" algn="tl">
                    <a:srgbClr val="000000">
                      <a:alpha val="43137"/>
                    </a:srgbClr>
                  </a:outerShdw>
                </a:effectLst>
                <a:latin typeface="+mn-lt"/>
              </a:rPr>
              <a:t>Consistency Checks</a:t>
            </a:r>
            <a:endParaRPr lang="en-US" sz="1800" b="1" kern="0" dirty="0">
              <a:effectLst>
                <a:outerShdw blurRad="38100" dist="38100" dir="2700000" algn="tl">
                  <a:srgbClr val="000000">
                    <a:alpha val="43137"/>
                  </a:srgbClr>
                </a:outerShdw>
              </a:effectLst>
              <a:latin typeface="+mn-lt"/>
            </a:endParaRPr>
          </a:p>
        </p:txBody>
      </p:sp>
      <p:pic>
        <p:nvPicPr>
          <p:cNvPr id="42" name="Picture 2"/>
          <p:cNvPicPr>
            <a:picLocks noChangeAspect="1" noChangeArrowheads="1"/>
          </p:cNvPicPr>
          <p:nvPr/>
        </p:nvPicPr>
        <p:blipFill>
          <a:blip r:embed="rId2"/>
          <a:srcRect/>
          <a:stretch>
            <a:fillRect/>
          </a:stretch>
        </p:blipFill>
        <p:spPr bwMode="auto">
          <a:xfrm>
            <a:off x="0" y="0"/>
            <a:ext cx="1476375" cy="84772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381000"/>
            <a:ext cx="8610600" cy="609600"/>
          </a:xfrm>
        </p:spPr>
        <p:txBody>
          <a:bodyPr/>
          <a:lstStyle/>
          <a:p>
            <a:pPr algn="ctr">
              <a:defRPr/>
            </a:pPr>
            <a:r>
              <a:rPr lang="en-CA" sz="2800" b="1" u="none" dirty="0">
                <a:latin typeface="Times New Roman" pitchFamily="18" charset="0"/>
                <a:cs typeface="Times New Roman" pitchFamily="18" charset="0"/>
              </a:rPr>
              <a:t>Volume Analysis Basics (cont’d)</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4" name="Rectangle 23"/>
          <p:cNvSpPr/>
          <p:nvPr/>
        </p:nvSpPr>
        <p:spPr bwMode="auto">
          <a:xfrm>
            <a:off x="1981200" y="3276600"/>
            <a:ext cx="51054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27" name="Title 1"/>
          <p:cNvSpPr txBox="1"/>
          <p:nvPr/>
        </p:nvSpPr>
        <p:spPr bwMode="auto">
          <a:xfrm>
            <a:off x="3352800" y="17526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1</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cxnSp>
        <p:nvCxnSpPr>
          <p:cNvPr id="28" name="Straight Connector 6"/>
          <p:cNvCxnSpPr>
            <a:cxnSpLocks noChangeShapeType="1"/>
          </p:cNvCxnSpPr>
          <p:nvPr/>
        </p:nvCxnSpPr>
        <p:spPr bwMode="auto">
          <a:xfrm rot="10800000" flipV="1">
            <a:off x="1981200" y="2362200"/>
            <a:ext cx="2438400" cy="914400"/>
          </a:xfrm>
          <a:prstGeom prst="line">
            <a:avLst/>
          </a:prstGeom>
          <a:noFill/>
          <a:ln w="66675" algn="ctr">
            <a:solidFill>
              <a:srgbClr val="FF0000"/>
            </a:solidFill>
            <a:round/>
            <a:tailEnd type="triangle" w="med" len="med"/>
          </a:ln>
        </p:spPr>
      </p:cxnSp>
      <p:cxnSp>
        <p:nvCxnSpPr>
          <p:cNvPr id="29" name="Straight Connector 6"/>
          <p:cNvCxnSpPr>
            <a:cxnSpLocks noChangeShapeType="1"/>
          </p:cNvCxnSpPr>
          <p:nvPr/>
        </p:nvCxnSpPr>
        <p:spPr bwMode="auto">
          <a:xfrm>
            <a:off x="4419600" y="2362200"/>
            <a:ext cx="2667000" cy="914400"/>
          </a:xfrm>
          <a:prstGeom prst="line">
            <a:avLst/>
          </a:prstGeom>
          <a:noFill/>
          <a:ln w="66675" algn="ctr">
            <a:solidFill>
              <a:srgbClr val="FF0000"/>
            </a:solidFill>
            <a:round/>
            <a:tailEnd type="triangle" w="med" len="med"/>
          </a:ln>
        </p:spPr>
      </p:cxnSp>
      <p:cxnSp>
        <p:nvCxnSpPr>
          <p:cNvPr id="30" name="Straight Connector 6"/>
          <p:cNvCxnSpPr>
            <a:cxnSpLocks noChangeShapeType="1"/>
          </p:cNvCxnSpPr>
          <p:nvPr/>
        </p:nvCxnSpPr>
        <p:spPr bwMode="auto">
          <a:xfrm>
            <a:off x="3352800" y="3886200"/>
            <a:ext cx="1066800" cy="533400"/>
          </a:xfrm>
          <a:prstGeom prst="line">
            <a:avLst/>
          </a:prstGeom>
          <a:noFill/>
          <a:ln w="66675" algn="ctr">
            <a:solidFill>
              <a:srgbClr val="FF0000"/>
            </a:solidFill>
            <a:round/>
            <a:headEnd type="triangle"/>
            <a:tailEnd type="none" w="med" len="med"/>
          </a:ln>
        </p:spPr>
      </p:cxnSp>
      <p:sp>
        <p:nvSpPr>
          <p:cNvPr id="25" name="Rectangle 24"/>
          <p:cNvSpPr/>
          <p:nvPr/>
        </p:nvSpPr>
        <p:spPr bwMode="auto">
          <a:xfrm>
            <a:off x="3352800" y="3276600"/>
            <a:ext cx="1905000" cy="609600"/>
          </a:xfrm>
          <a:prstGeom prst="rect">
            <a:avLst/>
          </a:prstGeom>
          <a:solidFill>
            <a:schemeClr val="bg2">
              <a:alpha val="58000"/>
            </a:schemeClr>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31" name="Straight Connector 6"/>
          <p:cNvCxnSpPr>
            <a:cxnSpLocks noChangeShapeType="1"/>
            <a:stCxn id="32" idx="0"/>
          </p:cNvCxnSpPr>
          <p:nvPr/>
        </p:nvCxnSpPr>
        <p:spPr bwMode="auto">
          <a:xfrm rot="5400000" flipH="1" flipV="1">
            <a:off x="4572000" y="3733800"/>
            <a:ext cx="533400" cy="838200"/>
          </a:xfrm>
          <a:prstGeom prst="line">
            <a:avLst/>
          </a:prstGeom>
          <a:noFill/>
          <a:ln w="66675" algn="ctr">
            <a:solidFill>
              <a:srgbClr val="FF0000"/>
            </a:solidFill>
            <a:round/>
            <a:tailEnd type="triangle" w="med" len="med"/>
          </a:ln>
        </p:spPr>
      </p:cxnSp>
      <p:sp>
        <p:nvSpPr>
          <p:cNvPr id="32" name="Title 1"/>
          <p:cNvSpPr txBox="1"/>
          <p:nvPr/>
        </p:nvSpPr>
        <p:spPr bwMode="auto">
          <a:xfrm>
            <a:off x="3352800" y="44196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 2</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pic>
        <p:nvPicPr>
          <p:cNvPr id="33" name="Picture 2" descr="http://www.mdpi.com/2072-4292/1/4/1190/ag"/>
          <p:cNvPicPr>
            <a:picLocks noChangeAspect="1" noChangeArrowheads="1"/>
          </p:cNvPicPr>
          <p:nvPr/>
        </p:nvPicPr>
        <p:blipFill>
          <a:blip r:embed="rId1"/>
          <a:srcRect/>
          <a:stretch>
            <a:fillRect/>
          </a:stretch>
        </p:blipFill>
        <p:spPr bwMode="auto">
          <a:xfrm>
            <a:off x="7448550" y="0"/>
            <a:ext cx="1695450" cy="980939"/>
          </a:xfrm>
          <a:prstGeom prst="rect">
            <a:avLst/>
          </a:prstGeom>
          <a:noFill/>
        </p:spPr>
      </p:pic>
      <p:sp>
        <p:nvSpPr>
          <p:cNvPr id="34" name="Rectangle 3"/>
          <p:cNvSpPr txBox="1">
            <a:spLocks noChangeArrowheads="1"/>
          </p:cNvSpPr>
          <p:nvPr/>
        </p:nvSpPr>
        <p:spPr bwMode="auto">
          <a:xfrm>
            <a:off x="7391400" y="990600"/>
            <a:ext cx="1752600" cy="68580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1800" b="1" kern="0" dirty="0">
                <a:effectLst>
                  <a:outerShdw blurRad="38100" dist="38100" dir="2700000" algn="tl">
                    <a:srgbClr val="000000">
                      <a:alpha val="43137"/>
                    </a:srgbClr>
                  </a:outerShdw>
                </a:effectLst>
                <a:latin typeface="+mn-lt"/>
              </a:rPr>
              <a:t>Consistency Checks</a:t>
            </a:r>
            <a:endParaRPr lang="en-US" sz="1800" b="1" kern="0" dirty="0">
              <a:effectLst>
                <a:outerShdw blurRad="38100" dist="38100" dir="2700000" algn="tl">
                  <a:srgbClr val="000000">
                    <a:alpha val="43137"/>
                  </a:srgbClr>
                </a:outerShdw>
              </a:effectLst>
              <a:latin typeface="+mn-lt"/>
            </a:endParaRPr>
          </a:p>
        </p:txBody>
      </p:sp>
      <p:pic>
        <p:nvPicPr>
          <p:cNvPr id="39" name="Picture 2"/>
          <p:cNvPicPr>
            <a:picLocks noChangeAspect="1" noChangeArrowheads="1"/>
          </p:cNvPicPr>
          <p:nvPr/>
        </p:nvPicPr>
        <p:blipFill>
          <a:blip r:embed="rId2"/>
          <a:srcRect/>
          <a:stretch>
            <a:fillRect/>
          </a:stretch>
        </p:blipFill>
        <p:spPr bwMode="auto">
          <a:xfrm>
            <a:off x="0" y="0"/>
            <a:ext cx="1476375" cy="847725"/>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28600" y="762000"/>
            <a:ext cx="8610600" cy="609600"/>
          </a:xfrm>
        </p:spPr>
        <p:txBody>
          <a:bodyPr/>
          <a:lstStyle/>
          <a:p>
            <a:pPr algn="ctr">
              <a:defRPr/>
            </a:pPr>
            <a:r>
              <a:rPr lang="en-CA" sz="2800" b="1" u="none" dirty="0">
                <a:latin typeface="Times New Roman" pitchFamily="18" charset="0"/>
                <a:cs typeface="Times New Roman" pitchFamily="18" charset="0"/>
              </a:rPr>
              <a:t>Volume Analysis Basics (cont’d)</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3"/>
          <p:cNvSpPr txBox="1">
            <a:spLocks noChangeArrowheads="1"/>
          </p:cNvSpPr>
          <p:nvPr/>
        </p:nvSpPr>
        <p:spPr bwMode="auto">
          <a:xfrm>
            <a:off x="298450" y="1752600"/>
            <a:ext cx="8616950" cy="3352800"/>
          </a:xfrm>
          <a:prstGeom prst="rect">
            <a:avLst/>
          </a:prstGeom>
          <a:noFill/>
          <a:ln w="9525">
            <a:noFill/>
            <a:miter lim="800000"/>
          </a:ln>
        </p:spPr>
        <p:txBody>
          <a:bodyPr vert="horz" wrap="square" lIns="91440" tIns="45720" rIns="91440" bIns="45720" numCol="1" anchor="t" anchorCtr="0" compatLnSpc="1"/>
          <a:lstStyle/>
          <a:p>
            <a:pPr lvl="0" eaLnBrk="0" hangingPunct="0">
              <a:spcBef>
                <a:spcPct val="20000"/>
              </a:spcBef>
              <a:buClr>
                <a:schemeClr val="accent2"/>
              </a:buClr>
              <a:buSzPct val="85000"/>
              <a:buFont typeface="Wingdings" panose="05000000000000000000" pitchFamily="2" charset="2"/>
              <a:buChar char="q"/>
              <a:defRPr/>
            </a:pPr>
            <a:r>
              <a:rPr lang="en-US" altLang="en-US" sz="2800" b="1" dirty="0">
                <a:solidFill>
                  <a:schemeClr val="accent2"/>
                </a:solidFill>
                <a:latin typeface="Times New Roman" pitchFamily="18" charset="0"/>
                <a:ea typeface="SimSun" pitchFamily="2" charset="-122"/>
                <a:cs typeface="Times New Roman" pitchFamily="18" charset="0"/>
              </a:rPr>
              <a:t>Extracting the Partition Contents</a:t>
            </a:r>
            <a:endParaRPr lang="en-US" altLang="en-US" sz="2800" b="1" dirty="0">
              <a:solidFill>
                <a:schemeClr val="accent2"/>
              </a:solidFill>
              <a:latin typeface="Times New Roman" pitchFamily="18" charset="0"/>
              <a:ea typeface="SimSun" pitchFamily="2" charset="-122"/>
              <a:cs typeface="Times New Roman" pitchFamily="18" charset="0"/>
            </a:endParaRPr>
          </a:p>
          <a:p>
            <a:pPr lvl="0" eaLnBrk="0" hangingPunct="0">
              <a:spcBef>
                <a:spcPct val="20000"/>
              </a:spcBef>
              <a:buClr>
                <a:schemeClr val="accent2"/>
              </a:buClr>
              <a:buSzPct val="85000"/>
              <a:buFont typeface="Wingdings" panose="05000000000000000000" pitchFamily="2" charset="2"/>
              <a:buChar char="q"/>
              <a:defRPr/>
            </a:pPr>
            <a:endParaRPr lang="en-US" altLang="en-US" sz="2800" b="1" dirty="0">
              <a:solidFill>
                <a:schemeClr val="accent2"/>
              </a:solidFill>
              <a:latin typeface="Times New Roman" pitchFamily="18" charset="0"/>
              <a:ea typeface="SimSun" pitchFamily="2" charset="-122"/>
              <a:cs typeface="Times New Roman" pitchFamily="18" charset="0"/>
            </a:endParaRPr>
          </a:p>
          <a:p>
            <a:pPr lvl="0" eaLnBrk="0" hangingPunct="0">
              <a:spcBef>
                <a:spcPct val="20000"/>
              </a:spcBef>
              <a:buClr>
                <a:schemeClr val="accent2"/>
              </a:buClr>
              <a:buSzPct val="85000"/>
              <a:buFont typeface="Wingdings" panose="05000000000000000000" pitchFamily="2" charset="2"/>
              <a:buChar char="q"/>
              <a:defRPr/>
            </a:pPr>
            <a:endParaRPr lang="en-US" altLang="en-US" sz="2800" b="1" dirty="0">
              <a:solidFill>
                <a:schemeClr val="accent2"/>
              </a:solidFill>
              <a:latin typeface="Times New Roman" pitchFamily="18" charset="0"/>
              <a:ea typeface="SimSun" pitchFamily="2" charset="-122"/>
              <a:cs typeface="Times New Roman" pitchFamily="18" charset="0"/>
            </a:endParaRPr>
          </a:p>
          <a:p>
            <a:pPr lvl="0" eaLnBrk="0" hangingPunct="0">
              <a:spcBef>
                <a:spcPct val="20000"/>
              </a:spcBef>
              <a:buClr>
                <a:schemeClr val="accent2"/>
              </a:buClr>
              <a:buSzPct val="85000"/>
              <a:defRPr/>
            </a:pPr>
            <a:endParaRPr lang="en-US" altLang="en-US" sz="2800" b="1" dirty="0">
              <a:solidFill>
                <a:schemeClr val="accent2"/>
              </a:solidFill>
              <a:latin typeface="Times New Roman" pitchFamily="18" charset="0"/>
              <a:ea typeface="SimSun" pitchFamily="2" charset="-122"/>
              <a:cs typeface="Times New Roman" pitchFamily="18" charset="0"/>
            </a:endParaRPr>
          </a:p>
          <a:p>
            <a:pPr lvl="0" eaLnBrk="0" hangingPunct="0">
              <a:spcBef>
                <a:spcPct val="20000"/>
              </a:spcBef>
              <a:buClr>
                <a:schemeClr val="accent2"/>
              </a:buClr>
              <a:buSzPct val="85000"/>
              <a:defRPr/>
            </a:pPr>
            <a:endParaRPr lang="en-US" sz="2800" kern="0" dirty="0">
              <a:latin typeface="Times New Roman" pitchFamily="18" charset="0"/>
              <a:cs typeface="Times New Roman" pitchFamily="18" charset="0"/>
            </a:endParaRPr>
          </a:p>
          <a:p>
            <a:pPr lvl="0" eaLnBrk="0" hangingPunct="0">
              <a:spcBef>
                <a:spcPct val="20000"/>
              </a:spcBef>
              <a:buClr>
                <a:schemeClr val="accent2"/>
              </a:buClr>
              <a:buSzPct val="85000"/>
              <a:buFont typeface="Wingdings" panose="05000000000000000000" pitchFamily="2" charset="2"/>
              <a:buChar char="q"/>
              <a:defRPr/>
            </a:pPr>
            <a:r>
              <a:rPr lang="en-US" altLang="en-US" sz="2800" b="1" dirty="0">
                <a:solidFill>
                  <a:schemeClr val="accent2"/>
                </a:solidFill>
                <a:latin typeface="Times New Roman" pitchFamily="18" charset="0"/>
                <a:ea typeface="SimSun" pitchFamily="2" charset="-122"/>
                <a:cs typeface="Times New Roman" pitchFamily="18" charset="0"/>
              </a:rPr>
              <a:t>Recovering Deleted Partitions</a:t>
            </a:r>
            <a:endParaRPr lang="en-US" altLang="en-US" sz="2800" b="1" dirty="0">
              <a:solidFill>
                <a:schemeClr val="accent2"/>
              </a:solidFill>
              <a:latin typeface="Times New Roman" pitchFamily="18" charset="0"/>
              <a:ea typeface="SimSun" pitchFamily="2" charset="-122"/>
              <a:cs typeface="Times New Roman" pitchFamily="18" charset="0"/>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425" y="2514600"/>
            <a:ext cx="72390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064" y="1562100"/>
            <a:ext cx="1293586"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550" y="5076825"/>
            <a:ext cx="723900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6"/>
          <p:cNvCxnSpPr>
            <a:cxnSpLocks noChangeShapeType="1"/>
          </p:cNvCxnSpPr>
          <p:nvPr/>
        </p:nvCxnSpPr>
        <p:spPr bwMode="auto">
          <a:xfrm flipV="1">
            <a:off x="5562600" y="5410200"/>
            <a:ext cx="2647950" cy="838200"/>
          </a:xfrm>
          <a:prstGeom prst="line">
            <a:avLst/>
          </a:prstGeom>
          <a:noFill/>
          <a:ln w="66675" algn="ctr">
            <a:solidFill>
              <a:srgbClr val="FF0000"/>
            </a:solidFill>
            <a:round/>
            <a:tailEnd type="none" w="med" len="med"/>
          </a:ln>
        </p:spPr>
      </p:cxnSp>
      <p:cxnSp>
        <p:nvCxnSpPr>
          <p:cNvPr id="11" name="Straight Connector 6"/>
          <p:cNvCxnSpPr>
            <a:cxnSpLocks noChangeShapeType="1"/>
          </p:cNvCxnSpPr>
          <p:nvPr/>
        </p:nvCxnSpPr>
        <p:spPr bwMode="auto">
          <a:xfrm>
            <a:off x="5562600" y="5410200"/>
            <a:ext cx="2647950" cy="838200"/>
          </a:xfrm>
          <a:prstGeom prst="line">
            <a:avLst/>
          </a:prstGeom>
          <a:noFill/>
          <a:ln w="66675" algn="ctr">
            <a:solidFill>
              <a:srgbClr val="FF0000"/>
            </a:solidFill>
            <a:round/>
            <a:tailEnd type="none" w="med" len="med"/>
          </a:ln>
        </p:spPr>
      </p:cxnSp>
      <p:sp>
        <p:nvSpPr>
          <p:cNvPr id="14" name="Title 1"/>
          <p:cNvSpPr txBox="1"/>
          <p:nvPr/>
        </p:nvSpPr>
        <p:spPr bwMode="auto">
          <a:xfrm>
            <a:off x="6561364" y="4467225"/>
            <a:ext cx="2290536"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lang="zh-CN" altLang="en-US" sz="4000" u="sng" dirty="0">
                <a:solidFill>
                  <a:schemeClr val="accent2"/>
                </a:solidFill>
                <a:latin typeface="+mj-lt"/>
                <a:ea typeface="SimSun" pitchFamily="2" charset="-122"/>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CA" sz="2800" b="1" u="none" dirty="0">
                <a:latin typeface="Times New Roman" pitchFamily="18" charset="0"/>
                <a:cs typeface="Times New Roman" pitchFamily="18" charset="0"/>
              </a:rPr>
              <a:t>recovery</a:t>
            </a:r>
            <a:endParaRPr lang="en-CA" sz="2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304800" y="1371600"/>
            <a:ext cx="8610600" cy="609600"/>
          </a:xfrm>
        </p:spPr>
        <p:txBody>
          <a:bodyPr/>
          <a:lstStyle/>
          <a:p>
            <a:pPr algn="ctr">
              <a:defRPr/>
            </a:pPr>
            <a:r>
              <a:rPr lang="en-CA" sz="3600" b="1" u="none" dirty="0">
                <a:latin typeface="Times New Roman" pitchFamily="18" charset="0"/>
                <a:cs typeface="Times New Roman" pitchFamily="18" charset="0"/>
              </a:rPr>
              <a:t>Inside Volume(s)</a:t>
            </a:r>
            <a:endParaRPr lang="en-CA" sz="36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3"/>
          <p:cNvSpPr txBox="1">
            <a:spLocks noChangeArrowheads="1"/>
          </p:cNvSpPr>
          <p:nvPr/>
        </p:nvSpPr>
        <p:spPr bwMode="auto">
          <a:xfrm>
            <a:off x="298450" y="2438400"/>
            <a:ext cx="8616950" cy="1981200"/>
          </a:xfrm>
          <a:prstGeom prst="rect">
            <a:avLst/>
          </a:prstGeom>
          <a:noFill/>
          <a:ln w="9525">
            <a:noFill/>
            <a:miter lim="800000"/>
          </a:ln>
        </p:spPr>
        <p:txBody>
          <a:bodyPr vert="horz" wrap="square" lIns="91440" tIns="45720" rIns="91440" bIns="45720" numCol="1" anchor="t" anchorCtr="0" compatLnSpc="1"/>
          <a:lstStyle/>
          <a:p>
            <a:pPr lvl="0" eaLnBrk="0" hangingPunct="0">
              <a:spcBef>
                <a:spcPct val="20000"/>
              </a:spcBef>
              <a:buClr>
                <a:schemeClr val="accent2"/>
              </a:buClr>
              <a:buSzPct val="85000"/>
              <a:buFont typeface="Wingdings" panose="05000000000000000000" pitchFamily="2" charset="2"/>
              <a:buChar char="q"/>
              <a:defRPr/>
            </a:pPr>
            <a:r>
              <a:rPr lang="en-US" altLang="en-US" sz="2800" b="1" dirty="0">
                <a:solidFill>
                  <a:schemeClr val="accent2"/>
                </a:solidFill>
                <a:latin typeface="Times New Roman" pitchFamily="18" charset="0"/>
                <a:ea typeface="SimSun" pitchFamily="2" charset="-122"/>
                <a:cs typeface="Times New Roman" pitchFamily="18" charset="0"/>
              </a:rPr>
              <a:t>File system (or </a:t>
            </a:r>
            <a:r>
              <a:rPr lang="en-US" altLang="en-US" sz="2800" b="1" dirty="0" err="1">
                <a:solidFill>
                  <a:schemeClr val="accent2"/>
                </a:solidFill>
                <a:latin typeface="Times New Roman" pitchFamily="18" charset="0"/>
                <a:ea typeface="SimSun" pitchFamily="2" charset="-122"/>
                <a:cs typeface="Times New Roman" pitchFamily="18" charset="0"/>
              </a:rPr>
              <a:t>filesystem</a:t>
            </a:r>
            <a:r>
              <a:rPr lang="en-US" altLang="en-US" sz="2800" b="1" dirty="0">
                <a:solidFill>
                  <a:schemeClr val="accent2"/>
                </a:solidFill>
                <a:latin typeface="Times New Roman" pitchFamily="18" charset="0"/>
                <a:ea typeface="SimSun" pitchFamily="2" charset="-122"/>
                <a:cs typeface="Times New Roman" pitchFamily="18" charset="0"/>
              </a:rPr>
              <a:t>)</a:t>
            </a:r>
            <a:endParaRPr lang="en-US" altLang="en-US" sz="2800" b="1" dirty="0">
              <a:solidFill>
                <a:schemeClr val="accent2"/>
              </a:solidFill>
              <a:latin typeface="Times New Roman" pitchFamily="18" charset="0"/>
              <a:ea typeface="SimSun" pitchFamily="2" charset="-122"/>
              <a:cs typeface="Times New Roman" pitchFamily="18" charset="0"/>
            </a:endParaRPr>
          </a:p>
          <a:p>
            <a:pPr lvl="0" eaLnBrk="0" hangingPunct="0">
              <a:spcBef>
                <a:spcPct val="20000"/>
              </a:spcBef>
              <a:buClr>
                <a:schemeClr val="accent2"/>
              </a:buClr>
              <a:buSzPct val="85000"/>
              <a:defRPr/>
            </a:pPr>
            <a:endParaRPr lang="en-US" altLang="en-US" sz="2800" b="1" dirty="0">
              <a:solidFill>
                <a:schemeClr val="accent2"/>
              </a:solidFill>
              <a:latin typeface="Times New Roman" pitchFamily="18" charset="0"/>
              <a:ea typeface="SimSun" pitchFamily="2" charset="-122"/>
              <a:cs typeface="Times New Roman" pitchFamily="18" charset="0"/>
            </a:endParaRPr>
          </a:p>
          <a:p>
            <a:pPr lvl="0" eaLnBrk="0" hangingPunct="0">
              <a:spcBef>
                <a:spcPct val="20000"/>
              </a:spcBef>
              <a:buClr>
                <a:schemeClr val="accent2"/>
              </a:buClr>
              <a:buSzPct val="85000"/>
              <a:buFont typeface="Wingdings" panose="05000000000000000000" pitchFamily="2" charset="2"/>
              <a:buChar char="q"/>
              <a:defRPr/>
            </a:pPr>
            <a:r>
              <a:rPr lang="en-US" altLang="en-US" sz="2800" b="1" dirty="0">
                <a:solidFill>
                  <a:schemeClr val="accent2"/>
                </a:solidFill>
                <a:latin typeface="Times New Roman" pitchFamily="18" charset="0"/>
                <a:ea typeface="SimSun" pitchFamily="2" charset="-122"/>
                <a:cs typeface="Times New Roman" pitchFamily="18" charset="0"/>
              </a:rPr>
              <a:t>Database</a:t>
            </a:r>
            <a:endParaRPr lang="en-US" altLang="en-US" sz="2800" b="1" dirty="0">
              <a:solidFill>
                <a:schemeClr val="accent2"/>
              </a:solidFill>
              <a:latin typeface="Times New Roman" pitchFamily="18" charset="0"/>
              <a:ea typeface="SimSun" pitchFamily="2" charset="-122"/>
              <a:cs typeface="Times New Roman" pitchFamily="18" charset="0"/>
            </a:endParaRPr>
          </a:p>
        </p:txBody>
      </p:sp>
      <p:pic>
        <p:nvPicPr>
          <p:cNvPr id="1026" name="Picture 2" descr="http://www.whatsinside.ca/images/frontLogo.jpg"/>
          <p:cNvPicPr>
            <a:picLocks noChangeAspect="1" noChangeArrowheads="1"/>
          </p:cNvPicPr>
          <p:nvPr/>
        </p:nvPicPr>
        <p:blipFill>
          <a:blip r:embed="rId1" cstate="print"/>
          <a:srcRect/>
          <a:stretch>
            <a:fillRect/>
          </a:stretch>
        </p:blipFill>
        <p:spPr bwMode="auto">
          <a:xfrm>
            <a:off x="0" y="0"/>
            <a:ext cx="1993900" cy="1145061"/>
          </a:xfrm>
          <a:prstGeom prst="rect">
            <a:avLst/>
          </a:prstGeom>
          <a:noFill/>
        </p:spPr>
      </p:pic>
      <p:pic>
        <p:nvPicPr>
          <p:cNvPr id="1028" name="Picture 4" descr="http://propr.ca/wp-content/uploads/2009/09/Looks-whats-inside.jpg"/>
          <p:cNvPicPr>
            <a:picLocks noChangeAspect="1" noChangeArrowheads="1"/>
          </p:cNvPicPr>
          <p:nvPr/>
        </p:nvPicPr>
        <p:blipFill>
          <a:blip r:embed="rId2"/>
          <a:srcRect/>
          <a:stretch>
            <a:fillRect/>
          </a:stretch>
        </p:blipFill>
        <p:spPr bwMode="auto">
          <a:xfrm>
            <a:off x="0" y="4722812"/>
            <a:ext cx="2374900" cy="1780120"/>
          </a:xfrm>
          <a:prstGeom prst="rect">
            <a:avLst/>
          </a:prstGeom>
          <a:noFill/>
        </p:spPr>
      </p:pic>
      <p:sp>
        <p:nvSpPr>
          <p:cNvPr id="8" name="AutoShape 9"/>
          <p:cNvSpPr>
            <a:spLocks noChangeArrowheads="1"/>
          </p:cNvSpPr>
          <p:nvPr/>
        </p:nvSpPr>
        <p:spPr bwMode="auto">
          <a:xfrm>
            <a:off x="2743200" y="3200400"/>
            <a:ext cx="2971800" cy="1522412"/>
          </a:xfrm>
          <a:prstGeom prst="cloudCallout">
            <a:avLst>
              <a:gd name="adj1" fmla="val 6902"/>
              <a:gd name="adj2" fmla="val -52311"/>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Format</a:t>
            </a:r>
            <a:endPar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 name="Picture 2"/>
          <p:cNvPicPr>
            <a:picLocks noChangeAspect="1" noChangeArrowheads="1"/>
          </p:cNvPicPr>
          <p:nvPr/>
        </p:nvPicPr>
        <p:blipFill>
          <a:blip r:embed="rId3"/>
          <a:srcRect/>
          <a:stretch>
            <a:fillRect/>
          </a:stretch>
        </p:blipFill>
        <p:spPr bwMode="auto">
          <a:xfrm>
            <a:off x="6315075" y="2209800"/>
            <a:ext cx="2686002" cy="4191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par>
                          <p:cTn id="8" fill="hold">
                            <p:stCondLst>
                              <p:cond delay="500"/>
                            </p:stCondLst>
                            <p:childTnLst>
                              <p:par>
                                <p:cTn id="9" presetID="8"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amond(in)">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533400" y="2895600"/>
            <a:ext cx="7772400" cy="838200"/>
          </a:xfrm>
        </p:spPr>
        <p:txBody>
          <a:bodyPr/>
          <a:lstStyle/>
          <a:p>
            <a:pPr algn="ctr">
              <a:defRPr/>
            </a:pPr>
            <a:r>
              <a:rPr lang="en-US" sz="60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a:t>
            </a:r>
            <a:endParaRPr lang="en-US" sz="6000"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4452"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eaLnBrk="0" hangingPunct="0"/>
            <a:fld id="{AD725BB1-602E-4E90-B7D3-850E7DB164F8}"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533400" y="76200"/>
            <a:ext cx="7772400" cy="838200"/>
          </a:xfrm>
        </p:spPr>
        <p:txBody>
          <a:bodyPr/>
          <a:lstStyle/>
          <a:p>
            <a:pPr algn="ctr">
              <a:defRPr/>
            </a:pPr>
            <a:r>
              <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System</a:t>
            </a:r>
            <a:endParaRPr lang="en-US" b="1" u="none"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1267" name="Rectangle 3"/>
          <p:cNvSpPr>
            <a:spLocks noGrp="1" noChangeArrowheads="1"/>
          </p:cNvSpPr>
          <p:nvPr>
            <p:ph type="body" idx="4294967295"/>
          </p:nvPr>
        </p:nvSpPr>
        <p:spPr>
          <a:xfrm>
            <a:off x="457200" y="762000"/>
            <a:ext cx="7772400" cy="5486400"/>
          </a:xfrm>
        </p:spPr>
        <p:txBody>
          <a:bodyPr/>
          <a:lstStyle/>
          <a:p>
            <a:pPr marL="0" indent="0" algn="just">
              <a:buFont typeface="ZapfDingbats" pitchFamily="82" charset="2"/>
              <a:buNone/>
              <a:defRPr/>
            </a:pPr>
            <a:r>
              <a:rPr lang="en-US" dirty="0">
                <a:latin typeface="Times New Roman" pitchFamily="18" charset="0"/>
                <a:cs typeface="Times New Roman" pitchFamily="18" charset="0"/>
              </a:rPr>
              <a:t>A </a:t>
            </a:r>
            <a:r>
              <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 system</a:t>
            </a:r>
            <a:r>
              <a:rPr lang="en-US" dirty="0">
                <a:latin typeface="Times New Roman" pitchFamily="18" charset="0"/>
                <a:cs typeface="Times New Roman" pitchFamily="18" charset="0"/>
              </a:rPr>
              <a:t> (or </a:t>
            </a:r>
            <a:r>
              <a:rPr lang="en-US" b="1" dirty="0" err="1">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filesystem</a:t>
            </a:r>
            <a:r>
              <a:rPr lang="en-US" dirty="0">
                <a:latin typeface="Times New Roman" pitchFamily="18" charset="0"/>
                <a:cs typeface="Times New Roman" pitchFamily="18" charset="0"/>
              </a:rPr>
              <a:t>) is a method for storing and organizing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computer files</a:t>
            </a:r>
            <a:r>
              <a:rPr lang="en-US" dirty="0">
                <a:latin typeface="Times New Roman" pitchFamily="18" charset="0"/>
                <a:cs typeface="Times New Roman" pitchFamily="18" charset="0"/>
              </a:rPr>
              <a:t> and the data they contain to </a:t>
            </a:r>
            <a:r>
              <a:rPr lang="en-US" b="1" dirty="0">
                <a:effectLst>
                  <a:outerShdw blurRad="38100" dist="38100" dir="2700000" algn="tl">
                    <a:srgbClr val="000000">
                      <a:alpha val="43137"/>
                    </a:srgbClr>
                  </a:outerShdw>
                </a:effectLst>
                <a:latin typeface="Times New Roman" pitchFamily="18" charset="0"/>
                <a:cs typeface="Times New Roman" pitchFamily="18" charset="0"/>
              </a:rPr>
              <a:t>make it easy to find and access them</a:t>
            </a:r>
            <a:r>
              <a:rPr lang="en-US" dirty="0">
                <a:latin typeface="Times New Roman" pitchFamily="18" charset="0"/>
                <a:cs typeface="Times New Roman" pitchFamily="18" charset="0"/>
              </a:rPr>
              <a:t>. File systems may </a:t>
            </a:r>
            <a:endParaRPr lang="en-US" dirty="0">
              <a:latin typeface="Times New Roman" pitchFamily="18" charset="0"/>
              <a:cs typeface="Times New Roman" pitchFamily="18" charset="0"/>
            </a:endParaRPr>
          </a:p>
          <a:p>
            <a:pPr marL="400050" lvl="1" indent="0" algn="just">
              <a:buFont typeface="Wingdings" panose="05000000000000000000" pitchFamily="2" charset="2"/>
              <a:buChar char="q"/>
              <a:defRPr/>
            </a:pPr>
            <a:r>
              <a:rPr lang="en-US" dirty="0">
                <a:latin typeface="Times New Roman" pitchFamily="18" charset="0"/>
                <a:cs typeface="Times New Roman" pitchFamily="18" charset="0"/>
              </a:rPr>
              <a:t>use a </a:t>
            </a:r>
            <a:r>
              <a:rPr lang="en-US" b="1" u="sng"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data storage device</a:t>
            </a:r>
            <a:r>
              <a:rPr lang="en-US" dirty="0">
                <a:latin typeface="Times New Roman" pitchFamily="18" charset="0"/>
                <a:cs typeface="Times New Roman" pitchFamily="18" charset="0"/>
              </a:rPr>
              <a:t> such as a </a:t>
            </a:r>
            <a:r>
              <a:rPr lang="en-US" b="1" dirty="0">
                <a:effectLst>
                  <a:outerShdw blurRad="38100" dist="38100" dir="2700000" algn="tl">
                    <a:srgbClr val="000000">
                      <a:alpha val="43137"/>
                    </a:srgbClr>
                  </a:outerShdw>
                </a:effectLst>
                <a:latin typeface="Times New Roman" pitchFamily="18" charset="0"/>
                <a:cs typeface="Times New Roman" pitchFamily="18" charset="0"/>
              </a:rPr>
              <a:t>hard disk</a:t>
            </a:r>
            <a:r>
              <a:rPr lang="en-US" dirty="0">
                <a:latin typeface="Times New Roman" pitchFamily="18" charset="0"/>
                <a:cs typeface="Times New Roman" pitchFamily="18" charset="0"/>
              </a:rPr>
              <a:t> or </a:t>
            </a:r>
            <a:r>
              <a:rPr lang="en-US" b="1" dirty="0">
                <a:effectLst>
                  <a:outerShdw blurRad="38100" dist="38100" dir="2700000" algn="tl">
                    <a:srgbClr val="000000">
                      <a:alpha val="43137"/>
                    </a:srgbClr>
                  </a:outerShdw>
                </a:effectLst>
                <a:latin typeface="Times New Roman" pitchFamily="18" charset="0"/>
                <a:cs typeface="Times New Roman" pitchFamily="18" charset="0"/>
              </a:rPr>
              <a:t>CD-ROM</a:t>
            </a:r>
            <a:r>
              <a:rPr lang="en-US" dirty="0">
                <a:latin typeface="Times New Roman" pitchFamily="18" charset="0"/>
                <a:cs typeface="Times New Roman" pitchFamily="18" charset="0"/>
              </a:rPr>
              <a:t> and involve maintaining the physical location of the files, </a:t>
            </a:r>
            <a:endParaRPr lang="en-US" dirty="0">
              <a:latin typeface="Times New Roman" pitchFamily="18" charset="0"/>
              <a:cs typeface="Times New Roman" pitchFamily="18" charset="0"/>
            </a:endParaRPr>
          </a:p>
          <a:p>
            <a:pPr marL="400050" lvl="1" indent="0" algn="just">
              <a:buFont typeface="Wingdings" panose="05000000000000000000" pitchFamily="2" charset="2"/>
              <a:buChar char="q"/>
              <a:defRPr/>
            </a:pPr>
            <a:r>
              <a:rPr lang="en-US" dirty="0">
                <a:latin typeface="Times New Roman" pitchFamily="18" charset="0"/>
                <a:cs typeface="Times New Roman" pitchFamily="18" charset="0"/>
              </a:rPr>
              <a:t>Or they might provide access to data on a </a:t>
            </a:r>
            <a:r>
              <a:rPr lang="en-US"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server</a:t>
            </a:r>
            <a:r>
              <a:rPr lang="en-US" dirty="0">
                <a:latin typeface="Times New Roman" pitchFamily="18" charset="0"/>
                <a:cs typeface="Times New Roman" pitchFamily="18" charset="0"/>
              </a:rPr>
              <a:t> by acting as clients for a network protocol (e.g., NFS, SMB, or 9P clients), </a:t>
            </a:r>
            <a:endParaRPr lang="en-US" dirty="0">
              <a:latin typeface="Times New Roman" pitchFamily="18" charset="0"/>
              <a:cs typeface="Times New Roman" pitchFamily="18" charset="0"/>
            </a:endParaRPr>
          </a:p>
          <a:p>
            <a:pPr marL="400050" lvl="1" indent="0" algn="just">
              <a:buFont typeface="Wingdings" panose="05000000000000000000" pitchFamily="2" charset="2"/>
              <a:buChar char="q"/>
              <a:defRPr/>
            </a:pPr>
            <a:r>
              <a:rPr lang="en-US" dirty="0">
                <a:latin typeface="Times New Roman" pitchFamily="18" charset="0"/>
                <a:cs typeface="Times New Roman" pitchFamily="18" charset="0"/>
              </a:rPr>
              <a:t>or they may be </a:t>
            </a:r>
            <a:r>
              <a:rPr lang="en-US" b="1" dirty="0">
                <a:effectLst>
                  <a:outerShdw blurRad="38100" dist="38100" dir="2700000" algn="tl">
                    <a:srgbClr val="000000">
                      <a:alpha val="43137"/>
                    </a:srgbClr>
                  </a:outerShdw>
                </a:effectLst>
                <a:latin typeface="Times New Roman" pitchFamily="18" charset="0"/>
                <a:cs typeface="Times New Roman" pitchFamily="18" charset="0"/>
              </a:rPr>
              <a:t>virtual</a:t>
            </a:r>
            <a:r>
              <a:rPr lang="en-US" dirty="0">
                <a:latin typeface="Times New Roman" pitchFamily="18" charset="0"/>
                <a:cs typeface="Times New Roman" pitchFamily="18" charset="0"/>
              </a:rPr>
              <a:t> and exist only as an access method for virtual data (e.g., </a:t>
            </a:r>
            <a:r>
              <a:rPr lang="en-US" dirty="0" err="1">
                <a:latin typeface="Times New Roman" pitchFamily="18" charset="0"/>
                <a:cs typeface="Times New Roman" pitchFamily="18" charset="0"/>
              </a:rPr>
              <a:t>procfs</a:t>
            </a:r>
            <a:r>
              <a:rPr lang="en-US"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400050" lvl="1" indent="0" algn="just">
              <a:buFont typeface="Wingdings" panose="05000000000000000000" pitchFamily="2" charset="2"/>
              <a:buChar char="q"/>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Logical storage unit </a:t>
            </a:r>
            <a:r>
              <a:rPr lang="en-US" b="1" dirty="0" err="1">
                <a:effectLst>
                  <a:outerShdw blurRad="38100" dist="38100" dir="2700000" algn="tl">
                    <a:srgbClr val="000000">
                      <a:alpha val="43137"/>
                    </a:srgbClr>
                  </a:outerShdw>
                </a:effectLst>
                <a:latin typeface="Times New Roman" pitchFamily="18" charset="0"/>
                <a:cs typeface="Times New Roman" pitchFamily="18" charset="0"/>
              </a:rPr>
              <a:t>a.k.a</a:t>
            </a:r>
            <a:r>
              <a:rPr lang="en-US" b="1" dirty="0">
                <a:effectLst>
                  <a:outerShdw blurRad="38100" dist="38100" dir="2700000" algn="tl">
                    <a:srgbClr val="000000">
                      <a:alpha val="43137"/>
                    </a:srgbClr>
                  </a:outerShdw>
                </a:effectLst>
                <a:latin typeface="Times New Roman" pitchFamily="18" charset="0"/>
                <a:cs typeface="Times New Roman" pitchFamily="18" charset="0"/>
              </a:rPr>
              <a:t>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file</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4452"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eaLnBrk="0" hangingPunct="0"/>
            <a:fld id="{AD725BB1-602E-4E90-B7D3-850E7DB164F8}"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104453" name="Text Box 5"/>
          <p:cNvSpPr txBox="1">
            <a:spLocks noChangeArrowheads="1"/>
          </p:cNvSpPr>
          <p:nvPr/>
        </p:nvSpPr>
        <p:spPr bwMode="auto">
          <a:xfrm>
            <a:off x="567612" y="6336268"/>
            <a:ext cx="5438348" cy="369332"/>
          </a:xfrm>
          <a:prstGeom prst="rect">
            <a:avLst/>
          </a:prstGeom>
          <a:noFill/>
          <a:ln w="9525">
            <a:noFill/>
            <a:miter lim="800000"/>
          </a:ln>
        </p:spPr>
        <p:txBody>
          <a:bodyPr wrap="none">
            <a:spAutoFit/>
          </a:bodyPr>
          <a:lstStyle/>
          <a:p>
            <a:pPr algn="ctr" eaLnBrk="0" hangingPunct="0"/>
            <a:r>
              <a:rPr lang="en-US" sz="1800" dirty="0">
                <a:latin typeface="Times New Roman" pitchFamily="18" charset="0"/>
                <a:cs typeface="Times New Roman" pitchFamily="18" charset="0"/>
              </a:rPr>
              <a:t>[1] File system. http://en.wikipedia.org/wiki/File_system</a:t>
            </a:r>
            <a:endParaRPr lang="en-US" sz="1800" dirty="0">
              <a:latin typeface="Times New Roman" pitchFamily="18" charset="0"/>
              <a:cs typeface="Times New Roman" pitchFamily="18" charset="0"/>
            </a:endParaRPr>
          </a:p>
        </p:txBody>
      </p:sp>
      <p:sp>
        <p:nvSpPr>
          <p:cNvPr id="6" name="AutoShape 9"/>
          <p:cNvSpPr>
            <a:spLocks noChangeArrowheads="1"/>
          </p:cNvSpPr>
          <p:nvPr/>
        </p:nvSpPr>
        <p:spPr bwMode="auto">
          <a:xfrm>
            <a:off x="4260850" y="2971800"/>
            <a:ext cx="4425950" cy="1981200"/>
          </a:xfrm>
          <a:prstGeom prst="cloudCallout">
            <a:avLst>
              <a:gd name="adj1" fmla="val -60204"/>
              <a:gd name="adj2" fmla="val 20105"/>
            </a:avLst>
          </a:prstGeom>
          <a:no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36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How files are organized?</a:t>
            </a:r>
            <a:endParaRPr lang="en-US" sz="36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242" name="Picture 2" descr="http://www.ucancreatesuccess.com/blog/wp-content/uploads/2013/12/AttentionWord.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80712" y="5295900"/>
            <a:ext cx="2082288" cy="647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381000" y="838200"/>
            <a:ext cx="8610600" cy="3276600"/>
          </a:xfrm>
        </p:spPr>
        <p:txBody>
          <a:bodyPr/>
          <a:lstStyle/>
          <a:p>
            <a:pPr algn="ctr">
              <a:defRPr/>
            </a:pPr>
            <a:r>
              <a:rPr lang="en-CA" sz="5800" b="1" u="none" dirty="0">
                <a:latin typeface="Times New Roman" pitchFamily="18" charset="0"/>
                <a:cs typeface="Times New Roman" pitchFamily="18" charset="0"/>
              </a:rPr>
              <a:t> </a:t>
            </a:r>
            <a:br>
              <a:rPr lang="en-CA" sz="5800" b="1" u="none" dirty="0">
                <a:latin typeface="Times New Roman" pitchFamily="18" charset="0"/>
                <a:cs typeface="Times New Roman" pitchFamily="18" charset="0"/>
              </a:rPr>
            </a:br>
            <a:r>
              <a:rPr lang="en-CA" sz="5800" b="1" u="none" dirty="0">
                <a:latin typeface="Times New Roman" pitchFamily="18" charset="0"/>
                <a:cs typeface="Times New Roman" pitchFamily="18" charset="0"/>
              </a:rPr>
              <a:t>Operating System (OS)</a:t>
            </a:r>
            <a:br>
              <a:rPr lang="en-CA" sz="5800" b="1" u="none" dirty="0">
                <a:latin typeface="Times New Roman" pitchFamily="18" charset="0"/>
                <a:cs typeface="Times New Roman" pitchFamily="18" charset="0"/>
              </a:rPr>
            </a:br>
            <a:r>
              <a:rPr lang="en-CA" sz="5800" b="1" u="none" dirty="0">
                <a:latin typeface="Times New Roman" pitchFamily="18" charset="0"/>
                <a:cs typeface="Times New Roman" pitchFamily="18" charset="0"/>
              </a:rPr>
              <a:t>and</a:t>
            </a:r>
            <a:br>
              <a:rPr lang="en-CA" sz="5800" b="1" u="none" dirty="0">
                <a:latin typeface="Times New Roman" pitchFamily="18" charset="0"/>
                <a:cs typeface="Times New Roman" pitchFamily="18" charset="0"/>
              </a:rPr>
            </a:br>
            <a:r>
              <a:rPr lang="en-CA" sz="5800" b="1" u="none" dirty="0">
                <a:latin typeface="Times New Roman" pitchFamily="18" charset="0"/>
                <a:cs typeface="Times New Roman" pitchFamily="18" charset="0"/>
              </a:rPr>
              <a:t>File System</a:t>
            </a:r>
            <a:endParaRPr lang="en-CA" sz="58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1"/>
          <p:cNvSpPr>
            <a:spLocks noGrp="1"/>
          </p:cNvSpPr>
          <p:nvPr>
            <p:ph type="sldNum" sz="quarter" idx="12"/>
          </p:nvPr>
        </p:nvSpPr>
        <p:spPr>
          <a:noFill/>
        </p:spPr>
        <p:txBody>
          <a:bodyPr/>
          <a:lstStyle/>
          <a:p>
            <a:fld id="{4112A14B-78C8-4C2B-A6E8-BB80C6375BE2}" type="slidenum">
              <a:rPr lang="zh-CN" altLang="en-US" smtClean="0">
                <a:ea typeface="SimSun" pitchFamily="2" charset="-122"/>
              </a:rPr>
            </a:fld>
            <a:endParaRPr lang="en-US" altLang="zh-CN">
              <a:ea typeface="SimSun" pitchFamily="2" charset="-122"/>
            </a:endParaRPr>
          </a:p>
        </p:txBody>
      </p:sp>
      <p:sp>
        <p:nvSpPr>
          <p:cNvPr id="3" name="Rectangle 2"/>
          <p:cNvSpPr txBox="1">
            <a:spLocks noChangeArrowheads="1"/>
          </p:cNvSpPr>
          <p:nvPr/>
        </p:nvSpPr>
        <p:spPr bwMode="auto">
          <a:xfrm>
            <a:off x="609600" y="0"/>
            <a:ext cx="7772400" cy="838200"/>
          </a:xfrm>
          <a:prstGeom prst="rect">
            <a:avLst/>
          </a:prstGeom>
          <a:noFill/>
          <a:ln w="9525">
            <a:noFill/>
            <a:miter lim="800000"/>
          </a:ln>
        </p:spPr>
        <p:txBody>
          <a:bodyPr anchor="ctr"/>
          <a:lstStyle/>
          <a:p>
            <a:pPr algn="ctr" eaLnBrk="0" hangingPunct="0">
              <a:buFont typeface="ZapfDingbats" pitchFamily="82" charset="2"/>
              <a:buNone/>
              <a:defRPr/>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File Systems and Operating Systems</a:t>
            </a:r>
            <a:endPar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4" name="Rectangle 3"/>
          <p:cNvSpPr txBox="1">
            <a:spLocks noChangeArrowheads="1"/>
          </p:cNvSpPr>
          <p:nvPr/>
        </p:nvSpPr>
        <p:spPr bwMode="auto">
          <a:xfrm>
            <a:off x="304800" y="838200"/>
            <a:ext cx="8305800" cy="5638800"/>
          </a:xfrm>
          <a:prstGeom prst="rect">
            <a:avLst/>
          </a:prstGeom>
          <a:noFill/>
          <a:ln w="9525">
            <a:noFill/>
            <a:miter lim="800000"/>
          </a:ln>
        </p:spPr>
        <p:txBody>
          <a:bodyPr/>
          <a:lstStyle/>
          <a:p>
            <a:pPr algn="just" eaLnBrk="0" hangingPunct="0">
              <a:spcBef>
                <a:spcPct val="20000"/>
              </a:spcBef>
              <a:buClr>
                <a:schemeClr val="accent2"/>
              </a:buClr>
              <a:buSzPct val="85000"/>
              <a:buFont typeface="Wingdings" panose="05000000000000000000" pitchFamily="2" charset="2"/>
              <a:buChar char="q"/>
              <a:defRPr/>
            </a:pPr>
            <a:r>
              <a:rPr lang="en-US" sz="2800" kern="0" dirty="0">
                <a:latin typeface="Times New Roman" pitchFamily="18" charset="0"/>
                <a:cs typeface="Times New Roman" pitchFamily="18" charset="0"/>
              </a:rPr>
              <a:t>Most operating systems provide a file system (FS), as a file system is an integral part of any modern operating system. A modern operating system usually </a:t>
            </a:r>
            <a:r>
              <a:rPr lang="en-US" sz="2800" u="sng" kern="0" dirty="0">
                <a:latin typeface="Times New Roman" pitchFamily="18" charset="0"/>
                <a:cs typeface="Times New Roman" pitchFamily="18" charset="0"/>
              </a:rPr>
              <a:t>support </a:t>
            </a:r>
            <a:r>
              <a:rPr lang="en-US" sz="2800" b="1" u="sng" kern="0" dirty="0" err="1">
                <a:effectLst>
                  <a:outerShdw blurRad="38100" dist="38100" dir="2700000" algn="tl">
                    <a:srgbClr val="000000">
                      <a:alpha val="43137"/>
                    </a:srgbClr>
                  </a:outerShdw>
                </a:effectLst>
                <a:latin typeface="Times New Roman" pitchFamily="18" charset="0"/>
                <a:cs typeface="Times New Roman" pitchFamily="18" charset="0"/>
              </a:rPr>
              <a:t>mutiple</a:t>
            </a:r>
            <a:r>
              <a:rPr lang="en-US" sz="2800" b="1" u="sng" kern="0" dirty="0">
                <a:effectLst>
                  <a:outerShdw blurRad="38100" dist="38100" dir="2700000" algn="tl">
                    <a:srgbClr val="000000">
                      <a:alpha val="43137"/>
                    </a:srgbClr>
                  </a:outerShdw>
                </a:effectLst>
                <a:latin typeface="Times New Roman" pitchFamily="18" charset="0"/>
                <a:cs typeface="Times New Roman" pitchFamily="18" charset="0"/>
              </a:rPr>
              <a:t> </a:t>
            </a:r>
            <a:r>
              <a:rPr lang="en-US" sz="2800" b="1" u="sng" kern="0" dirty="0" err="1">
                <a:effectLst>
                  <a:outerShdw blurRad="38100" dist="38100" dir="2700000" algn="tl">
                    <a:srgbClr val="000000">
                      <a:alpha val="43137"/>
                    </a:srgbClr>
                  </a:outerShdw>
                </a:effectLst>
                <a:latin typeface="Times New Roman" pitchFamily="18" charset="0"/>
                <a:cs typeface="Times New Roman" pitchFamily="18" charset="0"/>
              </a:rPr>
              <a:t>FSes</a:t>
            </a:r>
            <a:r>
              <a:rPr lang="en-US" sz="2800" kern="0" dirty="0">
                <a:latin typeface="Times New Roman" pitchFamily="18" charset="0"/>
                <a:cs typeface="Times New Roman" pitchFamily="18" charset="0"/>
              </a:rPr>
              <a:t>.</a:t>
            </a:r>
            <a:endParaRPr lang="en-US" sz="2800" kern="0" dirty="0">
              <a:latin typeface="Times New Roman" pitchFamily="18" charset="0"/>
              <a:cs typeface="Times New Roman" pitchFamily="18" charset="0"/>
            </a:endParaRPr>
          </a:p>
          <a:p>
            <a:pPr algn="just" eaLnBrk="0" hangingPunct="0">
              <a:spcBef>
                <a:spcPct val="20000"/>
              </a:spcBef>
              <a:buClr>
                <a:schemeClr val="accent2"/>
              </a:buClr>
              <a:buSzPct val="85000"/>
              <a:buFont typeface="ZapfDingbats" pitchFamily="82" charset="2"/>
              <a:buNone/>
              <a:defRPr/>
            </a:pPr>
            <a:endParaRPr lang="en-US" sz="1800" kern="0" dirty="0">
              <a:latin typeface="Times New Roman" pitchFamily="18" charset="0"/>
              <a:cs typeface="Times New Roman" pitchFamily="18" charset="0"/>
            </a:endParaRPr>
          </a:p>
          <a:p>
            <a:pPr algn="just" eaLnBrk="0" hangingPunct="0">
              <a:spcBef>
                <a:spcPct val="20000"/>
              </a:spcBef>
              <a:buClr>
                <a:schemeClr val="accent2"/>
              </a:buClr>
              <a:buSzPct val="85000"/>
              <a:buFont typeface="Wingdings" panose="05000000000000000000" pitchFamily="2" charset="2"/>
              <a:buChar char="q"/>
              <a:defRPr/>
            </a:pPr>
            <a:r>
              <a:rPr lang="en-US" sz="2800" kern="0" dirty="0">
                <a:latin typeface="Times New Roman" pitchFamily="18" charset="0"/>
                <a:cs typeface="Times New Roman" pitchFamily="18" charset="0"/>
              </a:rPr>
              <a:t>An operating system provides an </a:t>
            </a: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interface</a:t>
            </a:r>
            <a:r>
              <a:rPr lang="en-US" sz="2800" kern="0" dirty="0">
                <a:latin typeface="Times New Roman" pitchFamily="18" charset="0"/>
                <a:cs typeface="Times New Roman" pitchFamily="18" charset="0"/>
              </a:rPr>
              <a:t> for the user to use the file system. This interface can be </a:t>
            </a:r>
            <a:endParaRPr lang="en-US" sz="2800" kern="0" dirty="0">
              <a:latin typeface="Times New Roman" pitchFamily="18" charset="0"/>
              <a:cs typeface="Times New Roman" pitchFamily="18" charset="0"/>
            </a:endParaRPr>
          </a:p>
          <a:p>
            <a:pPr lvl="1" algn="just" eaLnBrk="0" hangingPunct="0">
              <a:spcBef>
                <a:spcPct val="20000"/>
              </a:spcBef>
              <a:buClr>
                <a:schemeClr val="accent2"/>
              </a:buClr>
              <a:buSzPct val="85000"/>
              <a:buFont typeface="Wingdings" panose="05000000000000000000" pitchFamily="2" charset="2"/>
              <a:buChar char="Ø"/>
              <a:defRPr/>
            </a:pPr>
            <a:r>
              <a:rPr lang="en-US" kern="0" dirty="0">
                <a:latin typeface="Times New Roman" pitchFamily="18" charset="0"/>
                <a:cs typeface="Times New Roman" pitchFamily="18" charset="0"/>
              </a:rPr>
              <a:t>textual (such as provided by a command line interface, such as the Unix shell);</a:t>
            </a:r>
            <a:endParaRPr lang="en-US" kern="0" dirty="0">
              <a:latin typeface="Times New Roman" pitchFamily="18" charset="0"/>
              <a:cs typeface="Times New Roman" pitchFamily="18" charset="0"/>
            </a:endParaRPr>
          </a:p>
          <a:p>
            <a:pPr lvl="1" algn="just" eaLnBrk="0" hangingPunct="0">
              <a:spcBef>
                <a:spcPct val="20000"/>
              </a:spcBef>
              <a:buClr>
                <a:schemeClr val="accent2"/>
              </a:buClr>
              <a:buSzPct val="85000"/>
              <a:buFont typeface="ZapfDingbats" pitchFamily="82" charset="2"/>
              <a:buNone/>
              <a:defRPr/>
            </a:pPr>
            <a:endParaRPr lang="en-US" kern="0" dirty="0">
              <a:latin typeface="Times New Roman" pitchFamily="18" charset="0"/>
              <a:cs typeface="Times New Roman" pitchFamily="18" charset="0"/>
            </a:endParaRPr>
          </a:p>
          <a:p>
            <a:pPr lvl="1" algn="just" eaLnBrk="0" hangingPunct="0">
              <a:spcBef>
                <a:spcPct val="20000"/>
              </a:spcBef>
              <a:buClr>
                <a:schemeClr val="accent2"/>
              </a:buClr>
              <a:buSzPct val="85000"/>
              <a:buFont typeface="Wingdings" panose="05000000000000000000" pitchFamily="2" charset="2"/>
              <a:buChar char="Ø"/>
              <a:defRPr/>
            </a:pPr>
            <a:r>
              <a:rPr lang="en-US" kern="0" dirty="0">
                <a:latin typeface="Times New Roman" pitchFamily="18" charset="0"/>
                <a:cs typeface="Times New Roman" pitchFamily="18" charset="0"/>
              </a:rPr>
              <a:t>graphical (such as provided by a graphical user interface (GUI), such as file browsers).</a:t>
            </a:r>
            <a:endParaRPr lang="en-US" sz="2800" kern="0" dirty="0">
              <a:latin typeface="Times New Roman" pitchFamily="18" charset="0"/>
              <a:cs typeface="Times New Roman" pitchFamily="18" charset="0"/>
            </a:endParaRPr>
          </a:p>
        </p:txBody>
      </p:sp>
      <p:pic>
        <p:nvPicPr>
          <p:cNvPr id="105477" name="Picture 2"/>
          <p:cNvPicPr>
            <a:picLocks noChangeAspect="1" noChangeArrowheads="1"/>
          </p:cNvPicPr>
          <p:nvPr/>
        </p:nvPicPr>
        <p:blipFill>
          <a:blip r:embed="rId1"/>
          <a:srcRect/>
          <a:stretch>
            <a:fillRect/>
          </a:stretch>
        </p:blipFill>
        <p:spPr bwMode="auto">
          <a:xfrm>
            <a:off x="6338888" y="4291012"/>
            <a:ext cx="1357312" cy="814388"/>
          </a:xfrm>
          <a:prstGeom prst="rect">
            <a:avLst/>
          </a:prstGeom>
          <a:noFill/>
          <a:ln w="9525">
            <a:noFill/>
            <a:miter lim="800000"/>
            <a:headEnd/>
            <a:tailEnd/>
          </a:ln>
        </p:spPr>
      </p:pic>
      <p:pic>
        <p:nvPicPr>
          <p:cNvPr id="105478" name="Picture 4"/>
          <p:cNvPicPr>
            <a:picLocks noChangeAspect="1" noChangeArrowheads="1"/>
          </p:cNvPicPr>
          <p:nvPr/>
        </p:nvPicPr>
        <p:blipFill>
          <a:blip r:embed="rId2"/>
          <a:srcRect/>
          <a:stretch>
            <a:fillRect/>
          </a:stretch>
        </p:blipFill>
        <p:spPr bwMode="auto">
          <a:xfrm>
            <a:off x="6338888" y="5632450"/>
            <a:ext cx="1746250" cy="996950"/>
          </a:xfrm>
          <a:prstGeom prst="rect">
            <a:avLst/>
          </a:prstGeom>
          <a:noFill/>
          <a:ln w="9525" algn="ctr">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152400" y="152400"/>
            <a:ext cx="8610600" cy="914400"/>
          </a:xfrm>
        </p:spPr>
        <p:txBody>
          <a:bodyPr/>
          <a:lstStyle/>
          <a:p>
            <a:pPr algn="ctr">
              <a:defRPr/>
            </a:pPr>
            <a:r>
              <a:rPr lang="en-US" sz="2800" b="1" u="none">
                <a:effectLst>
                  <a:outerShdw blurRad="38100" dist="38100" dir="2700000" algn="tl">
                    <a:srgbClr val="000000">
                      <a:alpha val="43137"/>
                    </a:srgbClr>
                  </a:outerShdw>
                </a:effectLst>
                <a:latin typeface="Elephant" pitchFamily="18" charset="0"/>
              </a:rPr>
              <a:t>Partition</a:t>
            </a:r>
            <a:r>
              <a:rPr lang="en-US" sz="2800" b="1" u="none">
                <a:effectLst>
                  <a:outerShdw blurRad="38100" dist="38100" dir="2700000" algn="tl">
                    <a:srgbClr val="000000">
                      <a:alpha val="43137"/>
                    </a:srgbClr>
                  </a:outerShdw>
                </a:effectLst>
              </a:rPr>
              <a:t> and </a:t>
            </a:r>
            <a:r>
              <a:rPr lang="en-US" sz="2800" b="1" u="none">
                <a:solidFill>
                  <a:schemeClr val="tx1"/>
                </a:solidFill>
                <a:effectLst>
                  <a:outerShdw blurRad="38100" dist="38100" dir="2700000" algn="tl">
                    <a:srgbClr val="000000">
                      <a:alpha val="43137"/>
                    </a:srgbClr>
                  </a:outerShdw>
                </a:effectLst>
                <a:latin typeface="Elephant" pitchFamily="18" charset="0"/>
              </a:rPr>
              <a:t>File System</a:t>
            </a:r>
            <a:r>
              <a:rPr lang="en-US" sz="2800" b="1" u="none">
                <a:effectLst>
                  <a:outerShdw blurRad="38100" dist="38100" dir="2700000" algn="tl">
                    <a:srgbClr val="000000">
                      <a:alpha val="43137"/>
                    </a:srgbClr>
                  </a:outerShdw>
                </a:effectLst>
                <a:latin typeface="Elephant" pitchFamily="18" charset="0"/>
              </a:rPr>
              <a:t> </a:t>
            </a:r>
            <a:r>
              <a:rPr lang="en-US" sz="2800" b="1" u="none">
                <a:effectLst>
                  <a:outerShdw blurRad="38100" dist="38100" dir="2700000" algn="tl">
                    <a:srgbClr val="000000">
                      <a:alpha val="43137"/>
                    </a:srgbClr>
                  </a:outerShdw>
                </a:effectLst>
              </a:rPr>
              <a:t>and</a:t>
            </a:r>
            <a:r>
              <a:rPr lang="en-US" sz="2800" b="1" u="none">
                <a:effectLst>
                  <a:outerShdw blurRad="38100" dist="38100" dir="2700000" algn="tl">
                    <a:srgbClr val="000000">
                      <a:alpha val="43137"/>
                    </a:srgbClr>
                  </a:outerShdw>
                </a:effectLst>
                <a:latin typeface="Elephant" pitchFamily="18" charset="0"/>
              </a:rPr>
              <a:t> </a:t>
            </a:r>
            <a:r>
              <a:rPr lang="en-US" sz="2800" b="1" u="none">
                <a:solidFill>
                  <a:srgbClr val="FF0000"/>
                </a:solidFill>
                <a:effectLst>
                  <a:outerShdw blurRad="38100" dist="38100" dir="2700000" algn="tl">
                    <a:srgbClr val="000000">
                      <a:alpha val="43137"/>
                    </a:srgbClr>
                  </a:outerShdw>
                </a:effectLst>
                <a:latin typeface="Elephant" pitchFamily="18" charset="0"/>
              </a:rPr>
              <a:t>Volume</a:t>
            </a:r>
            <a:endParaRPr lang="en-CA" sz="2800" b="1" u="none">
              <a:solidFill>
                <a:srgbClr val="FF0000"/>
              </a:solidFill>
              <a:effectLst>
                <a:outerShdw blurRad="38100" dist="38100" dir="2700000" algn="tl">
                  <a:srgbClr val="000000">
                    <a:alpha val="43137"/>
                  </a:srgbClr>
                </a:outerShdw>
              </a:effectLst>
              <a:latin typeface="Elephant" pitchFamily="18" charset="0"/>
            </a:endParaRPr>
          </a:p>
        </p:txBody>
      </p:sp>
      <p:pic>
        <p:nvPicPr>
          <p:cNvPr id="106500" name="Picture 2" descr="http://tbn1.google.com/images?q=tbn:nSiJGjbB79_MLM:http://www.computersafetytip.com/wp-content/uploads/2009/05/hp-hdd-300x300.png"/>
          <p:cNvPicPr>
            <a:picLocks noChangeAspect="1" noChangeArrowheads="1"/>
          </p:cNvPicPr>
          <p:nvPr/>
        </p:nvPicPr>
        <p:blipFill>
          <a:blip r:embed="rId1"/>
          <a:srcRect/>
          <a:stretch>
            <a:fillRect/>
          </a:stretch>
        </p:blipFill>
        <p:spPr bwMode="auto">
          <a:xfrm>
            <a:off x="0" y="2438400"/>
            <a:ext cx="1558925" cy="1676400"/>
          </a:xfrm>
          <a:prstGeom prst="rect">
            <a:avLst/>
          </a:prstGeom>
          <a:noFill/>
          <a:ln w="9525">
            <a:noFill/>
            <a:miter lim="800000"/>
            <a:headEnd/>
            <a:tailEnd/>
          </a:ln>
        </p:spPr>
      </p:pic>
      <p:cxnSp>
        <p:nvCxnSpPr>
          <p:cNvPr id="106501" name="Straight Connector 6"/>
          <p:cNvCxnSpPr>
            <a:cxnSpLocks noChangeShapeType="1"/>
          </p:cNvCxnSpPr>
          <p:nvPr/>
        </p:nvCxnSpPr>
        <p:spPr bwMode="auto">
          <a:xfrm>
            <a:off x="1558925" y="3276600"/>
            <a:ext cx="2379663" cy="1588"/>
          </a:xfrm>
          <a:prstGeom prst="line">
            <a:avLst/>
          </a:prstGeom>
          <a:noFill/>
          <a:ln w="66675" algn="ctr">
            <a:solidFill>
              <a:srgbClr val="00B050"/>
            </a:solidFill>
            <a:round/>
            <a:tailEnd type="triangle" w="med" len="med"/>
          </a:ln>
        </p:spPr>
      </p:cxnSp>
      <p:sp>
        <p:nvSpPr>
          <p:cNvPr id="10" name="Title 1"/>
          <p:cNvSpPr txBox="1"/>
          <p:nvPr/>
        </p:nvSpPr>
        <p:spPr bwMode="auto">
          <a:xfrm>
            <a:off x="1558925" y="2286000"/>
            <a:ext cx="2379663"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2000" b="1" kern="0" dirty="0">
                <a:solidFill>
                  <a:schemeClr val="accent2"/>
                </a:solidFill>
                <a:effectLst>
                  <a:outerShdw blurRad="38100" dist="38100" dir="2700000" algn="tl">
                    <a:srgbClr val="000000">
                      <a:alpha val="43137"/>
                    </a:srgbClr>
                  </a:outerShdw>
                </a:effectLst>
                <a:latin typeface="+mn-lt"/>
                <a:ea typeface="SimSun" pitchFamily="2" charset="-122"/>
                <a:cs typeface="+mj-cs"/>
              </a:rPr>
              <a:t>split into one or more partitions</a:t>
            </a:r>
            <a:endParaRPr lang="en-CA" altLang="en-US" sz="20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106503" name="Rectangle 10"/>
          <p:cNvSpPr>
            <a:spLocks noChangeArrowheads="1"/>
          </p:cNvSpPr>
          <p:nvPr/>
        </p:nvSpPr>
        <p:spPr bwMode="auto">
          <a:xfrm>
            <a:off x="4038600" y="1828800"/>
            <a:ext cx="1066800" cy="2895600"/>
          </a:xfrm>
          <a:prstGeom prst="rect">
            <a:avLst/>
          </a:prstGeom>
          <a:noFill/>
          <a:ln w="60325" algn="ctr">
            <a:solidFill>
              <a:schemeClr val="tx2"/>
            </a:solidFill>
            <a:round/>
          </a:ln>
        </p:spPr>
        <p:txBody>
          <a:bodyPr/>
          <a:lstStyle/>
          <a:p>
            <a:pPr marL="342900" indent="-342900" eaLnBrk="0" hangingPunct="0">
              <a:spcBef>
                <a:spcPct val="20000"/>
              </a:spcBef>
              <a:buClr>
                <a:schemeClr val="accent2"/>
              </a:buClr>
              <a:buSzPct val="85000"/>
              <a:buFont typeface="ZapfDingbats"/>
              <a:buNone/>
            </a:pPr>
            <a:endParaRPr lang="en-CA"/>
          </a:p>
        </p:txBody>
      </p:sp>
      <p:cxnSp>
        <p:nvCxnSpPr>
          <p:cNvPr id="106504" name="Straight Connector 11"/>
          <p:cNvCxnSpPr>
            <a:cxnSpLocks noChangeShapeType="1"/>
          </p:cNvCxnSpPr>
          <p:nvPr/>
        </p:nvCxnSpPr>
        <p:spPr bwMode="auto">
          <a:xfrm>
            <a:off x="4038600" y="3733800"/>
            <a:ext cx="1066800" cy="1588"/>
          </a:xfrm>
          <a:prstGeom prst="line">
            <a:avLst/>
          </a:prstGeom>
          <a:noFill/>
          <a:ln w="60325" algn="ctr">
            <a:solidFill>
              <a:schemeClr val="tx2"/>
            </a:solidFill>
            <a:round/>
          </a:ln>
        </p:spPr>
      </p:cxnSp>
      <p:cxnSp>
        <p:nvCxnSpPr>
          <p:cNvPr id="106505" name="Straight Connector 14"/>
          <p:cNvCxnSpPr>
            <a:cxnSpLocks noChangeShapeType="1"/>
          </p:cNvCxnSpPr>
          <p:nvPr/>
        </p:nvCxnSpPr>
        <p:spPr bwMode="auto">
          <a:xfrm>
            <a:off x="4038600" y="2590800"/>
            <a:ext cx="1066800" cy="1588"/>
          </a:xfrm>
          <a:prstGeom prst="line">
            <a:avLst/>
          </a:prstGeom>
          <a:noFill/>
          <a:ln w="60325" algn="ctr">
            <a:solidFill>
              <a:schemeClr val="tx2"/>
            </a:solidFill>
            <a:round/>
          </a:ln>
        </p:spPr>
      </p:cxnSp>
      <p:sp>
        <p:nvSpPr>
          <p:cNvPr id="16" name="Title 1"/>
          <p:cNvSpPr txBox="1"/>
          <p:nvPr/>
        </p:nvSpPr>
        <p:spPr bwMode="auto">
          <a:xfrm>
            <a:off x="3944938" y="1752600"/>
            <a:ext cx="1236662"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A</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17" name="Title 1"/>
          <p:cNvSpPr txBox="1"/>
          <p:nvPr/>
        </p:nvSpPr>
        <p:spPr bwMode="auto">
          <a:xfrm>
            <a:off x="3962400" y="2743200"/>
            <a:ext cx="1236663"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B</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18" name="Title 1"/>
          <p:cNvSpPr txBox="1"/>
          <p:nvPr/>
        </p:nvSpPr>
        <p:spPr bwMode="auto">
          <a:xfrm>
            <a:off x="3505200" y="4648200"/>
            <a:ext cx="2057400"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err="1">
                <a:solidFill>
                  <a:schemeClr val="accent2"/>
                </a:solidFill>
                <a:effectLst>
                  <a:outerShdw blurRad="38100" dist="38100" dir="2700000" algn="tl">
                    <a:srgbClr val="000000">
                      <a:alpha val="43137"/>
                    </a:srgbClr>
                  </a:outerShdw>
                </a:effectLst>
                <a:latin typeface="+mn-lt"/>
                <a:ea typeface="SimSun" pitchFamily="2" charset="-122"/>
                <a:cs typeface="+mj-cs"/>
              </a:rPr>
              <a:t>Unpartitioned</a:t>
            </a: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 </a:t>
            </a:r>
            <a:endPar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endParaRPr>
          </a:p>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Free Space</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cxnSp>
        <p:nvCxnSpPr>
          <p:cNvPr id="106509" name="Straight Connector 18"/>
          <p:cNvCxnSpPr>
            <a:cxnSpLocks noChangeShapeType="1"/>
          </p:cNvCxnSpPr>
          <p:nvPr/>
        </p:nvCxnSpPr>
        <p:spPr bwMode="auto">
          <a:xfrm>
            <a:off x="5240338" y="2284412"/>
            <a:ext cx="2379662" cy="1588"/>
          </a:xfrm>
          <a:prstGeom prst="line">
            <a:avLst/>
          </a:prstGeom>
          <a:noFill/>
          <a:ln w="66675" algn="ctr">
            <a:solidFill>
              <a:srgbClr val="00B050"/>
            </a:solidFill>
            <a:round/>
            <a:tailEnd type="triangle" w="med" len="med"/>
          </a:ln>
        </p:spPr>
      </p:cxnSp>
      <p:sp>
        <p:nvSpPr>
          <p:cNvPr id="20" name="Title 1"/>
          <p:cNvSpPr txBox="1"/>
          <p:nvPr/>
        </p:nvSpPr>
        <p:spPr bwMode="auto">
          <a:xfrm>
            <a:off x="5240338" y="762000"/>
            <a:ext cx="2379662" cy="1371600"/>
          </a:xfrm>
          <a:prstGeom prst="rect">
            <a:avLst/>
          </a:prstGeom>
          <a:noFill/>
          <a:ln w="9525">
            <a:noFill/>
            <a:miter lim="800000"/>
          </a:ln>
        </p:spPr>
        <p:txBody>
          <a:bodyPr anchor="ctr"/>
          <a:lstStyle/>
          <a:p>
            <a:pPr algn="ctr" eaLnBrk="0" hangingPunct="0">
              <a:buFont typeface="ZapfDingbats" pitchFamily="82" charset="2"/>
              <a:buNone/>
              <a:defRPr/>
            </a:pPr>
            <a:r>
              <a:rPr lang="en-US" altLang="en-US"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Format (usually known as "making a </a:t>
            </a:r>
            <a:r>
              <a:rPr lang="en-US" altLang="en-US" b="1" kern="0" dirty="0" err="1">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filesystem</a:t>
            </a:r>
            <a:r>
              <a:rPr lang="en-US" altLang="en-US" b="1" kern="0" dirty="0">
                <a:solidFill>
                  <a:schemeClr val="accent2"/>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a:t>
            </a:r>
            <a:endParaRPr lang="en-CA" altLang="en-US" b="1" kern="0" dirty="0">
              <a:solidFill>
                <a:srgbClr val="FF0000"/>
              </a:solidFill>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06511" name="Rectangle 20"/>
          <p:cNvSpPr>
            <a:spLocks noChangeArrowheads="1"/>
          </p:cNvSpPr>
          <p:nvPr/>
        </p:nvSpPr>
        <p:spPr bwMode="auto">
          <a:xfrm>
            <a:off x="7678738" y="1905000"/>
            <a:ext cx="1066800" cy="2895600"/>
          </a:xfrm>
          <a:prstGeom prst="rect">
            <a:avLst/>
          </a:prstGeom>
          <a:noFill/>
          <a:ln w="60325" algn="ctr">
            <a:solidFill>
              <a:schemeClr val="tx2"/>
            </a:solidFill>
            <a:round/>
          </a:ln>
        </p:spPr>
        <p:txBody>
          <a:bodyPr/>
          <a:lstStyle/>
          <a:p>
            <a:pPr marL="342900" indent="-342900" eaLnBrk="0" hangingPunct="0">
              <a:spcBef>
                <a:spcPct val="20000"/>
              </a:spcBef>
              <a:buClr>
                <a:schemeClr val="accent2"/>
              </a:buClr>
              <a:buSzPct val="85000"/>
              <a:buFont typeface="ZapfDingbats"/>
              <a:buNone/>
            </a:pPr>
            <a:endParaRPr lang="en-CA"/>
          </a:p>
        </p:txBody>
      </p:sp>
      <p:cxnSp>
        <p:nvCxnSpPr>
          <p:cNvPr id="106512" name="Straight Connector 21"/>
          <p:cNvCxnSpPr>
            <a:cxnSpLocks noChangeShapeType="1"/>
          </p:cNvCxnSpPr>
          <p:nvPr/>
        </p:nvCxnSpPr>
        <p:spPr bwMode="auto">
          <a:xfrm>
            <a:off x="7678738" y="3810000"/>
            <a:ext cx="1066800" cy="1588"/>
          </a:xfrm>
          <a:prstGeom prst="line">
            <a:avLst/>
          </a:prstGeom>
          <a:noFill/>
          <a:ln w="60325" algn="ctr">
            <a:solidFill>
              <a:schemeClr val="tx2"/>
            </a:solidFill>
            <a:round/>
          </a:ln>
        </p:spPr>
      </p:cxnSp>
      <p:cxnSp>
        <p:nvCxnSpPr>
          <p:cNvPr id="106513" name="Straight Connector 22"/>
          <p:cNvCxnSpPr>
            <a:cxnSpLocks noChangeShapeType="1"/>
          </p:cNvCxnSpPr>
          <p:nvPr/>
        </p:nvCxnSpPr>
        <p:spPr bwMode="auto">
          <a:xfrm>
            <a:off x="7678738" y="2667000"/>
            <a:ext cx="1066800" cy="1588"/>
          </a:xfrm>
          <a:prstGeom prst="line">
            <a:avLst/>
          </a:prstGeom>
          <a:noFill/>
          <a:ln w="60325" algn="ctr">
            <a:solidFill>
              <a:schemeClr val="tx2"/>
            </a:solidFill>
            <a:round/>
          </a:ln>
        </p:spPr>
      </p:cxnSp>
      <p:sp>
        <p:nvSpPr>
          <p:cNvPr id="24" name="Title 1"/>
          <p:cNvSpPr txBox="1"/>
          <p:nvPr/>
        </p:nvSpPr>
        <p:spPr bwMode="auto">
          <a:xfrm>
            <a:off x="7585075" y="1828800"/>
            <a:ext cx="1236663"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A</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25" name="Title 1"/>
          <p:cNvSpPr txBox="1"/>
          <p:nvPr/>
        </p:nvSpPr>
        <p:spPr bwMode="auto">
          <a:xfrm>
            <a:off x="7602538" y="2819400"/>
            <a:ext cx="1236662"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B</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26" name="Title 1"/>
          <p:cNvSpPr txBox="1"/>
          <p:nvPr/>
        </p:nvSpPr>
        <p:spPr bwMode="auto">
          <a:xfrm>
            <a:off x="7162800" y="4648200"/>
            <a:ext cx="2057400"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err="1">
                <a:solidFill>
                  <a:schemeClr val="accent2"/>
                </a:solidFill>
                <a:effectLst>
                  <a:outerShdw blurRad="38100" dist="38100" dir="2700000" algn="tl">
                    <a:srgbClr val="000000">
                      <a:alpha val="43137"/>
                    </a:srgbClr>
                  </a:outerShdw>
                </a:effectLst>
                <a:latin typeface="+mn-lt"/>
                <a:ea typeface="SimSun" pitchFamily="2" charset="-122"/>
                <a:cs typeface="+mj-cs"/>
              </a:rPr>
              <a:t>Unpartitioned</a:t>
            </a: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 </a:t>
            </a:r>
            <a:endPar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endParaRPr>
          </a:p>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Free Space</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cxnSp>
        <p:nvCxnSpPr>
          <p:cNvPr id="106517" name="Straight Connector 26"/>
          <p:cNvCxnSpPr>
            <a:cxnSpLocks noChangeShapeType="1"/>
          </p:cNvCxnSpPr>
          <p:nvPr/>
        </p:nvCxnSpPr>
        <p:spPr bwMode="auto">
          <a:xfrm rot="5400000" flipH="1" flipV="1">
            <a:off x="7657306" y="1943894"/>
            <a:ext cx="763588" cy="685800"/>
          </a:xfrm>
          <a:prstGeom prst="line">
            <a:avLst/>
          </a:prstGeom>
          <a:noFill/>
          <a:ln w="66675" algn="ctr">
            <a:solidFill>
              <a:schemeClr val="tx1"/>
            </a:solidFill>
            <a:round/>
          </a:ln>
        </p:spPr>
      </p:cxnSp>
      <p:cxnSp>
        <p:nvCxnSpPr>
          <p:cNvPr id="106518" name="Straight Connector 29"/>
          <p:cNvCxnSpPr>
            <a:cxnSpLocks noChangeShapeType="1"/>
          </p:cNvCxnSpPr>
          <p:nvPr/>
        </p:nvCxnSpPr>
        <p:spPr bwMode="auto">
          <a:xfrm rot="5400000" flipH="1" flipV="1">
            <a:off x="7885906" y="1943894"/>
            <a:ext cx="763588" cy="685800"/>
          </a:xfrm>
          <a:prstGeom prst="line">
            <a:avLst/>
          </a:prstGeom>
          <a:noFill/>
          <a:ln w="66675" algn="ctr">
            <a:solidFill>
              <a:schemeClr val="tx1"/>
            </a:solidFill>
            <a:round/>
          </a:ln>
        </p:spPr>
      </p:cxnSp>
      <p:cxnSp>
        <p:nvCxnSpPr>
          <p:cNvPr id="106519" name="Straight Connector 30"/>
          <p:cNvCxnSpPr>
            <a:cxnSpLocks noChangeShapeType="1"/>
          </p:cNvCxnSpPr>
          <p:nvPr/>
        </p:nvCxnSpPr>
        <p:spPr bwMode="auto">
          <a:xfrm rot="5400000" flipH="1" flipV="1">
            <a:off x="8143875" y="2066925"/>
            <a:ext cx="611188" cy="592138"/>
          </a:xfrm>
          <a:prstGeom prst="line">
            <a:avLst/>
          </a:prstGeom>
          <a:noFill/>
          <a:ln w="66675" algn="ctr">
            <a:solidFill>
              <a:schemeClr val="tx1"/>
            </a:solidFill>
            <a:round/>
          </a:ln>
        </p:spPr>
      </p:cxnSp>
      <p:cxnSp>
        <p:nvCxnSpPr>
          <p:cNvPr id="106520" name="Straight Connector 32"/>
          <p:cNvCxnSpPr>
            <a:cxnSpLocks noChangeShapeType="1"/>
          </p:cNvCxnSpPr>
          <p:nvPr/>
        </p:nvCxnSpPr>
        <p:spPr bwMode="auto">
          <a:xfrm rot="5400000" flipH="1" flipV="1">
            <a:off x="8381207" y="2304256"/>
            <a:ext cx="382588" cy="346075"/>
          </a:xfrm>
          <a:prstGeom prst="line">
            <a:avLst/>
          </a:prstGeom>
          <a:noFill/>
          <a:ln w="66675" algn="ctr">
            <a:solidFill>
              <a:schemeClr val="tx1"/>
            </a:solidFill>
            <a:round/>
          </a:ln>
        </p:spPr>
      </p:cxnSp>
      <p:cxnSp>
        <p:nvCxnSpPr>
          <p:cNvPr id="106521" name="Straight Connector 34"/>
          <p:cNvCxnSpPr>
            <a:cxnSpLocks noChangeShapeType="1"/>
          </p:cNvCxnSpPr>
          <p:nvPr/>
        </p:nvCxnSpPr>
        <p:spPr bwMode="auto">
          <a:xfrm rot="5400000" flipH="1" flipV="1">
            <a:off x="7695406" y="1905794"/>
            <a:ext cx="458788" cy="457200"/>
          </a:xfrm>
          <a:prstGeom prst="line">
            <a:avLst/>
          </a:prstGeom>
          <a:noFill/>
          <a:ln w="66675" algn="ctr">
            <a:solidFill>
              <a:schemeClr val="tx1"/>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http://static.howstuffworks.com/gif/inadmissible-evidence-1.jpg"/>
          <p:cNvPicPr>
            <a:picLocks noChangeAspect="1" noChangeArrowheads="1"/>
          </p:cNvPicPr>
          <p:nvPr/>
        </p:nvPicPr>
        <p:blipFill>
          <a:blip r:embed="rId1"/>
          <a:srcRect/>
          <a:stretch>
            <a:fillRect/>
          </a:stretch>
        </p:blipFill>
        <p:spPr bwMode="auto">
          <a:xfrm>
            <a:off x="2602795" y="157163"/>
            <a:ext cx="3023303" cy="2738437"/>
          </a:xfrm>
          <a:prstGeom prst="rect">
            <a:avLst/>
          </a:prstGeom>
          <a:noFill/>
        </p:spPr>
      </p:pic>
      <p:sp>
        <p:nvSpPr>
          <p:cNvPr id="7" name="Text Box 11"/>
          <p:cNvSpPr txBox="1">
            <a:spLocks noChangeArrowheads="1"/>
          </p:cNvSpPr>
          <p:nvPr/>
        </p:nvSpPr>
        <p:spPr bwMode="auto">
          <a:xfrm>
            <a:off x="6299200" y="1697038"/>
            <a:ext cx="1701800" cy="738664"/>
          </a:xfrm>
          <a:prstGeom prst="rect">
            <a:avLst/>
          </a:prstGeom>
          <a:noFill/>
          <a:ln w="9525" algn="ctr">
            <a:noFill/>
            <a:prstDash val="dash"/>
            <a:miter lim="800000"/>
          </a:ln>
          <a:effectLst/>
        </p:spPr>
        <p:txBody>
          <a:bodyPr wrap="square">
            <a:spAutoFit/>
          </a:bodyPr>
          <a:lstStyle/>
          <a:p>
            <a:pPr algn="ctr">
              <a:spcBef>
                <a:spcPct val="50000"/>
              </a:spcBef>
            </a:pPr>
            <a:r>
              <a:rPr lang="en-US" sz="1400" b="1" dirty="0">
                <a:latin typeface="Times New Roman" pitchFamily="18" charset="0"/>
                <a:ea typeface="SimSun" pitchFamily="2" charset="-122"/>
              </a:rPr>
              <a:t>Here is your evidence your honor</a:t>
            </a:r>
            <a:endParaRPr lang="en-US" sz="1400" b="1" dirty="0">
              <a:latin typeface="Times New Roman" pitchFamily="18" charset="0"/>
              <a:ea typeface="SimSun" pitchFamily="2" charset="-122"/>
            </a:endParaRPr>
          </a:p>
        </p:txBody>
      </p:sp>
      <p:sp>
        <p:nvSpPr>
          <p:cNvPr id="8" name="AutoShape 12"/>
          <p:cNvSpPr>
            <a:spLocks noChangeArrowheads="1"/>
          </p:cNvSpPr>
          <p:nvPr/>
        </p:nvSpPr>
        <p:spPr bwMode="auto">
          <a:xfrm>
            <a:off x="6256338" y="0"/>
            <a:ext cx="1744662" cy="1643063"/>
          </a:xfrm>
          <a:prstGeom prst="wedgeRectCallout">
            <a:avLst>
              <a:gd name="adj1" fmla="val -114699"/>
              <a:gd name="adj2" fmla="val 51269"/>
            </a:avLst>
          </a:prstGeom>
          <a:noFill/>
          <a:ln w="9525">
            <a:solidFill>
              <a:schemeClr val="tx1"/>
            </a:solidFill>
            <a:miter lim="800000"/>
          </a:ln>
          <a:effectLst/>
        </p:spPr>
        <p:txBody>
          <a:bodyPr/>
          <a:lstStyle/>
          <a:p>
            <a:pPr algn="ctr"/>
            <a:endParaRPr lang="en-US">
              <a:ea typeface="SimSun" pitchFamily="2" charset="-122"/>
            </a:endParaRPr>
          </a:p>
        </p:txBody>
      </p:sp>
      <p:pic>
        <p:nvPicPr>
          <p:cNvPr id="137218" name="Picture 2" descr="http://t2.gstatic.com/images?q=tbn:FD_-K8UZeeFX7M:http://womenofcaliber.files.wordpress.com/2009/07/self-defense-kitchen-knife1.jpg"/>
          <p:cNvPicPr>
            <a:picLocks noChangeAspect="1" noChangeArrowheads="1"/>
          </p:cNvPicPr>
          <p:nvPr/>
        </p:nvPicPr>
        <p:blipFill>
          <a:blip r:embed="rId2"/>
          <a:srcRect/>
          <a:stretch>
            <a:fillRect/>
          </a:stretch>
        </p:blipFill>
        <p:spPr bwMode="auto">
          <a:xfrm>
            <a:off x="6729413" y="157163"/>
            <a:ext cx="1104900" cy="1104901"/>
          </a:xfrm>
          <a:prstGeom prst="rect">
            <a:avLst/>
          </a:prstGeom>
          <a:noFill/>
        </p:spPr>
      </p:pic>
      <p:pic>
        <p:nvPicPr>
          <p:cNvPr id="137228" name="Picture 12" descr="http://www.idfpr.com/DPR/images/fingerprint.gif"/>
          <p:cNvPicPr>
            <a:picLocks noChangeAspect="1" noChangeArrowheads="1"/>
          </p:cNvPicPr>
          <p:nvPr/>
        </p:nvPicPr>
        <p:blipFill>
          <a:blip r:embed="rId3"/>
          <a:srcRect/>
          <a:stretch>
            <a:fillRect/>
          </a:stretch>
        </p:blipFill>
        <p:spPr bwMode="auto">
          <a:xfrm>
            <a:off x="6580981" y="615158"/>
            <a:ext cx="731838" cy="799305"/>
          </a:xfrm>
          <a:prstGeom prst="rect">
            <a:avLst/>
          </a:prstGeom>
          <a:noFill/>
        </p:spPr>
      </p:pic>
      <p:pic>
        <p:nvPicPr>
          <p:cNvPr id="18" name="Picture 2" descr="http://www.imperial.edu/admin/Media/File_Upload/125-Files/discussion.gif"/>
          <p:cNvPicPr>
            <a:picLocks noChangeAspect="1" noChangeArrowheads="1"/>
          </p:cNvPicPr>
          <p:nvPr/>
        </p:nvPicPr>
        <p:blipFill>
          <a:blip r:embed="rId4"/>
          <a:srcRect/>
          <a:stretch>
            <a:fillRect/>
          </a:stretch>
        </p:blipFill>
        <p:spPr bwMode="auto">
          <a:xfrm>
            <a:off x="7807325" y="0"/>
            <a:ext cx="1301750" cy="1117540"/>
          </a:xfrm>
          <a:prstGeom prst="rect">
            <a:avLst/>
          </a:prstGeom>
          <a:noFill/>
        </p:spPr>
      </p:pic>
      <p:pic>
        <p:nvPicPr>
          <p:cNvPr id="4098" name="Picture 2" descr="http://assets.nydailynews.com/img/2009/07/17/420x316-alg_cop.jpg"/>
          <p:cNvPicPr>
            <a:picLocks noChangeAspect="1" noChangeArrowheads="1"/>
          </p:cNvPicPr>
          <p:nvPr/>
        </p:nvPicPr>
        <p:blipFill>
          <a:blip r:embed="rId5"/>
          <a:srcRect/>
          <a:stretch>
            <a:fillRect/>
          </a:stretch>
        </p:blipFill>
        <p:spPr bwMode="auto">
          <a:xfrm>
            <a:off x="381000" y="4729163"/>
            <a:ext cx="2221796" cy="1671637"/>
          </a:xfrm>
          <a:prstGeom prst="rect">
            <a:avLst/>
          </a:prstGeom>
          <a:noFill/>
        </p:spPr>
      </p:pic>
      <p:sp>
        <p:nvSpPr>
          <p:cNvPr id="21" name="AutoShape 6"/>
          <p:cNvSpPr>
            <a:spLocks noChangeArrowheads="1"/>
          </p:cNvSpPr>
          <p:nvPr/>
        </p:nvSpPr>
        <p:spPr bwMode="auto">
          <a:xfrm>
            <a:off x="685800" y="2895601"/>
            <a:ext cx="5895181" cy="2303462"/>
          </a:xfrm>
          <a:prstGeom prst="cloudCallout">
            <a:avLst>
              <a:gd name="adj1" fmla="val -39580"/>
              <a:gd name="adj2" fmla="val 54599"/>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ln>
        </p:spPr>
        <p:txBody>
          <a:bodyPr/>
          <a:lstStyle/>
          <a:p>
            <a:pPr>
              <a:defRPr/>
            </a:pPr>
            <a:r>
              <a:rPr lang="en-US" sz="2800" b="1" dirty="0">
                <a:solidFill>
                  <a:srgbClr val="FF0000"/>
                </a:solidFill>
                <a:effectLst>
                  <a:outerShdw blurRad="38100" dist="38100" dir="2700000" algn="tl">
                    <a:srgbClr val="FFFFFF"/>
                  </a:outerShdw>
                </a:effectLst>
                <a:latin typeface="+mn-lt"/>
              </a:rPr>
              <a:t>The accused knife is found at the scene of the crime?</a:t>
            </a:r>
            <a:endParaRPr lang="en-US" sz="2800" b="1" dirty="0">
              <a:solidFill>
                <a:srgbClr val="FF0000"/>
              </a:solidFill>
              <a:effectLst>
                <a:outerShdw blurRad="38100" dist="38100" dir="2700000" algn="tl">
                  <a:srgbClr val="FFFFFF"/>
                </a:outerShdw>
              </a:effectLst>
              <a:latin typeface="+mn-lt"/>
            </a:endParaRPr>
          </a:p>
        </p:txBody>
      </p:sp>
      <p:grpSp>
        <p:nvGrpSpPr>
          <p:cNvPr id="24" name="Group 23"/>
          <p:cNvGrpSpPr/>
          <p:nvPr/>
        </p:nvGrpSpPr>
        <p:grpSpPr>
          <a:xfrm>
            <a:off x="5280025" y="2539901"/>
            <a:ext cx="3787775" cy="4157443"/>
            <a:chOff x="5280025" y="2539901"/>
            <a:chExt cx="3787775" cy="4157443"/>
          </a:xfrm>
        </p:grpSpPr>
        <p:pic>
          <p:nvPicPr>
            <p:cNvPr id="4100" name="Picture 4" descr="http://www.mysinchew.com/files/preview/292x300..crime3.JPG"/>
            <p:cNvPicPr>
              <a:picLocks noChangeAspect="1" noChangeArrowheads="1"/>
            </p:cNvPicPr>
            <p:nvPr/>
          </p:nvPicPr>
          <p:blipFill>
            <a:blip r:embed="rId6"/>
            <a:srcRect/>
            <a:stretch>
              <a:fillRect/>
            </a:stretch>
          </p:blipFill>
          <p:spPr bwMode="auto">
            <a:xfrm>
              <a:off x="6299200" y="4876800"/>
              <a:ext cx="1771996" cy="1820544"/>
            </a:xfrm>
            <a:prstGeom prst="rect">
              <a:avLst/>
            </a:prstGeom>
            <a:noFill/>
          </p:spPr>
        </p:pic>
        <p:sp>
          <p:nvSpPr>
            <p:cNvPr id="23" name="Cloud Callout 22"/>
            <p:cNvSpPr/>
            <p:nvPr/>
          </p:nvSpPr>
          <p:spPr bwMode="auto">
            <a:xfrm>
              <a:off x="5280025" y="2539901"/>
              <a:ext cx="3787775" cy="2108299"/>
            </a:xfrm>
            <a:prstGeom prst="cloudCallout">
              <a:avLst>
                <a:gd name="adj1" fmla="val 11662"/>
                <a:gd name="adj2" fmla="val 63833"/>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it-IT" sz="2800" b="1" dirty="0">
                  <a:solidFill>
                    <a:srgbClr val="FF0000"/>
                  </a:solidFill>
                  <a:effectLst>
                    <a:outerShdw blurRad="38100" dist="38100" dir="2700000" algn="tl">
                      <a:srgbClr val="000000">
                        <a:alpha val="43137"/>
                      </a:srgbClr>
                    </a:outerShdw>
                  </a:effectLst>
                </a:rPr>
                <a:t>I found it at the crime scene!</a:t>
              </a:r>
              <a:endParaRPr lang="en-CA" sz="2800" b="1" dirty="0">
                <a:solidFill>
                  <a:srgbClr val="FF0000"/>
                </a:solidFill>
                <a:effectLst>
                  <a:outerShdw blurRad="38100" dist="38100" dir="2700000" algn="tl">
                    <a:srgbClr val="000000">
                      <a:alpha val="43137"/>
                    </a:srgbClr>
                  </a:outerShdw>
                </a:effectLst>
              </a:endParaRPr>
            </a:p>
          </p:txBody>
        </p:sp>
      </p:grpSp>
      <p:sp>
        <p:nvSpPr>
          <p:cNvPr id="14"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5" name="Title 1"/>
          <p:cNvSpPr txBox="1"/>
          <p:nvPr/>
        </p:nvSpPr>
        <p:spPr>
          <a:xfrm>
            <a:off x="152400" y="103981"/>
            <a:ext cx="8534400" cy="717550"/>
          </a:xfrm>
          <a:prstGeom prst="rect">
            <a:avLst/>
          </a:prstGeom>
        </p:spPr>
        <p:txBody>
          <a:bodyPr/>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eaLnBrk="1" hangingPunct="1">
              <a:buClrTx/>
              <a:buSzTx/>
              <a:buFontTx/>
              <a:defRPr/>
            </a:pPr>
            <a:r>
              <a:rPr lang="en-US" sz="3200" b="1" u="none" kern="0" dirty="0">
                <a:effectLst>
                  <a:outerShdw blurRad="38100" dist="38100" dir="2700000" algn="tl">
                    <a:srgbClr val="000000">
                      <a:alpha val="43137"/>
                    </a:srgbClr>
                  </a:outerShdw>
                </a:effectLst>
              </a:rPr>
              <a:t>Dose of </a:t>
            </a:r>
            <a:r>
              <a:rPr lang="en-US" sz="3200" b="1" u="none" kern="0" dirty="0">
                <a:effectLst>
                  <a:outerShdw blurRad="38100" dist="38100" dir="2700000" algn="tl">
                    <a:srgbClr val="000000">
                      <a:alpha val="43137"/>
                    </a:srgbClr>
                  </a:outerShdw>
                </a:effectLst>
                <a:latin typeface="Brush Script MT" pitchFamily="66" charset="0"/>
              </a:rPr>
              <a:t>Reality:</a:t>
            </a:r>
            <a:r>
              <a:rPr lang="en-US" sz="3200" b="1" u="none" kern="0" dirty="0">
                <a:effectLst>
                  <a:outerShdw blurRad="38100" dist="38100" dir="2700000" algn="tl">
                    <a:srgbClr val="000000">
                      <a:alpha val="43137"/>
                    </a:srgbClr>
                  </a:outerShdw>
                </a:effectLst>
              </a:rPr>
              <a:t> </a:t>
            </a:r>
            <a:endParaRPr lang="en-CA" sz="3200" b="1" u="none" kern="0"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137218"/>
                                        </p:tgtEl>
                                        <p:attrNameLst>
                                          <p:attrName>style.visibility</p:attrName>
                                        </p:attrNameLst>
                                      </p:cBhvr>
                                      <p:to>
                                        <p:strVal val="visible"/>
                                      </p:to>
                                    </p:set>
                                    <p:animEffect transition="in" filter="checkerboard(across)">
                                      <p:cBhvr>
                                        <p:cTn id="13" dur="500"/>
                                        <p:tgtEl>
                                          <p:spTgt spid="137218"/>
                                        </p:tgtEl>
                                      </p:cBhvr>
                                    </p:animEffect>
                                  </p:childTnLst>
                                </p:cTn>
                              </p:par>
                              <p:par>
                                <p:cTn id="14" presetID="5" presetClass="entr" presetSubtype="10" fill="hold" nodeType="withEffect">
                                  <p:stCondLst>
                                    <p:cond delay="0"/>
                                  </p:stCondLst>
                                  <p:childTnLst>
                                    <p:set>
                                      <p:cBhvr>
                                        <p:cTn id="15" dur="1" fill="hold">
                                          <p:stCondLst>
                                            <p:cond delay="0"/>
                                          </p:stCondLst>
                                        </p:cTn>
                                        <p:tgtEl>
                                          <p:spTgt spid="137228"/>
                                        </p:tgtEl>
                                        <p:attrNameLst>
                                          <p:attrName>style.visibility</p:attrName>
                                        </p:attrNameLst>
                                      </p:cBhvr>
                                      <p:to>
                                        <p:strVal val="visible"/>
                                      </p:to>
                                    </p:set>
                                    <p:animEffect transition="in" filter="checkerboard(across)">
                                      <p:cBhvr>
                                        <p:cTn id="16" dur="500"/>
                                        <p:tgtEl>
                                          <p:spTgt spid="137228"/>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32"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diamond(ou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3"/>
          <p:cNvSpPr>
            <a:spLocks noGrp="1"/>
          </p:cNvSpPr>
          <p:nvPr>
            <p:ph type="sldNum" sz="quarter" idx="12"/>
          </p:nvPr>
        </p:nvSpPr>
        <p:spPr>
          <a:xfrm>
            <a:off x="7994650" y="6324600"/>
            <a:ext cx="768350" cy="457200"/>
          </a:xfrm>
          <a:noFill/>
        </p:spPr>
        <p:txBody>
          <a:bodyPr/>
          <a:lstStyle/>
          <a:p>
            <a:fld id="{191F1A0F-EF20-441F-ABF3-56A600C4D0AD}"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152400" y="76200"/>
            <a:ext cx="8610600" cy="914400"/>
          </a:xfrm>
        </p:spPr>
        <p:txBody>
          <a:bodyPr/>
          <a:lstStyle/>
          <a:p>
            <a:pPr algn="ctr">
              <a:defRPr/>
            </a:pPr>
            <a:r>
              <a:rPr lang="en-US" sz="2800" b="1" u="none">
                <a:effectLst>
                  <a:outerShdw blurRad="38100" dist="38100" dir="2700000" algn="tl">
                    <a:srgbClr val="000000">
                      <a:alpha val="43137"/>
                    </a:srgbClr>
                  </a:outerShdw>
                </a:effectLst>
                <a:latin typeface="Elephant" pitchFamily="18" charset="0"/>
              </a:rPr>
              <a:t>Partition</a:t>
            </a:r>
            <a:r>
              <a:rPr lang="en-US" sz="2800" b="1" u="none">
                <a:effectLst>
                  <a:outerShdw blurRad="38100" dist="38100" dir="2700000" algn="tl">
                    <a:srgbClr val="000000">
                      <a:alpha val="43137"/>
                    </a:srgbClr>
                  </a:outerShdw>
                </a:effectLst>
              </a:rPr>
              <a:t> and </a:t>
            </a:r>
            <a:r>
              <a:rPr lang="en-US" sz="2800" b="1" u="none">
                <a:solidFill>
                  <a:schemeClr val="tx1"/>
                </a:solidFill>
                <a:effectLst>
                  <a:outerShdw blurRad="38100" dist="38100" dir="2700000" algn="tl">
                    <a:srgbClr val="000000">
                      <a:alpha val="43137"/>
                    </a:srgbClr>
                  </a:outerShdw>
                </a:effectLst>
                <a:latin typeface="Elephant" pitchFamily="18" charset="0"/>
              </a:rPr>
              <a:t>File System</a:t>
            </a:r>
            <a:r>
              <a:rPr lang="en-US" sz="2800" b="1" u="none">
                <a:effectLst>
                  <a:outerShdw blurRad="38100" dist="38100" dir="2700000" algn="tl">
                    <a:srgbClr val="000000">
                      <a:alpha val="43137"/>
                    </a:srgbClr>
                  </a:outerShdw>
                </a:effectLst>
                <a:latin typeface="Elephant" pitchFamily="18" charset="0"/>
              </a:rPr>
              <a:t> </a:t>
            </a:r>
            <a:r>
              <a:rPr lang="en-US" sz="2800" b="1" u="none">
                <a:effectLst>
                  <a:outerShdw blurRad="38100" dist="38100" dir="2700000" algn="tl">
                    <a:srgbClr val="000000">
                      <a:alpha val="43137"/>
                    </a:srgbClr>
                  </a:outerShdw>
                </a:effectLst>
              </a:rPr>
              <a:t>and</a:t>
            </a:r>
            <a:r>
              <a:rPr lang="en-US" sz="2800" b="1" u="none">
                <a:effectLst>
                  <a:outerShdw blurRad="38100" dist="38100" dir="2700000" algn="tl">
                    <a:srgbClr val="000000">
                      <a:alpha val="43137"/>
                    </a:srgbClr>
                  </a:outerShdw>
                </a:effectLst>
                <a:latin typeface="Elephant" pitchFamily="18" charset="0"/>
              </a:rPr>
              <a:t> </a:t>
            </a:r>
            <a:r>
              <a:rPr lang="en-US" sz="2800" b="1" u="none">
                <a:solidFill>
                  <a:srgbClr val="FF0000"/>
                </a:solidFill>
                <a:effectLst>
                  <a:outerShdw blurRad="38100" dist="38100" dir="2700000" algn="tl">
                    <a:srgbClr val="000000">
                      <a:alpha val="43137"/>
                    </a:srgbClr>
                  </a:outerShdw>
                </a:effectLst>
                <a:latin typeface="Elephant" pitchFamily="18" charset="0"/>
              </a:rPr>
              <a:t>Volume </a:t>
            </a:r>
            <a:r>
              <a:rPr lang="en-US" sz="2800" b="1" u="none">
                <a:solidFill>
                  <a:schemeClr val="tx1"/>
                </a:solidFill>
                <a:effectLst>
                  <a:outerShdw blurRad="38100" dist="38100" dir="2700000" algn="tl">
                    <a:srgbClr val="000000">
                      <a:alpha val="43137"/>
                    </a:srgbClr>
                  </a:outerShdw>
                </a:effectLst>
                <a:latin typeface="Elephant" pitchFamily="18" charset="0"/>
              </a:rPr>
              <a:t>(cont’d)</a:t>
            </a:r>
            <a:endParaRPr lang="en-CA" sz="2800" b="1" u="none">
              <a:solidFill>
                <a:schemeClr val="tx1"/>
              </a:solidFill>
              <a:effectLst>
                <a:outerShdw blurRad="38100" dist="38100" dir="2700000" algn="tl">
                  <a:srgbClr val="000000">
                    <a:alpha val="43137"/>
                  </a:srgbClr>
                </a:outerShdw>
              </a:effectLst>
              <a:latin typeface="Elephant" pitchFamily="18" charset="0"/>
            </a:endParaRPr>
          </a:p>
        </p:txBody>
      </p:sp>
      <p:sp>
        <p:nvSpPr>
          <p:cNvPr id="107524" name="Rectangle 20"/>
          <p:cNvSpPr>
            <a:spLocks noChangeArrowheads="1"/>
          </p:cNvSpPr>
          <p:nvPr/>
        </p:nvSpPr>
        <p:spPr bwMode="auto">
          <a:xfrm>
            <a:off x="820738" y="1600200"/>
            <a:ext cx="1066800" cy="2895600"/>
          </a:xfrm>
          <a:prstGeom prst="rect">
            <a:avLst/>
          </a:prstGeom>
          <a:noFill/>
          <a:ln w="60325" algn="ctr">
            <a:solidFill>
              <a:schemeClr val="tx2"/>
            </a:solidFill>
            <a:round/>
          </a:ln>
        </p:spPr>
        <p:txBody>
          <a:bodyPr/>
          <a:lstStyle/>
          <a:p>
            <a:pPr marL="342900" indent="-342900" eaLnBrk="0" hangingPunct="0">
              <a:spcBef>
                <a:spcPct val="20000"/>
              </a:spcBef>
              <a:buClr>
                <a:schemeClr val="accent2"/>
              </a:buClr>
              <a:buSzPct val="85000"/>
              <a:buFont typeface="ZapfDingbats"/>
              <a:buNone/>
            </a:pPr>
            <a:endParaRPr lang="en-CA"/>
          </a:p>
        </p:txBody>
      </p:sp>
      <p:cxnSp>
        <p:nvCxnSpPr>
          <p:cNvPr id="107525" name="Straight Connector 21"/>
          <p:cNvCxnSpPr>
            <a:cxnSpLocks noChangeShapeType="1"/>
          </p:cNvCxnSpPr>
          <p:nvPr/>
        </p:nvCxnSpPr>
        <p:spPr bwMode="auto">
          <a:xfrm>
            <a:off x="820738" y="3505200"/>
            <a:ext cx="1066800" cy="1588"/>
          </a:xfrm>
          <a:prstGeom prst="line">
            <a:avLst/>
          </a:prstGeom>
          <a:noFill/>
          <a:ln w="60325" algn="ctr">
            <a:solidFill>
              <a:schemeClr val="tx2"/>
            </a:solidFill>
            <a:round/>
          </a:ln>
        </p:spPr>
      </p:cxnSp>
      <p:cxnSp>
        <p:nvCxnSpPr>
          <p:cNvPr id="107526" name="Straight Connector 22"/>
          <p:cNvCxnSpPr>
            <a:cxnSpLocks noChangeShapeType="1"/>
          </p:cNvCxnSpPr>
          <p:nvPr/>
        </p:nvCxnSpPr>
        <p:spPr bwMode="auto">
          <a:xfrm>
            <a:off x="820738" y="2362200"/>
            <a:ext cx="1066800" cy="1588"/>
          </a:xfrm>
          <a:prstGeom prst="line">
            <a:avLst/>
          </a:prstGeom>
          <a:noFill/>
          <a:ln w="60325" algn="ctr">
            <a:solidFill>
              <a:schemeClr val="tx2"/>
            </a:solidFill>
            <a:round/>
          </a:ln>
        </p:spPr>
      </p:cxnSp>
      <p:sp>
        <p:nvSpPr>
          <p:cNvPr id="24" name="Title 1"/>
          <p:cNvSpPr txBox="1"/>
          <p:nvPr/>
        </p:nvSpPr>
        <p:spPr bwMode="auto">
          <a:xfrm>
            <a:off x="727075" y="1524000"/>
            <a:ext cx="1236663"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A</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25" name="Title 1"/>
          <p:cNvSpPr txBox="1"/>
          <p:nvPr/>
        </p:nvSpPr>
        <p:spPr bwMode="auto">
          <a:xfrm>
            <a:off x="744538" y="2514600"/>
            <a:ext cx="1236662"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B</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26" name="Title 1"/>
          <p:cNvSpPr txBox="1"/>
          <p:nvPr/>
        </p:nvSpPr>
        <p:spPr bwMode="auto">
          <a:xfrm>
            <a:off x="304800" y="4343400"/>
            <a:ext cx="2057400"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err="1">
                <a:solidFill>
                  <a:schemeClr val="accent2"/>
                </a:solidFill>
                <a:effectLst>
                  <a:outerShdw blurRad="38100" dist="38100" dir="2700000" algn="tl">
                    <a:srgbClr val="000000">
                      <a:alpha val="43137"/>
                    </a:srgbClr>
                  </a:outerShdw>
                </a:effectLst>
                <a:latin typeface="+mn-lt"/>
                <a:ea typeface="SimSun" pitchFamily="2" charset="-122"/>
                <a:cs typeface="+mj-cs"/>
              </a:rPr>
              <a:t>Unpartitioned</a:t>
            </a: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 </a:t>
            </a:r>
            <a:endPar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endParaRPr>
          </a:p>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Free Space</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cxnSp>
        <p:nvCxnSpPr>
          <p:cNvPr id="107530" name="Straight Connector 26"/>
          <p:cNvCxnSpPr>
            <a:cxnSpLocks noChangeShapeType="1"/>
          </p:cNvCxnSpPr>
          <p:nvPr/>
        </p:nvCxnSpPr>
        <p:spPr bwMode="auto">
          <a:xfrm rot="5400000" flipH="1" flipV="1">
            <a:off x="799306" y="1639094"/>
            <a:ext cx="763588" cy="685800"/>
          </a:xfrm>
          <a:prstGeom prst="line">
            <a:avLst/>
          </a:prstGeom>
          <a:noFill/>
          <a:ln w="66675" algn="ctr">
            <a:solidFill>
              <a:schemeClr val="tx1"/>
            </a:solidFill>
            <a:round/>
          </a:ln>
        </p:spPr>
      </p:cxnSp>
      <p:cxnSp>
        <p:nvCxnSpPr>
          <p:cNvPr id="107531" name="Straight Connector 29"/>
          <p:cNvCxnSpPr>
            <a:cxnSpLocks noChangeShapeType="1"/>
          </p:cNvCxnSpPr>
          <p:nvPr/>
        </p:nvCxnSpPr>
        <p:spPr bwMode="auto">
          <a:xfrm rot="5400000" flipH="1" flipV="1">
            <a:off x="1027906" y="1639094"/>
            <a:ext cx="763588" cy="685800"/>
          </a:xfrm>
          <a:prstGeom prst="line">
            <a:avLst/>
          </a:prstGeom>
          <a:noFill/>
          <a:ln w="66675" algn="ctr">
            <a:solidFill>
              <a:schemeClr val="tx1"/>
            </a:solidFill>
            <a:round/>
          </a:ln>
        </p:spPr>
      </p:cxnSp>
      <p:cxnSp>
        <p:nvCxnSpPr>
          <p:cNvPr id="107532" name="Straight Connector 30"/>
          <p:cNvCxnSpPr>
            <a:cxnSpLocks noChangeShapeType="1"/>
          </p:cNvCxnSpPr>
          <p:nvPr/>
        </p:nvCxnSpPr>
        <p:spPr bwMode="auto">
          <a:xfrm rot="5400000" flipH="1" flipV="1">
            <a:off x="1285875" y="1762125"/>
            <a:ext cx="611188" cy="592138"/>
          </a:xfrm>
          <a:prstGeom prst="line">
            <a:avLst/>
          </a:prstGeom>
          <a:noFill/>
          <a:ln w="66675" algn="ctr">
            <a:solidFill>
              <a:schemeClr val="tx1"/>
            </a:solidFill>
            <a:round/>
          </a:ln>
        </p:spPr>
      </p:cxnSp>
      <p:cxnSp>
        <p:nvCxnSpPr>
          <p:cNvPr id="107533" name="Straight Connector 32"/>
          <p:cNvCxnSpPr>
            <a:cxnSpLocks noChangeShapeType="1"/>
          </p:cNvCxnSpPr>
          <p:nvPr/>
        </p:nvCxnSpPr>
        <p:spPr bwMode="auto">
          <a:xfrm rot="5400000" flipH="1" flipV="1">
            <a:off x="1523207" y="1999456"/>
            <a:ext cx="382588" cy="346075"/>
          </a:xfrm>
          <a:prstGeom prst="line">
            <a:avLst/>
          </a:prstGeom>
          <a:noFill/>
          <a:ln w="66675" algn="ctr">
            <a:solidFill>
              <a:schemeClr val="tx1"/>
            </a:solidFill>
            <a:round/>
          </a:ln>
        </p:spPr>
      </p:cxnSp>
      <p:cxnSp>
        <p:nvCxnSpPr>
          <p:cNvPr id="107534" name="Straight Connector 34"/>
          <p:cNvCxnSpPr>
            <a:cxnSpLocks noChangeShapeType="1"/>
          </p:cNvCxnSpPr>
          <p:nvPr/>
        </p:nvCxnSpPr>
        <p:spPr bwMode="auto">
          <a:xfrm rot="5400000" flipH="1" flipV="1">
            <a:off x="837406" y="1600994"/>
            <a:ext cx="458788" cy="457200"/>
          </a:xfrm>
          <a:prstGeom prst="line">
            <a:avLst/>
          </a:prstGeom>
          <a:noFill/>
          <a:ln w="66675" algn="ctr">
            <a:solidFill>
              <a:schemeClr val="tx1"/>
            </a:solidFill>
            <a:round/>
          </a:ln>
        </p:spPr>
      </p:cxnSp>
      <p:cxnSp>
        <p:nvCxnSpPr>
          <p:cNvPr id="107535" name="Straight Connector 27"/>
          <p:cNvCxnSpPr>
            <a:cxnSpLocks noChangeShapeType="1"/>
          </p:cNvCxnSpPr>
          <p:nvPr/>
        </p:nvCxnSpPr>
        <p:spPr bwMode="auto">
          <a:xfrm>
            <a:off x="1981200" y="2133600"/>
            <a:ext cx="3505200" cy="1588"/>
          </a:xfrm>
          <a:prstGeom prst="line">
            <a:avLst/>
          </a:prstGeom>
          <a:noFill/>
          <a:ln w="66675" algn="ctr">
            <a:solidFill>
              <a:srgbClr val="00B050"/>
            </a:solidFill>
            <a:round/>
            <a:tailEnd type="triangle" w="med" len="med"/>
          </a:ln>
        </p:spPr>
      </p:cxnSp>
      <p:sp>
        <p:nvSpPr>
          <p:cNvPr id="29" name="Title 1"/>
          <p:cNvSpPr txBox="1"/>
          <p:nvPr/>
        </p:nvSpPr>
        <p:spPr bwMode="auto">
          <a:xfrm>
            <a:off x="2438400" y="1066800"/>
            <a:ext cx="2379663" cy="914400"/>
          </a:xfrm>
          <a:prstGeom prst="rect">
            <a:avLst/>
          </a:prstGeom>
          <a:noFill/>
          <a:ln w="9525">
            <a:noFill/>
            <a:miter lim="800000"/>
          </a:ln>
        </p:spPr>
        <p:txBody>
          <a:bodyPr anchor="ctr"/>
          <a:lstStyle/>
          <a:p>
            <a:pPr algn="ctr" eaLnBrk="0" hangingPunct="0">
              <a:buFont typeface="ZapfDingbats" pitchFamily="82" charset="2"/>
              <a:buNone/>
              <a:defRPr/>
            </a:pPr>
            <a:r>
              <a:rPr lang="en-US" altLang="en-US" sz="2000" b="1" kern="0" dirty="0">
                <a:solidFill>
                  <a:schemeClr val="accent2"/>
                </a:solidFill>
                <a:effectLst>
                  <a:outerShdw blurRad="38100" dist="38100" dir="2700000" algn="tl">
                    <a:srgbClr val="000000">
                      <a:alpha val="43137"/>
                    </a:srgbClr>
                  </a:outerShdw>
                </a:effectLst>
                <a:latin typeface="+mn-lt"/>
                <a:ea typeface="SimSun" pitchFamily="2" charset="-122"/>
                <a:cs typeface="+mj-cs"/>
              </a:rPr>
              <a:t>used and accessed by an operating system </a:t>
            </a:r>
            <a:endParaRPr lang="en-CA" altLang="en-US" sz="2000" b="1" kern="0" dirty="0">
              <a:solidFill>
                <a:schemeClr val="accent2"/>
              </a:solidFill>
              <a:effectLst>
                <a:outerShdw blurRad="38100" dist="38100" dir="2700000" algn="tl">
                  <a:srgbClr val="000000">
                    <a:alpha val="43137"/>
                  </a:srgbClr>
                </a:outerShdw>
              </a:effectLst>
              <a:latin typeface="+mn-lt"/>
              <a:ea typeface="SimSun" pitchFamily="2" charset="-122"/>
              <a:cs typeface="+mj-cs"/>
            </a:endParaRPr>
          </a:p>
        </p:txBody>
      </p:sp>
      <p:pic>
        <p:nvPicPr>
          <p:cNvPr id="107537" name="Picture 2"/>
          <p:cNvPicPr>
            <a:picLocks noChangeAspect="1" noChangeArrowheads="1"/>
          </p:cNvPicPr>
          <p:nvPr/>
        </p:nvPicPr>
        <p:blipFill>
          <a:blip r:embed="rId1"/>
          <a:srcRect/>
          <a:stretch>
            <a:fillRect/>
          </a:stretch>
        </p:blipFill>
        <p:spPr bwMode="auto">
          <a:xfrm>
            <a:off x="5638800" y="1443038"/>
            <a:ext cx="3048000" cy="2900362"/>
          </a:xfrm>
          <a:prstGeom prst="rect">
            <a:avLst/>
          </a:prstGeom>
          <a:noFill/>
          <a:ln w="9525">
            <a:noFill/>
            <a:miter lim="800000"/>
            <a:headEnd/>
            <a:tailEnd/>
          </a:ln>
        </p:spPr>
      </p:pic>
      <p:sp>
        <p:nvSpPr>
          <p:cNvPr id="34" name="AutoShape 9"/>
          <p:cNvSpPr>
            <a:spLocks noChangeArrowheads="1"/>
          </p:cNvSpPr>
          <p:nvPr/>
        </p:nvSpPr>
        <p:spPr bwMode="auto">
          <a:xfrm>
            <a:off x="3048000" y="2363788"/>
            <a:ext cx="2971800" cy="1979612"/>
          </a:xfrm>
          <a:prstGeom prst="cloudCallout">
            <a:avLst>
              <a:gd name="adj1" fmla="val 83825"/>
              <a:gd name="adj2" fmla="val -34989"/>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gets a "drive letter."</a:t>
            </a:r>
            <a:endParaRPr lang="en-US" sz="2800" b="1" dirty="0">
              <a:solidFill>
                <a:srgbClr val="FF0000"/>
              </a:solidFill>
              <a:effectLst>
                <a:outerShdw blurRad="38100" dist="38100" dir="2700000" algn="tl">
                  <a:srgbClr val="000000">
                    <a:alpha val="43137"/>
                  </a:srgbClr>
                </a:outerShdw>
              </a:effectLst>
            </a:endParaRPr>
          </a:p>
        </p:txBody>
      </p:sp>
      <p:sp>
        <p:nvSpPr>
          <p:cNvPr id="19" name="Title 1"/>
          <p:cNvSpPr txBox="1"/>
          <p:nvPr/>
        </p:nvSpPr>
        <p:spPr bwMode="auto">
          <a:xfrm>
            <a:off x="2801938" y="4495800"/>
            <a:ext cx="5961062" cy="1600200"/>
          </a:xfrm>
          <a:prstGeom prst="rect">
            <a:avLst/>
          </a:prstGeom>
          <a:noFill/>
          <a:ln w="9525">
            <a:noFill/>
            <a:miter lim="800000"/>
          </a:ln>
        </p:spPr>
        <p:txBody>
          <a:bodyPr anchor="ctr"/>
          <a:lstStyle/>
          <a:p>
            <a:pPr algn="just" eaLnBrk="0" hangingPunct="0">
              <a:buFont typeface="ZapfDingbats" pitchFamily="82" charset="2"/>
              <a:buNone/>
              <a:defRPr/>
            </a:pPr>
            <a:r>
              <a:rPr lang="en-US" altLang="en-US" b="1" kern="0" dirty="0">
                <a:solidFill>
                  <a:srgbClr val="00B050"/>
                </a:solidFill>
                <a:effectLst>
                  <a:outerShdw blurRad="38100" dist="38100" dir="2700000" algn="tl">
                    <a:srgbClr val="000000">
                      <a:alpha val="43137"/>
                    </a:srgbClr>
                  </a:outerShdw>
                </a:effectLst>
                <a:latin typeface="+mn-lt"/>
                <a:ea typeface="SimSun" pitchFamily="2" charset="-122"/>
                <a:cs typeface="+mj-cs"/>
              </a:rPr>
              <a:t>volume is the term used to describe a single accessible storage area with a single file system, typically (though not necessarily) resident on a single partition of a hard disk.</a:t>
            </a:r>
            <a:endParaRPr lang="en-CA" altLang="en-US" b="1" kern="0" dirty="0">
              <a:solidFill>
                <a:srgbClr val="00B050"/>
              </a:solidFill>
              <a:effectLst>
                <a:outerShdw blurRad="38100" dist="38100" dir="2700000" algn="tl">
                  <a:srgbClr val="000000">
                    <a:alpha val="43137"/>
                  </a:srgbClr>
                </a:outerShdw>
              </a:effectLst>
              <a:latin typeface="+mn-lt"/>
              <a:ea typeface="SimSun" pitchFamily="2" charset="-122"/>
              <a:cs typeface="+mj-cs"/>
            </a:endParaRPr>
          </a:p>
        </p:txBody>
      </p:sp>
      <p:sp>
        <p:nvSpPr>
          <p:cNvPr id="107540" name="Text Box 5"/>
          <p:cNvSpPr txBox="1">
            <a:spLocks noChangeArrowheads="1"/>
          </p:cNvSpPr>
          <p:nvPr/>
        </p:nvSpPr>
        <p:spPr bwMode="auto">
          <a:xfrm>
            <a:off x="228600" y="6335713"/>
            <a:ext cx="8018463" cy="369887"/>
          </a:xfrm>
          <a:prstGeom prst="rect">
            <a:avLst/>
          </a:prstGeom>
          <a:noFill/>
          <a:ln w="9525">
            <a:noFill/>
            <a:miter lim="800000"/>
          </a:ln>
        </p:spPr>
        <p:txBody>
          <a:bodyPr wrap="none">
            <a:spAutoFit/>
          </a:bodyPr>
          <a:lstStyle/>
          <a:p>
            <a:pPr algn="ctr" eaLnBrk="0" hangingPunct="0"/>
            <a:r>
              <a:rPr lang="en-US" sz="1800"/>
              <a:t>[1] Volume (computing). http://en.wikipedia.org/wiki/Volume_(computing)</a:t>
            </a:r>
            <a:endParaRPr lang="en-US" sz="1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2"/>
          <p:cNvSpPr txBox="1">
            <a:spLocks noGrp="1"/>
          </p:cNvSpPr>
          <p:nvPr/>
        </p:nvSpPr>
        <p:spPr bwMode="auto">
          <a:xfrm>
            <a:off x="8223250" y="6248400"/>
            <a:ext cx="768350" cy="457200"/>
          </a:xfrm>
          <a:prstGeom prst="rect">
            <a:avLst/>
          </a:prstGeom>
          <a:noFill/>
          <a:ln w="9525">
            <a:noFill/>
            <a:miter lim="800000"/>
          </a:ln>
        </p:spPr>
        <p:txBody>
          <a:bodyPr/>
          <a:lstStyle/>
          <a:p>
            <a:pPr algn="r" eaLnBrk="0" hangingPunct="0"/>
            <a:fld id="{D5590108-9B10-4A9B-98DF-07CE6139757E}" type="slidenum">
              <a:rPr lang="zh-CN" altLang="en-US" sz="1400">
                <a:latin typeface="Times New Roman" pitchFamily="18" charset="0"/>
                <a:ea typeface="SimSun" pitchFamily="2" charset="-122"/>
              </a:rPr>
            </a:fld>
            <a:endParaRPr lang="en-US" altLang="zh-CN" sz="1400">
              <a:latin typeface="Times New Roman" pitchFamily="18" charset="0"/>
              <a:ea typeface="SimSun" pitchFamily="2" charset="-122"/>
            </a:endParaRPr>
          </a:p>
        </p:txBody>
      </p:sp>
      <p:sp>
        <p:nvSpPr>
          <p:cNvPr id="12" name="Rectangle 6"/>
          <p:cNvSpPr>
            <a:spLocks noChangeArrowheads="1"/>
          </p:cNvSpPr>
          <p:nvPr/>
        </p:nvSpPr>
        <p:spPr bwMode="auto">
          <a:xfrm>
            <a:off x="838200" y="1600200"/>
            <a:ext cx="7162800" cy="3429000"/>
          </a:xfrm>
          <a:prstGeom prst="rect">
            <a:avLst/>
          </a:prstGeom>
          <a:noFill/>
          <a:ln w="9525">
            <a:noFill/>
            <a:miter lim="800000"/>
          </a:ln>
        </p:spPr>
        <p:txBody>
          <a:bodyPr anchor="ctr"/>
          <a:lstStyle/>
          <a:p>
            <a:pPr eaLnBrk="0" hangingPunct="0">
              <a:spcBef>
                <a:spcPct val="20000"/>
              </a:spcBef>
              <a:buClr>
                <a:schemeClr val="accent2"/>
              </a:buClr>
              <a:buSzPct val="85000"/>
              <a:buFont typeface="ZapfDingbats" pitchFamily="82" charset="2"/>
              <a:buNone/>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File Allocation Table (FAT) File System family (such as FAT, FAT12, FAT16, FAT32)</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eaLnBrk="0" hangingPunct="0">
              <a:spcBef>
                <a:spcPct val="20000"/>
              </a:spcBef>
              <a:buClr>
                <a:schemeClr val="accent2"/>
              </a:buClr>
              <a:buSzPct val="85000"/>
              <a:buFont typeface="ZapfDingbats" pitchFamily="82" charset="2"/>
              <a:buNone/>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New Technology File System (NTFS)</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eaLnBrk="0" hangingPunct="0">
              <a:spcBef>
                <a:spcPct val="20000"/>
              </a:spcBef>
              <a:buClr>
                <a:schemeClr val="accent2"/>
              </a:buClr>
              <a:buSzPct val="85000"/>
              <a:buFont typeface="ZapfDingbats" pitchFamily="82" charset="2"/>
              <a:buNone/>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Extended file system(ext)* family (such as ext2 and ext3),</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eaLnBrk="0" hangingPunct="0">
              <a:spcBef>
                <a:spcPct val="20000"/>
              </a:spcBef>
              <a:buClr>
                <a:schemeClr val="accent2"/>
              </a:buClr>
              <a:buSzPct val="85000"/>
              <a:buFont typeface="ZapfDingbats" pitchFamily="82" charset="2"/>
              <a:buNone/>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etc</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08548" name="Picture 2" descr="http://tbn1.google.com/images?q=tbn:kVg9GV6Z4j8R5M:http://www.textually.org/textually/archives/images/set3/apl10.jpg"/>
          <p:cNvPicPr>
            <a:picLocks noChangeAspect="1" noChangeArrowheads="1"/>
          </p:cNvPicPr>
          <p:nvPr/>
        </p:nvPicPr>
        <p:blipFill>
          <a:blip r:embed="rId1"/>
          <a:srcRect/>
          <a:stretch>
            <a:fillRect/>
          </a:stretch>
        </p:blipFill>
        <p:spPr bwMode="auto">
          <a:xfrm>
            <a:off x="228600" y="5791200"/>
            <a:ext cx="1219200" cy="914400"/>
          </a:xfrm>
          <a:prstGeom prst="rect">
            <a:avLst/>
          </a:prstGeom>
          <a:noFill/>
          <a:ln w="9525">
            <a:noFill/>
            <a:miter lim="800000"/>
            <a:headEnd/>
            <a:tailEnd/>
          </a:ln>
        </p:spPr>
      </p:pic>
      <p:sp>
        <p:nvSpPr>
          <p:cNvPr id="5" name="Title 1"/>
          <p:cNvSpPr txBox="1"/>
          <p:nvPr/>
        </p:nvSpPr>
        <p:spPr>
          <a:xfrm>
            <a:off x="381000" y="381000"/>
            <a:ext cx="8610600" cy="914400"/>
          </a:xfrm>
          <a:prstGeom prst="rect">
            <a:avLst/>
          </a:prstGeom>
        </p:spPr>
        <p:txBody>
          <a:bodyPr/>
          <a:lstStyle/>
          <a:p>
            <a:pPr algn="ctr" eaLnBrk="0" hangingPunct="0">
              <a:defRPr/>
            </a:pPr>
            <a:r>
              <a:rPr lang="en-US" sz="2800" b="1" kern="0" dirty="0">
                <a:solidFill>
                  <a:schemeClr val="accent2"/>
                </a:solidFill>
                <a:effectLst>
                  <a:outerShdw blurRad="38100" dist="38100" dir="2700000" algn="tl">
                    <a:srgbClr val="000000">
                      <a:alpha val="43137"/>
                    </a:srgbClr>
                  </a:outerShdw>
                </a:effectLst>
                <a:latin typeface="Elephant" pitchFamily="18" charset="0"/>
                <a:ea typeface="+mj-ea"/>
                <a:cs typeface="+mj-cs"/>
              </a:rPr>
              <a:t>Partition</a:t>
            </a:r>
            <a:r>
              <a:rPr lang="en-US" sz="2800" b="1" kern="0" dirty="0">
                <a:solidFill>
                  <a:schemeClr val="accent2"/>
                </a:solidFill>
                <a:effectLst>
                  <a:outerShdw blurRad="38100" dist="38100" dir="2700000" algn="tl">
                    <a:srgbClr val="000000">
                      <a:alpha val="43137"/>
                    </a:srgbClr>
                  </a:outerShdw>
                </a:effectLst>
                <a:latin typeface="+mj-lt"/>
                <a:ea typeface="+mj-ea"/>
                <a:cs typeface="+mj-cs"/>
              </a:rPr>
              <a:t> and </a:t>
            </a:r>
            <a:r>
              <a:rPr lang="en-US" sz="2800" b="1" kern="0" dirty="0">
                <a:effectLst>
                  <a:outerShdw blurRad="38100" dist="38100" dir="2700000" algn="tl">
                    <a:srgbClr val="000000">
                      <a:alpha val="43137"/>
                    </a:srgbClr>
                  </a:outerShdw>
                </a:effectLst>
                <a:latin typeface="Elephant" pitchFamily="18" charset="0"/>
                <a:ea typeface="+mj-ea"/>
                <a:cs typeface="+mj-cs"/>
              </a:rPr>
              <a:t>File System</a:t>
            </a:r>
            <a:r>
              <a:rPr lang="en-US" sz="2800" b="1" kern="0" dirty="0">
                <a:solidFill>
                  <a:schemeClr val="accent2"/>
                </a:solidFill>
                <a:effectLst>
                  <a:outerShdw blurRad="38100" dist="38100" dir="2700000" algn="tl">
                    <a:srgbClr val="000000">
                      <a:alpha val="43137"/>
                    </a:srgbClr>
                  </a:outerShdw>
                </a:effectLst>
                <a:latin typeface="Elephant" pitchFamily="18" charset="0"/>
                <a:ea typeface="+mj-ea"/>
                <a:cs typeface="+mj-cs"/>
              </a:rPr>
              <a:t> </a:t>
            </a:r>
            <a:r>
              <a:rPr lang="en-US" sz="2800" b="1" kern="0" dirty="0">
                <a:solidFill>
                  <a:schemeClr val="accent2"/>
                </a:solidFill>
                <a:effectLst>
                  <a:outerShdw blurRad="38100" dist="38100" dir="2700000" algn="tl">
                    <a:srgbClr val="000000">
                      <a:alpha val="43137"/>
                    </a:srgbClr>
                  </a:outerShdw>
                </a:effectLst>
                <a:latin typeface="+mj-lt"/>
                <a:ea typeface="+mj-ea"/>
                <a:cs typeface="+mj-cs"/>
              </a:rPr>
              <a:t>and</a:t>
            </a:r>
            <a:r>
              <a:rPr lang="en-US" sz="2800" b="1" kern="0" dirty="0">
                <a:solidFill>
                  <a:schemeClr val="accent2"/>
                </a:solidFill>
                <a:effectLst>
                  <a:outerShdw blurRad="38100" dist="38100" dir="2700000" algn="tl">
                    <a:srgbClr val="000000">
                      <a:alpha val="43137"/>
                    </a:srgbClr>
                  </a:outerShdw>
                </a:effectLst>
                <a:latin typeface="Elephant" pitchFamily="18" charset="0"/>
                <a:ea typeface="+mj-ea"/>
                <a:cs typeface="+mj-cs"/>
              </a:rPr>
              <a:t> </a:t>
            </a:r>
            <a:r>
              <a:rPr lang="en-US" sz="2800" b="1" kern="0" dirty="0">
                <a:solidFill>
                  <a:srgbClr val="FF0000"/>
                </a:solidFill>
                <a:effectLst>
                  <a:outerShdw blurRad="38100" dist="38100" dir="2700000" algn="tl">
                    <a:srgbClr val="000000">
                      <a:alpha val="43137"/>
                    </a:srgbClr>
                  </a:outerShdw>
                </a:effectLst>
                <a:latin typeface="Elephant" pitchFamily="18" charset="0"/>
                <a:ea typeface="+mj-ea"/>
                <a:cs typeface="+mj-cs"/>
              </a:rPr>
              <a:t>Volume </a:t>
            </a:r>
            <a:r>
              <a:rPr lang="en-US" sz="2800" b="1" kern="0" dirty="0">
                <a:effectLst>
                  <a:outerShdw blurRad="38100" dist="38100" dir="2700000" algn="tl">
                    <a:srgbClr val="000000">
                      <a:alpha val="43137"/>
                    </a:srgbClr>
                  </a:outerShdw>
                </a:effectLst>
                <a:latin typeface="Elephant" pitchFamily="18" charset="0"/>
                <a:ea typeface="+mj-ea"/>
                <a:cs typeface="+mj-cs"/>
              </a:rPr>
              <a:t>(cont’d)</a:t>
            </a:r>
            <a:endParaRPr lang="en-CA" sz="2800" b="1" kern="0" dirty="0">
              <a:effectLst>
                <a:outerShdw blurRad="38100" dist="38100" dir="2700000" algn="tl">
                  <a:srgbClr val="000000">
                    <a:alpha val="43137"/>
                  </a:srgbClr>
                </a:outerShdw>
              </a:effectLst>
              <a:latin typeface="Elephant" pitchFamily="18" charset="0"/>
              <a:ea typeface="+mj-ea"/>
              <a:cs typeface="+mj-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1"/>
          <p:cNvSpPr>
            <a:spLocks noGrp="1"/>
          </p:cNvSpPr>
          <p:nvPr>
            <p:ph type="sldNum" sz="quarter" idx="12"/>
          </p:nvPr>
        </p:nvSpPr>
        <p:spPr>
          <a:xfrm>
            <a:off x="7994650" y="6324600"/>
            <a:ext cx="768350" cy="457200"/>
          </a:xfrm>
          <a:noFill/>
        </p:spPr>
        <p:txBody>
          <a:bodyPr/>
          <a:lstStyle/>
          <a:p>
            <a:fld id="{FB4F8E82-1F91-4597-B85E-9B13B5EC1384}" type="slidenum">
              <a:rPr lang="zh-CN" altLang="en-US" smtClean="0">
                <a:ea typeface="SimSun" pitchFamily="2" charset="-122"/>
              </a:rPr>
            </a:fld>
            <a:endParaRPr lang="en-US" altLang="zh-CN">
              <a:ea typeface="SimSun" pitchFamily="2" charset="-122"/>
            </a:endParaRPr>
          </a:p>
        </p:txBody>
      </p:sp>
      <p:sp>
        <p:nvSpPr>
          <p:cNvPr id="3" name="Title 1"/>
          <p:cNvSpPr txBox="1"/>
          <p:nvPr/>
        </p:nvSpPr>
        <p:spPr>
          <a:xfrm>
            <a:off x="381000" y="76200"/>
            <a:ext cx="8610600" cy="914400"/>
          </a:xfrm>
          <a:prstGeom prst="rect">
            <a:avLst/>
          </a:prstGeom>
        </p:spPr>
        <p:txBody>
          <a:bodyPr/>
          <a:lstStyle/>
          <a:p>
            <a:pPr algn="ctr" eaLnBrk="0" hangingPunct="0">
              <a:defRPr/>
            </a:pPr>
            <a:r>
              <a:rPr lang="en-US" sz="2800" b="1" kern="0" dirty="0">
                <a:solidFill>
                  <a:schemeClr val="accent2"/>
                </a:solidFill>
                <a:effectLst>
                  <a:outerShdw blurRad="38100" dist="38100" dir="2700000" algn="tl">
                    <a:srgbClr val="000000">
                      <a:alpha val="43137"/>
                    </a:srgbClr>
                  </a:outerShdw>
                </a:effectLst>
                <a:latin typeface="Elephant" pitchFamily="18" charset="0"/>
                <a:ea typeface="+mj-ea"/>
                <a:cs typeface="+mj-cs"/>
              </a:rPr>
              <a:t>Partition</a:t>
            </a:r>
            <a:r>
              <a:rPr lang="en-US" sz="2800" b="1" kern="0" dirty="0">
                <a:solidFill>
                  <a:schemeClr val="accent2"/>
                </a:solidFill>
                <a:effectLst>
                  <a:outerShdw blurRad="38100" dist="38100" dir="2700000" algn="tl">
                    <a:srgbClr val="000000">
                      <a:alpha val="43137"/>
                    </a:srgbClr>
                  </a:outerShdw>
                </a:effectLst>
                <a:latin typeface="+mj-lt"/>
                <a:ea typeface="+mj-ea"/>
                <a:cs typeface="+mj-cs"/>
              </a:rPr>
              <a:t> and </a:t>
            </a:r>
            <a:r>
              <a:rPr lang="en-US" sz="2800" b="1" kern="0" dirty="0">
                <a:effectLst>
                  <a:outerShdw blurRad="38100" dist="38100" dir="2700000" algn="tl">
                    <a:srgbClr val="000000">
                      <a:alpha val="43137"/>
                    </a:srgbClr>
                  </a:outerShdw>
                </a:effectLst>
                <a:latin typeface="Elephant" pitchFamily="18" charset="0"/>
                <a:ea typeface="+mj-ea"/>
                <a:cs typeface="+mj-cs"/>
              </a:rPr>
              <a:t>File System</a:t>
            </a:r>
            <a:r>
              <a:rPr lang="en-US" sz="2800" b="1" kern="0" dirty="0">
                <a:solidFill>
                  <a:schemeClr val="accent2"/>
                </a:solidFill>
                <a:effectLst>
                  <a:outerShdw blurRad="38100" dist="38100" dir="2700000" algn="tl">
                    <a:srgbClr val="000000">
                      <a:alpha val="43137"/>
                    </a:srgbClr>
                  </a:outerShdw>
                </a:effectLst>
                <a:latin typeface="Elephant" pitchFamily="18" charset="0"/>
                <a:ea typeface="+mj-ea"/>
                <a:cs typeface="+mj-cs"/>
              </a:rPr>
              <a:t> </a:t>
            </a:r>
            <a:r>
              <a:rPr lang="en-US" sz="2800" b="1" kern="0" dirty="0">
                <a:solidFill>
                  <a:schemeClr val="accent2"/>
                </a:solidFill>
                <a:effectLst>
                  <a:outerShdw blurRad="38100" dist="38100" dir="2700000" algn="tl">
                    <a:srgbClr val="000000">
                      <a:alpha val="43137"/>
                    </a:srgbClr>
                  </a:outerShdw>
                </a:effectLst>
                <a:latin typeface="+mj-lt"/>
                <a:ea typeface="+mj-ea"/>
                <a:cs typeface="+mj-cs"/>
              </a:rPr>
              <a:t>and</a:t>
            </a:r>
            <a:r>
              <a:rPr lang="en-US" sz="2800" b="1" kern="0" dirty="0">
                <a:solidFill>
                  <a:schemeClr val="accent2"/>
                </a:solidFill>
                <a:effectLst>
                  <a:outerShdw blurRad="38100" dist="38100" dir="2700000" algn="tl">
                    <a:srgbClr val="000000">
                      <a:alpha val="43137"/>
                    </a:srgbClr>
                  </a:outerShdw>
                </a:effectLst>
                <a:latin typeface="Elephant" pitchFamily="18" charset="0"/>
                <a:ea typeface="+mj-ea"/>
                <a:cs typeface="+mj-cs"/>
              </a:rPr>
              <a:t> </a:t>
            </a:r>
            <a:r>
              <a:rPr lang="en-US" sz="2800" b="1" kern="0" dirty="0">
                <a:solidFill>
                  <a:srgbClr val="FF0000"/>
                </a:solidFill>
                <a:effectLst>
                  <a:outerShdw blurRad="38100" dist="38100" dir="2700000" algn="tl">
                    <a:srgbClr val="000000">
                      <a:alpha val="43137"/>
                    </a:srgbClr>
                  </a:outerShdw>
                </a:effectLst>
                <a:latin typeface="Elephant" pitchFamily="18" charset="0"/>
                <a:ea typeface="+mj-ea"/>
                <a:cs typeface="+mj-cs"/>
              </a:rPr>
              <a:t>Volume </a:t>
            </a:r>
            <a:r>
              <a:rPr lang="en-US" sz="2800" b="1" kern="0" dirty="0">
                <a:effectLst>
                  <a:outerShdw blurRad="38100" dist="38100" dir="2700000" algn="tl">
                    <a:srgbClr val="000000">
                      <a:alpha val="43137"/>
                    </a:srgbClr>
                  </a:outerShdw>
                </a:effectLst>
                <a:latin typeface="Elephant" pitchFamily="18" charset="0"/>
                <a:ea typeface="+mj-ea"/>
                <a:cs typeface="+mj-cs"/>
              </a:rPr>
              <a:t>(cont’d)</a:t>
            </a:r>
            <a:endParaRPr lang="en-CA" sz="2800" b="1" kern="0" dirty="0">
              <a:effectLst>
                <a:outerShdw blurRad="38100" dist="38100" dir="2700000" algn="tl">
                  <a:srgbClr val="000000">
                    <a:alpha val="43137"/>
                  </a:srgbClr>
                </a:outerShdw>
              </a:effectLst>
              <a:latin typeface="Elephant" pitchFamily="18" charset="0"/>
              <a:ea typeface="+mj-ea"/>
              <a:cs typeface="+mj-cs"/>
            </a:endParaRPr>
          </a:p>
        </p:txBody>
      </p:sp>
      <p:pic>
        <p:nvPicPr>
          <p:cNvPr id="109572" name="Picture 2" descr="http://t2.gstatic.com/images?q=tbn:Z752FCTpruOaoM:http://www.mrez.biz/images/openingmonitor.jpg"/>
          <p:cNvPicPr>
            <a:picLocks noChangeAspect="1" noChangeArrowheads="1"/>
          </p:cNvPicPr>
          <p:nvPr/>
        </p:nvPicPr>
        <p:blipFill>
          <a:blip r:embed="rId1"/>
          <a:srcRect/>
          <a:stretch>
            <a:fillRect/>
          </a:stretch>
        </p:blipFill>
        <p:spPr bwMode="auto">
          <a:xfrm>
            <a:off x="5903913" y="2284413"/>
            <a:ext cx="1747837" cy="1600200"/>
          </a:xfrm>
          <a:prstGeom prst="rect">
            <a:avLst/>
          </a:prstGeom>
          <a:noFill/>
          <a:ln w="9525">
            <a:noFill/>
            <a:miter lim="800000"/>
            <a:headEnd/>
            <a:tailEnd/>
          </a:ln>
        </p:spPr>
      </p:pic>
      <p:sp>
        <p:nvSpPr>
          <p:cNvPr id="5" name="AutoShape 9"/>
          <p:cNvSpPr>
            <a:spLocks noChangeArrowheads="1"/>
          </p:cNvSpPr>
          <p:nvPr/>
        </p:nvSpPr>
        <p:spPr bwMode="auto">
          <a:xfrm>
            <a:off x="5410200" y="611188"/>
            <a:ext cx="2590800" cy="1446212"/>
          </a:xfrm>
          <a:prstGeom prst="cloudCallout">
            <a:avLst>
              <a:gd name="adj1" fmla="val -5485"/>
              <a:gd name="adj2" fmla="val 95064"/>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Volume</a:t>
            </a:r>
            <a:endParaRPr lang="en-US" sz="2800" b="1" dirty="0">
              <a:solidFill>
                <a:srgbClr val="FF0000"/>
              </a:solidFill>
              <a:effectLst>
                <a:outerShdw blurRad="38100" dist="38100" dir="2700000" algn="tl">
                  <a:srgbClr val="000000">
                    <a:alpha val="43137"/>
                  </a:srgbClr>
                </a:outerShdw>
              </a:effectLst>
            </a:endParaRPr>
          </a:p>
        </p:txBody>
      </p:sp>
      <p:sp>
        <p:nvSpPr>
          <p:cNvPr id="6" name="AutoShape 9"/>
          <p:cNvSpPr>
            <a:spLocks noChangeArrowheads="1"/>
          </p:cNvSpPr>
          <p:nvPr/>
        </p:nvSpPr>
        <p:spPr bwMode="auto">
          <a:xfrm>
            <a:off x="381000" y="1371600"/>
            <a:ext cx="5187950" cy="2667000"/>
          </a:xfrm>
          <a:prstGeom prst="cloudCallout">
            <a:avLst>
              <a:gd name="adj1" fmla="val 53135"/>
              <a:gd name="adj2" fmla="val -32944"/>
            </a:avLst>
          </a:prstGeom>
          <a:no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00B050"/>
                </a:solidFill>
                <a:effectLst>
                  <a:outerShdw blurRad="38100" dist="38100" dir="2700000" algn="tl">
                    <a:srgbClr val="000000">
                      <a:alpha val="43137"/>
                    </a:srgbClr>
                  </a:outerShdw>
                </a:effectLst>
              </a:rPr>
              <a:t>This volume is organized into a particular format, i.e., </a:t>
            </a:r>
            <a:r>
              <a:rPr lang="en-US" sz="2800" b="1" dirty="0" err="1">
                <a:solidFill>
                  <a:srgbClr val="00B050"/>
                </a:solidFill>
                <a:effectLst>
                  <a:outerShdw blurRad="38100" dist="38100" dir="2700000" algn="tl">
                    <a:srgbClr val="000000">
                      <a:alpha val="43137"/>
                    </a:srgbClr>
                  </a:outerShdw>
                </a:effectLst>
              </a:rPr>
              <a:t>filesystem</a:t>
            </a:r>
            <a:r>
              <a:rPr lang="en-US" sz="2800" b="1" dirty="0">
                <a:solidFill>
                  <a:srgbClr val="00B050"/>
                </a:solidFill>
                <a:effectLst>
                  <a:outerShdw blurRad="38100" dist="38100" dir="2700000" algn="tl">
                    <a:srgbClr val="000000">
                      <a:alpha val="43137"/>
                    </a:srgbClr>
                  </a:outerShdw>
                </a:effectLst>
              </a:rPr>
              <a:t>, database</a:t>
            </a:r>
            <a:endParaRPr lang="en-US" sz="2800" b="1" dirty="0">
              <a:solidFill>
                <a:srgbClr val="00B050"/>
              </a:solidFill>
              <a:effectLst>
                <a:outerShdw blurRad="38100" dist="38100" dir="2700000" algn="tl">
                  <a:srgbClr val="000000">
                    <a:alpha val="43137"/>
                  </a:srgbClr>
                </a:outerShdw>
              </a:effectLst>
            </a:endParaRPr>
          </a:p>
        </p:txBody>
      </p:sp>
      <p:pic>
        <p:nvPicPr>
          <p:cNvPr id="109575" name="Picture 2" descr="http://tbn1.google.com/images?q=tbn:nSiJGjbB79_MLM:http://www.computersafetytip.com/wp-content/uploads/2009/05/hp-hdd-300x300.png"/>
          <p:cNvPicPr>
            <a:picLocks noChangeAspect="1" noChangeArrowheads="1"/>
          </p:cNvPicPr>
          <p:nvPr/>
        </p:nvPicPr>
        <p:blipFill>
          <a:blip r:embed="rId2"/>
          <a:srcRect/>
          <a:stretch>
            <a:fillRect/>
          </a:stretch>
        </p:blipFill>
        <p:spPr bwMode="auto">
          <a:xfrm>
            <a:off x="76200" y="4879975"/>
            <a:ext cx="1558925" cy="1676400"/>
          </a:xfrm>
          <a:prstGeom prst="rect">
            <a:avLst/>
          </a:prstGeom>
          <a:noFill/>
          <a:ln w="9525">
            <a:noFill/>
            <a:miter lim="800000"/>
            <a:headEnd/>
            <a:tailEnd/>
          </a:ln>
        </p:spPr>
      </p:pic>
      <p:cxnSp>
        <p:nvCxnSpPr>
          <p:cNvPr id="109576" name="Straight Connector 12"/>
          <p:cNvCxnSpPr>
            <a:cxnSpLocks noChangeShapeType="1"/>
          </p:cNvCxnSpPr>
          <p:nvPr/>
        </p:nvCxnSpPr>
        <p:spPr bwMode="auto">
          <a:xfrm>
            <a:off x="1828800" y="5718175"/>
            <a:ext cx="1219200" cy="1588"/>
          </a:xfrm>
          <a:prstGeom prst="line">
            <a:avLst/>
          </a:prstGeom>
          <a:noFill/>
          <a:ln w="66675" algn="ctr">
            <a:solidFill>
              <a:srgbClr val="00B050"/>
            </a:solidFill>
            <a:round/>
            <a:tailEnd type="triangle" w="med" len="med"/>
          </a:ln>
        </p:spPr>
      </p:cxnSp>
      <p:sp>
        <p:nvSpPr>
          <p:cNvPr id="109577" name="Rectangle 13"/>
          <p:cNvSpPr>
            <a:spLocks noChangeArrowheads="1"/>
          </p:cNvSpPr>
          <p:nvPr/>
        </p:nvSpPr>
        <p:spPr bwMode="auto">
          <a:xfrm>
            <a:off x="3335338" y="4876800"/>
            <a:ext cx="1066800" cy="1752600"/>
          </a:xfrm>
          <a:prstGeom prst="rect">
            <a:avLst/>
          </a:prstGeom>
          <a:noFill/>
          <a:ln w="60325" algn="ctr">
            <a:solidFill>
              <a:schemeClr val="tx2"/>
            </a:solidFill>
            <a:round/>
          </a:ln>
        </p:spPr>
        <p:txBody>
          <a:bodyPr/>
          <a:lstStyle/>
          <a:p>
            <a:pPr marL="342900" indent="-342900" eaLnBrk="0" hangingPunct="0">
              <a:spcBef>
                <a:spcPct val="20000"/>
              </a:spcBef>
              <a:buClr>
                <a:schemeClr val="accent2"/>
              </a:buClr>
              <a:buSzPct val="85000"/>
              <a:buFont typeface="ZapfDingbats"/>
              <a:buNone/>
            </a:pPr>
            <a:endParaRPr lang="en-CA"/>
          </a:p>
        </p:txBody>
      </p:sp>
      <p:sp>
        <p:nvSpPr>
          <p:cNvPr id="15" name="Title 1"/>
          <p:cNvSpPr txBox="1"/>
          <p:nvPr/>
        </p:nvSpPr>
        <p:spPr bwMode="auto">
          <a:xfrm>
            <a:off x="3241675" y="4876800"/>
            <a:ext cx="1236663"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A</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16" name="Title 1"/>
          <p:cNvSpPr txBox="1"/>
          <p:nvPr/>
        </p:nvSpPr>
        <p:spPr bwMode="auto">
          <a:xfrm>
            <a:off x="3259138" y="5867400"/>
            <a:ext cx="1236662"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B</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cxnSp>
        <p:nvCxnSpPr>
          <p:cNvPr id="109580" name="Straight Connector 18"/>
          <p:cNvCxnSpPr>
            <a:cxnSpLocks noChangeShapeType="1"/>
          </p:cNvCxnSpPr>
          <p:nvPr/>
        </p:nvCxnSpPr>
        <p:spPr bwMode="auto">
          <a:xfrm rot="16200000" flipH="1">
            <a:off x="3001169" y="4372769"/>
            <a:ext cx="1066800" cy="398462"/>
          </a:xfrm>
          <a:prstGeom prst="line">
            <a:avLst/>
          </a:prstGeom>
          <a:noFill/>
          <a:ln w="66675" algn="ctr">
            <a:solidFill>
              <a:srgbClr val="FF0000"/>
            </a:solidFill>
            <a:round/>
            <a:tailEnd type="triangle" w="med" len="med"/>
          </a:ln>
        </p:spPr>
      </p:cxnSp>
      <p:sp>
        <p:nvSpPr>
          <p:cNvPr id="21" name="Title 1"/>
          <p:cNvSpPr txBox="1"/>
          <p:nvPr/>
        </p:nvSpPr>
        <p:spPr bwMode="auto">
          <a:xfrm>
            <a:off x="1558925" y="4460875"/>
            <a:ext cx="1524000"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2000" b="1" kern="0" dirty="0">
                <a:solidFill>
                  <a:schemeClr val="accent2"/>
                </a:solidFill>
                <a:effectLst>
                  <a:outerShdw blurRad="38100" dist="38100" dir="2700000" algn="tl">
                    <a:srgbClr val="000000">
                      <a:alpha val="43137"/>
                    </a:srgbClr>
                  </a:outerShdw>
                </a:effectLst>
                <a:latin typeface="+mn-lt"/>
                <a:ea typeface="SimSun" pitchFamily="2" charset="-122"/>
                <a:cs typeface="+mj-cs"/>
              </a:rPr>
              <a:t>split into one or more partitions</a:t>
            </a:r>
            <a:endParaRPr lang="en-CA" altLang="en-US" sz="20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cxnSp>
        <p:nvCxnSpPr>
          <p:cNvPr id="109582" name="Straight Connector 21"/>
          <p:cNvCxnSpPr>
            <a:cxnSpLocks noChangeShapeType="1"/>
          </p:cNvCxnSpPr>
          <p:nvPr/>
        </p:nvCxnSpPr>
        <p:spPr bwMode="auto">
          <a:xfrm>
            <a:off x="3333750" y="5751513"/>
            <a:ext cx="1066800" cy="1587"/>
          </a:xfrm>
          <a:prstGeom prst="line">
            <a:avLst/>
          </a:prstGeom>
          <a:noFill/>
          <a:ln w="60325" algn="ctr">
            <a:solidFill>
              <a:schemeClr val="tx2"/>
            </a:solidFill>
            <a:roun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1"/>
          <p:cNvSpPr>
            <a:spLocks noGrp="1"/>
          </p:cNvSpPr>
          <p:nvPr>
            <p:ph type="sldNum" sz="quarter" idx="12"/>
          </p:nvPr>
        </p:nvSpPr>
        <p:spPr>
          <a:xfrm>
            <a:off x="7994650" y="6324600"/>
            <a:ext cx="768350" cy="457200"/>
          </a:xfrm>
          <a:noFill/>
        </p:spPr>
        <p:txBody>
          <a:bodyPr/>
          <a:lstStyle/>
          <a:p>
            <a:fld id="{FB4F8E82-1F91-4597-B85E-9B13B5EC1384}" type="slidenum">
              <a:rPr lang="zh-CN" altLang="en-US" smtClean="0">
                <a:ea typeface="SimSun" pitchFamily="2" charset="-122"/>
              </a:rPr>
            </a:fld>
            <a:endParaRPr lang="en-US" altLang="zh-CN">
              <a:ea typeface="SimSun" pitchFamily="2" charset="-122"/>
            </a:endParaRPr>
          </a:p>
        </p:txBody>
      </p:sp>
      <p:sp>
        <p:nvSpPr>
          <p:cNvPr id="3" name="Title 1"/>
          <p:cNvSpPr txBox="1"/>
          <p:nvPr/>
        </p:nvSpPr>
        <p:spPr>
          <a:xfrm>
            <a:off x="381000" y="76200"/>
            <a:ext cx="8610600" cy="914400"/>
          </a:xfrm>
          <a:prstGeom prst="rect">
            <a:avLst/>
          </a:prstGeom>
        </p:spPr>
        <p:txBody>
          <a:bodyPr/>
          <a:lstStyle/>
          <a:p>
            <a:pPr algn="ctr" eaLnBrk="0" hangingPunct="0">
              <a:defRPr/>
            </a:pPr>
            <a:r>
              <a:rPr lang="en-US" sz="2800" b="1" kern="0" dirty="0">
                <a:solidFill>
                  <a:schemeClr val="accent2"/>
                </a:solidFill>
                <a:effectLst>
                  <a:outerShdw blurRad="38100" dist="38100" dir="2700000" algn="tl">
                    <a:srgbClr val="000000">
                      <a:alpha val="43137"/>
                    </a:srgbClr>
                  </a:outerShdw>
                </a:effectLst>
                <a:latin typeface="Elephant" pitchFamily="18" charset="0"/>
                <a:ea typeface="+mj-ea"/>
                <a:cs typeface="+mj-cs"/>
              </a:rPr>
              <a:t>Partition</a:t>
            </a:r>
            <a:r>
              <a:rPr lang="en-US" sz="2800" b="1" kern="0" dirty="0">
                <a:solidFill>
                  <a:schemeClr val="accent2"/>
                </a:solidFill>
                <a:effectLst>
                  <a:outerShdw blurRad="38100" dist="38100" dir="2700000" algn="tl">
                    <a:srgbClr val="000000">
                      <a:alpha val="43137"/>
                    </a:srgbClr>
                  </a:outerShdw>
                </a:effectLst>
                <a:latin typeface="+mj-lt"/>
                <a:ea typeface="+mj-ea"/>
                <a:cs typeface="+mj-cs"/>
              </a:rPr>
              <a:t> and </a:t>
            </a:r>
            <a:r>
              <a:rPr lang="en-US" sz="2800" b="1" kern="0" dirty="0">
                <a:effectLst>
                  <a:outerShdw blurRad="38100" dist="38100" dir="2700000" algn="tl">
                    <a:srgbClr val="000000">
                      <a:alpha val="43137"/>
                    </a:srgbClr>
                  </a:outerShdw>
                </a:effectLst>
                <a:latin typeface="Elephant" pitchFamily="18" charset="0"/>
                <a:ea typeface="+mj-ea"/>
                <a:cs typeface="+mj-cs"/>
              </a:rPr>
              <a:t>File System</a:t>
            </a:r>
            <a:r>
              <a:rPr lang="en-US" sz="2800" b="1" kern="0" dirty="0">
                <a:solidFill>
                  <a:schemeClr val="accent2"/>
                </a:solidFill>
                <a:effectLst>
                  <a:outerShdw blurRad="38100" dist="38100" dir="2700000" algn="tl">
                    <a:srgbClr val="000000">
                      <a:alpha val="43137"/>
                    </a:srgbClr>
                  </a:outerShdw>
                </a:effectLst>
                <a:latin typeface="Elephant" pitchFamily="18" charset="0"/>
                <a:ea typeface="+mj-ea"/>
                <a:cs typeface="+mj-cs"/>
              </a:rPr>
              <a:t> </a:t>
            </a:r>
            <a:r>
              <a:rPr lang="en-US" sz="2800" b="1" kern="0" dirty="0">
                <a:solidFill>
                  <a:schemeClr val="accent2"/>
                </a:solidFill>
                <a:effectLst>
                  <a:outerShdw blurRad="38100" dist="38100" dir="2700000" algn="tl">
                    <a:srgbClr val="000000">
                      <a:alpha val="43137"/>
                    </a:srgbClr>
                  </a:outerShdw>
                </a:effectLst>
                <a:latin typeface="+mj-lt"/>
                <a:ea typeface="+mj-ea"/>
                <a:cs typeface="+mj-cs"/>
              </a:rPr>
              <a:t>and</a:t>
            </a:r>
            <a:r>
              <a:rPr lang="en-US" sz="2800" b="1" kern="0" dirty="0">
                <a:solidFill>
                  <a:schemeClr val="accent2"/>
                </a:solidFill>
                <a:effectLst>
                  <a:outerShdw blurRad="38100" dist="38100" dir="2700000" algn="tl">
                    <a:srgbClr val="000000">
                      <a:alpha val="43137"/>
                    </a:srgbClr>
                  </a:outerShdw>
                </a:effectLst>
                <a:latin typeface="Elephant" pitchFamily="18" charset="0"/>
                <a:ea typeface="+mj-ea"/>
                <a:cs typeface="+mj-cs"/>
              </a:rPr>
              <a:t> </a:t>
            </a:r>
            <a:r>
              <a:rPr lang="en-US" sz="2800" b="1" kern="0" dirty="0">
                <a:solidFill>
                  <a:srgbClr val="FF0000"/>
                </a:solidFill>
                <a:effectLst>
                  <a:outerShdw blurRad="38100" dist="38100" dir="2700000" algn="tl">
                    <a:srgbClr val="000000">
                      <a:alpha val="43137"/>
                    </a:srgbClr>
                  </a:outerShdw>
                </a:effectLst>
                <a:latin typeface="Elephant" pitchFamily="18" charset="0"/>
                <a:ea typeface="+mj-ea"/>
                <a:cs typeface="+mj-cs"/>
              </a:rPr>
              <a:t>Volume </a:t>
            </a:r>
            <a:r>
              <a:rPr lang="en-US" sz="2800" b="1" kern="0" dirty="0">
                <a:effectLst>
                  <a:outerShdw blurRad="38100" dist="38100" dir="2700000" algn="tl">
                    <a:srgbClr val="000000">
                      <a:alpha val="43137"/>
                    </a:srgbClr>
                  </a:outerShdw>
                </a:effectLst>
                <a:latin typeface="Elephant" pitchFamily="18" charset="0"/>
                <a:ea typeface="+mj-ea"/>
                <a:cs typeface="+mj-cs"/>
              </a:rPr>
              <a:t>(cont’d)</a:t>
            </a:r>
            <a:endParaRPr lang="en-CA" sz="2800" b="1" kern="0" dirty="0">
              <a:effectLst>
                <a:outerShdw blurRad="38100" dist="38100" dir="2700000" algn="tl">
                  <a:srgbClr val="000000">
                    <a:alpha val="43137"/>
                  </a:srgbClr>
                </a:outerShdw>
              </a:effectLst>
              <a:latin typeface="Elephant" pitchFamily="18" charset="0"/>
              <a:ea typeface="+mj-ea"/>
              <a:cs typeface="+mj-cs"/>
            </a:endParaRPr>
          </a:p>
        </p:txBody>
      </p:sp>
      <p:pic>
        <p:nvPicPr>
          <p:cNvPr id="109575" name="Picture 2" descr="http://tbn1.google.com/images?q=tbn:nSiJGjbB79_MLM:http://www.computersafetytip.com/wp-content/uploads/2009/05/hp-hdd-300x300.png"/>
          <p:cNvPicPr>
            <a:picLocks noChangeAspect="1" noChangeArrowheads="1"/>
          </p:cNvPicPr>
          <p:nvPr/>
        </p:nvPicPr>
        <p:blipFill>
          <a:blip r:embed="rId1"/>
          <a:srcRect/>
          <a:stretch>
            <a:fillRect/>
          </a:stretch>
        </p:blipFill>
        <p:spPr bwMode="auto">
          <a:xfrm>
            <a:off x="76200" y="1562100"/>
            <a:ext cx="1558925" cy="1676400"/>
          </a:xfrm>
          <a:prstGeom prst="rect">
            <a:avLst/>
          </a:prstGeom>
          <a:noFill/>
          <a:ln w="9525">
            <a:noFill/>
            <a:miter lim="800000"/>
            <a:headEnd/>
            <a:tailEnd/>
          </a:ln>
        </p:spPr>
      </p:pic>
      <p:cxnSp>
        <p:nvCxnSpPr>
          <p:cNvPr id="109576" name="Straight Connector 12"/>
          <p:cNvCxnSpPr>
            <a:cxnSpLocks noChangeShapeType="1"/>
          </p:cNvCxnSpPr>
          <p:nvPr/>
        </p:nvCxnSpPr>
        <p:spPr bwMode="auto">
          <a:xfrm>
            <a:off x="4841875" y="2400300"/>
            <a:ext cx="1219200" cy="1588"/>
          </a:xfrm>
          <a:prstGeom prst="line">
            <a:avLst/>
          </a:prstGeom>
          <a:noFill/>
          <a:ln w="66675" algn="ctr">
            <a:solidFill>
              <a:srgbClr val="00B050"/>
            </a:solidFill>
            <a:round/>
            <a:tailEnd type="triangle" w="med" len="med"/>
          </a:ln>
        </p:spPr>
      </p:cxnSp>
      <p:sp>
        <p:nvSpPr>
          <p:cNvPr id="109577" name="Rectangle 13"/>
          <p:cNvSpPr>
            <a:spLocks noChangeArrowheads="1"/>
          </p:cNvSpPr>
          <p:nvPr/>
        </p:nvSpPr>
        <p:spPr bwMode="auto">
          <a:xfrm>
            <a:off x="6383338" y="1558925"/>
            <a:ext cx="1066800" cy="1752600"/>
          </a:xfrm>
          <a:prstGeom prst="rect">
            <a:avLst/>
          </a:prstGeom>
          <a:noFill/>
          <a:ln w="60325" algn="ctr">
            <a:solidFill>
              <a:schemeClr val="tx2"/>
            </a:solidFill>
            <a:round/>
          </a:ln>
        </p:spPr>
        <p:txBody>
          <a:bodyPr/>
          <a:lstStyle/>
          <a:p>
            <a:pPr marL="342900" indent="-342900" eaLnBrk="0" hangingPunct="0">
              <a:spcBef>
                <a:spcPct val="20000"/>
              </a:spcBef>
              <a:buClr>
                <a:schemeClr val="accent2"/>
              </a:buClr>
              <a:buSzPct val="85000"/>
              <a:buFont typeface="ZapfDingbats"/>
              <a:buNone/>
            </a:pPr>
            <a:endParaRPr lang="en-CA"/>
          </a:p>
        </p:txBody>
      </p:sp>
      <p:sp>
        <p:nvSpPr>
          <p:cNvPr id="15" name="Title 1"/>
          <p:cNvSpPr txBox="1"/>
          <p:nvPr/>
        </p:nvSpPr>
        <p:spPr bwMode="auto">
          <a:xfrm>
            <a:off x="6289675" y="1558925"/>
            <a:ext cx="1236663"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A</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16" name="Title 1"/>
          <p:cNvSpPr txBox="1"/>
          <p:nvPr/>
        </p:nvSpPr>
        <p:spPr bwMode="auto">
          <a:xfrm>
            <a:off x="6307138" y="2549525"/>
            <a:ext cx="1236662"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mn-lt"/>
                <a:ea typeface="SimSun" pitchFamily="2" charset="-122"/>
                <a:cs typeface="+mj-cs"/>
              </a:rPr>
              <a:t>Partition B</a:t>
            </a:r>
            <a:endParaRPr lang="en-CA" altLang="en-US" sz="18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21" name="Title 1"/>
          <p:cNvSpPr txBox="1"/>
          <p:nvPr/>
        </p:nvSpPr>
        <p:spPr bwMode="auto">
          <a:xfrm>
            <a:off x="4572000" y="1143000"/>
            <a:ext cx="1524000"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2000" b="1" kern="0" dirty="0">
                <a:solidFill>
                  <a:schemeClr val="accent2"/>
                </a:solidFill>
                <a:effectLst>
                  <a:outerShdw blurRad="38100" dist="38100" dir="2700000" algn="tl">
                    <a:srgbClr val="000000">
                      <a:alpha val="43137"/>
                    </a:srgbClr>
                  </a:outerShdw>
                </a:effectLst>
                <a:latin typeface="+mn-lt"/>
                <a:ea typeface="SimSun" pitchFamily="2" charset="-122"/>
                <a:cs typeface="+mj-cs"/>
              </a:rPr>
              <a:t>split into one or more partitions</a:t>
            </a:r>
            <a:endParaRPr lang="en-CA" altLang="en-US" sz="20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cxnSp>
        <p:nvCxnSpPr>
          <p:cNvPr id="109582" name="Straight Connector 21"/>
          <p:cNvCxnSpPr>
            <a:cxnSpLocks noChangeShapeType="1"/>
          </p:cNvCxnSpPr>
          <p:nvPr/>
        </p:nvCxnSpPr>
        <p:spPr bwMode="auto">
          <a:xfrm>
            <a:off x="6381750" y="2433638"/>
            <a:ext cx="1066800" cy="1587"/>
          </a:xfrm>
          <a:prstGeom prst="line">
            <a:avLst/>
          </a:prstGeom>
          <a:noFill/>
          <a:ln w="60325" algn="ctr">
            <a:solidFill>
              <a:schemeClr val="tx2"/>
            </a:solidFill>
            <a:round/>
          </a:ln>
        </p:spPr>
      </p:cxnSp>
      <p:cxnSp>
        <p:nvCxnSpPr>
          <p:cNvPr id="17" name="Straight Connector 12"/>
          <p:cNvCxnSpPr>
            <a:cxnSpLocks noChangeShapeType="1"/>
          </p:cNvCxnSpPr>
          <p:nvPr/>
        </p:nvCxnSpPr>
        <p:spPr bwMode="auto">
          <a:xfrm>
            <a:off x="1600200" y="2397125"/>
            <a:ext cx="1219200" cy="1588"/>
          </a:xfrm>
          <a:prstGeom prst="line">
            <a:avLst/>
          </a:prstGeom>
          <a:noFill/>
          <a:ln w="66675" algn="ctr">
            <a:solidFill>
              <a:srgbClr val="00B050"/>
            </a:solidFill>
            <a:round/>
            <a:tailEnd type="triangle" w="med" len="med"/>
          </a:ln>
        </p:spPr>
      </p:cxnSp>
      <p:pic>
        <p:nvPicPr>
          <p:cNvPr id="86018" name="Picture 2" descr="Format Hard Disk Windows XP"/>
          <p:cNvPicPr>
            <a:picLocks noChangeAspect="1" noChangeArrowheads="1"/>
          </p:cNvPicPr>
          <p:nvPr/>
        </p:nvPicPr>
        <p:blipFill>
          <a:blip r:embed="rId2"/>
          <a:srcRect/>
          <a:stretch>
            <a:fillRect/>
          </a:stretch>
        </p:blipFill>
        <p:spPr bwMode="auto">
          <a:xfrm>
            <a:off x="3751262" y="3334964"/>
            <a:ext cx="2039938" cy="2180561"/>
          </a:xfrm>
          <a:prstGeom prst="rect">
            <a:avLst/>
          </a:prstGeom>
          <a:noFill/>
        </p:spPr>
      </p:pic>
      <p:pic>
        <p:nvPicPr>
          <p:cNvPr id="86019" name="Picture 3"/>
          <p:cNvPicPr>
            <a:picLocks noChangeAspect="1" noChangeArrowheads="1"/>
          </p:cNvPicPr>
          <p:nvPr/>
        </p:nvPicPr>
        <p:blipFill>
          <a:blip r:embed="rId3"/>
          <a:srcRect/>
          <a:stretch>
            <a:fillRect/>
          </a:stretch>
        </p:blipFill>
        <p:spPr bwMode="auto">
          <a:xfrm>
            <a:off x="5791200" y="4656300"/>
            <a:ext cx="2438400" cy="1668300"/>
          </a:xfrm>
          <a:prstGeom prst="rect">
            <a:avLst/>
          </a:prstGeom>
          <a:noFill/>
          <a:ln w="9525">
            <a:noFill/>
            <a:miter lim="800000"/>
            <a:headEnd/>
            <a:tailEnd/>
          </a:ln>
          <a:effectLst/>
        </p:spPr>
      </p:pic>
      <p:cxnSp>
        <p:nvCxnSpPr>
          <p:cNvPr id="18" name="Straight Connector 12"/>
          <p:cNvCxnSpPr>
            <a:cxnSpLocks noChangeShapeType="1"/>
            <a:stCxn id="16" idx="2"/>
          </p:cNvCxnSpPr>
          <p:nvPr/>
        </p:nvCxnSpPr>
        <p:spPr bwMode="auto">
          <a:xfrm rot="5400000">
            <a:off x="6231254" y="3539810"/>
            <a:ext cx="846300" cy="542131"/>
          </a:xfrm>
          <a:prstGeom prst="line">
            <a:avLst/>
          </a:prstGeom>
          <a:noFill/>
          <a:ln w="66675" algn="ctr">
            <a:solidFill>
              <a:srgbClr val="00B050"/>
            </a:solidFill>
            <a:round/>
            <a:tailEnd type="triangle" w="med" len="med"/>
          </a:ln>
        </p:spPr>
      </p:cxnSp>
      <p:cxnSp>
        <p:nvCxnSpPr>
          <p:cNvPr id="22" name="Straight Connector 12"/>
          <p:cNvCxnSpPr>
            <a:cxnSpLocks noChangeShapeType="1"/>
          </p:cNvCxnSpPr>
          <p:nvPr/>
        </p:nvCxnSpPr>
        <p:spPr bwMode="auto">
          <a:xfrm rot="10800000">
            <a:off x="2112022" y="6095998"/>
            <a:ext cx="3374379" cy="1"/>
          </a:xfrm>
          <a:prstGeom prst="line">
            <a:avLst/>
          </a:prstGeom>
          <a:noFill/>
          <a:ln w="66675" algn="ctr">
            <a:solidFill>
              <a:srgbClr val="00B050"/>
            </a:solidFill>
            <a:round/>
            <a:tailEnd type="triangle" w="med" len="med"/>
          </a:ln>
        </p:spPr>
      </p:cxnSp>
      <p:pic>
        <p:nvPicPr>
          <p:cNvPr id="86021" name="Picture 5" descr="Confirm Format Hard Disk Windows XP">
            <a:hlinkClick r:id="rId4"/>
          </p:cNvPr>
          <p:cNvPicPr>
            <a:picLocks noChangeAspect="1" noChangeArrowheads="1"/>
          </p:cNvPicPr>
          <p:nvPr/>
        </p:nvPicPr>
        <p:blipFill>
          <a:blip r:embed="rId5"/>
          <a:srcRect/>
          <a:stretch>
            <a:fillRect/>
          </a:stretch>
        </p:blipFill>
        <p:spPr bwMode="auto">
          <a:xfrm>
            <a:off x="2039938" y="3029759"/>
            <a:ext cx="1846262" cy="2837641"/>
          </a:xfrm>
          <a:prstGeom prst="rect">
            <a:avLst/>
          </a:prstGeom>
          <a:noFill/>
        </p:spPr>
      </p:pic>
      <p:pic>
        <p:nvPicPr>
          <p:cNvPr id="86023" name="Picture 7" descr="http://www.nickhill.co.uk/ooimages/29-open_ooinstalled_directory%20through_my_computer.png"/>
          <p:cNvPicPr>
            <a:picLocks noChangeAspect="1" noChangeArrowheads="1"/>
          </p:cNvPicPr>
          <p:nvPr/>
        </p:nvPicPr>
        <p:blipFill>
          <a:blip r:embed="rId6" cstate="print"/>
          <a:srcRect/>
          <a:stretch>
            <a:fillRect/>
          </a:stretch>
        </p:blipFill>
        <p:spPr bwMode="auto">
          <a:xfrm>
            <a:off x="0" y="4960923"/>
            <a:ext cx="1963738" cy="1516077"/>
          </a:xfrm>
          <a:prstGeom prst="rect">
            <a:avLst/>
          </a:prstGeom>
          <a:noFill/>
        </p:spPr>
      </p:pic>
      <p:pic>
        <p:nvPicPr>
          <p:cNvPr id="86024" name="Picture 8"/>
          <p:cNvPicPr>
            <a:picLocks noChangeAspect="1" noChangeArrowheads="1"/>
          </p:cNvPicPr>
          <p:nvPr/>
        </p:nvPicPr>
        <p:blipFill>
          <a:blip r:embed="rId7"/>
          <a:srcRect/>
          <a:stretch>
            <a:fillRect/>
          </a:stretch>
        </p:blipFill>
        <p:spPr bwMode="auto">
          <a:xfrm>
            <a:off x="2862740" y="1371600"/>
            <a:ext cx="1633060" cy="1770062"/>
          </a:xfrm>
          <a:prstGeom prst="rect">
            <a:avLst/>
          </a:prstGeom>
          <a:noFill/>
          <a:ln w="9525">
            <a:noFill/>
            <a:miter lim="800000"/>
            <a:headEnd/>
            <a:tailEnd/>
          </a:ln>
          <a:effectLst/>
        </p:spPr>
      </p:pic>
      <p:sp>
        <p:nvSpPr>
          <p:cNvPr id="30" name="Title 1"/>
          <p:cNvSpPr txBox="1"/>
          <p:nvPr/>
        </p:nvSpPr>
        <p:spPr bwMode="auto">
          <a:xfrm>
            <a:off x="1524000" y="1295400"/>
            <a:ext cx="1524000"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2000" b="1" kern="0" dirty="0">
                <a:solidFill>
                  <a:schemeClr val="accent2"/>
                </a:solidFill>
                <a:effectLst>
                  <a:outerShdw blurRad="38100" dist="38100" dir="2700000" algn="tl">
                    <a:srgbClr val="000000">
                      <a:alpha val="43137"/>
                    </a:srgbClr>
                  </a:outerShdw>
                </a:effectLst>
                <a:latin typeface="+mn-lt"/>
                <a:ea typeface="SimSun" pitchFamily="2" charset="-122"/>
                <a:cs typeface="+mj-cs"/>
              </a:rPr>
              <a:t>Low level format</a:t>
            </a:r>
            <a:endParaRPr lang="en-CA" altLang="en-US" sz="20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
        <p:nvSpPr>
          <p:cNvPr id="31" name="Title 1"/>
          <p:cNvSpPr txBox="1"/>
          <p:nvPr/>
        </p:nvSpPr>
        <p:spPr bwMode="auto">
          <a:xfrm>
            <a:off x="2112023" y="6019800"/>
            <a:ext cx="3374378" cy="838200"/>
          </a:xfrm>
          <a:prstGeom prst="rect">
            <a:avLst/>
          </a:prstGeom>
          <a:noFill/>
          <a:ln w="9525">
            <a:noFill/>
            <a:miter lim="800000"/>
          </a:ln>
        </p:spPr>
        <p:txBody>
          <a:bodyPr anchor="ctr"/>
          <a:lstStyle/>
          <a:p>
            <a:pPr algn="ctr" eaLnBrk="0" hangingPunct="0">
              <a:buFont typeface="ZapfDingbats" pitchFamily="82" charset="2"/>
              <a:buNone/>
              <a:defRPr/>
            </a:pPr>
            <a:r>
              <a:rPr lang="en-US" altLang="en-US" sz="2000" b="1" kern="0" dirty="0">
                <a:solidFill>
                  <a:schemeClr val="accent2"/>
                </a:solidFill>
                <a:effectLst>
                  <a:outerShdw blurRad="38100" dist="38100" dir="2700000" algn="tl">
                    <a:srgbClr val="000000">
                      <a:alpha val="43137"/>
                    </a:srgbClr>
                  </a:outerShdw>
                </a:effectLst>
                <a:latin typeface="+mn-lt"/>
                <a:ea typeface="SimSun" pitchFamily="2" charset="-122"/>
                <a:cs typeface="+mj-cs"/>
              </a:rPr>
              <a:t>Format (or make </a:t>
            </a:r>
            <a:r>
              <a:rPr lang="en-US" altLang="en-US" sz="2000" b="1" kern="0" dirty="0" err="1">
                <a:solidFill>
                  <a:schemeClr val="accent2"/>
                </a:solidFill>
                <a:effectLst>
                  <a:outerShdw blurRad="38100" dist="38100" dir="2700000" algn="tl">
                    <a:srgbClr val="000000">
                      <a:alpha val="43137"/>
                    </a:srgbClr>
                  </a:outerShdw>
                </a:effectLst>
                <a:latin typeface="+mn-lt"/>
                <a:ea typeface="SimSun" pitchFamily="2" charset="-122"/>
                <a:cs typeface="+mj-cs"/>
              </a:rPr>
              <a:t>filesystem</a:t>
            </a:r>
            <a:r>
              <a:rPr lang="en-US" altLang="en-US" sz="2000" b="1" kern="0" dirty="0">
                <a:solidFill>
                  <a:schemeClr val="accent2"/>
                </a:solidFill>
                <a:effectLst>
                  <a:outerShdw blurRad="38100" dist="38100" dir="2700000" algn="tl">
                    <a:srgbClr val="000000">
                      <a:alpha val="43137"/>
                    </a:srgbClr>
                  </a:outerShdw>
                </a:effectLst>
                <a:latin typeface="+mn-lt"/>
                <a:ea typeface="SimSun" pitchFamily="2" charset="-122"/>
                <a:cs typeface="+mj-cs"/>
              </a:rPr>
              <a:t>)</a:t>
            </a:r>
            <a:endParaRPr lang="en-CA" altLang="en-US" sz="2000" b="1" kern="0" dirty="0">
              <a:solidFill>
                <a:srgbClr val="FF0000"/>
              </a:solidFill>
              <a:effectLst>
                <a:outerShdw blurRad="38100" dist="38100" dir="2700000" algn="tl">
                  <a:srgbClr val="000000">
                    <a:alpha val="43137"/>
                  </a:srgbClr>
                </a:outerShdw>
              </a:effectLst>
              <a:latin typeface="+mn-lt"/>
              <a:ea typeface="SimSun" pitchFamily="2" charset="-122"/>
              <a:cs typeface="+mj-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0022"/>
            <a:ext cx="8534400" cy="706755"/>
          </a:xfrm>
        </p:spPr>
        <p:txBody>
          <a:bodyPr/>
          <a:lstStyle/>
          <a:p>
            <a:pPr eaLnBrk="1" hangingPunct="1">
              <a:defRPr/>
            </a:pPr>
            <a:r>
              <a:rPr lang="en-US" b="1" u="none" dirty="0">
                <a:effectLst>
                  <a:outerShdw blurRad="38100" dist="38100" dir="2700000" algn="tl">
                    <a:srgbClr val="000000">
                      <a:alpha val="43137"/>
                    </a:srgbClr>
                  </a:outerShdw>
                </a:effectLst>
              </a:rPr>
              <a:t>Dose of </a:t>
            </a:r>
            <a:r>
              <a:rPr lang="en-US" b="1" u="none" dirty="0">
                <a:effectLst>
                  <a:outerShdw blurRad="38100" dist="38100" dir="2700000" algn="tl">
                    <a:srgbClr val="000000">
                      <a:alpha val="43137"/>
                    </a:srgbClr>
                  </a:outerShdw>
                </a:effectLst>
                <a:latin typeface="Brush Script MT" pitchFamily="66" charset="0"/>
              </a:rPr>
              <a:t>Reality:</a:t>
            </a:r>
            <a:endParaRPr lang="en-CA" altLang="en-US"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Slide Number Placeholder 3"/>
          <p:cNvSpPr>
            <a:spLocks noGrp="1"/>
          </p:cNvSpPr>
          <p:nvPr>
            <p:ph type="sldNum" sz="quarter" idx="12"/>
          </p:nvPr>
        </p:nvSpPr>
        <p:spPr>
          <a:xfrm>
            <a:off x="7994650" y="6400800"/>
            <a:ext cx="768350" cy="457200"/>
          </a:xfrm>
        </p:spPr>
        <p:txBody>
          <a:bodyPr/>
          <a:lstStyle/>
          <a:p>
            <a:pPr>
              <a:defRPr/>
            </a:pPr>
            <a:fld id="{2DCE2817-7FD7-4085-B3F0-EB0F76BFD879}" type="slidenum">
              <a:rPr lang="en-US" smtClean="0"/>
            </a:fld>
            <a:endParaRPr lang="en-US"/>
          </a:p>
        </p:txBody>
      </p:sp>
      <p:sp>
        <p:nvSpPr>
          <p:cNvPr id="11" name="Rectangle 6"/>
          <p:cNvSpPr>
            <a:spLocks noChangeArrowheads="1"/>
          </p:cNvSpPr>
          <p:nvPr/>
        </p:nvSpPr>
        <p:spPr bwMode="auto">
          <a:xfrm>
            <a:off x="244475" y="2171700"/>
            <a:ext cx="8655050" cy="1295400"/>
          </a:xfrm>
          <a:prstGeom prst="rect">
            <a:avLst/>
          </a:prstGeom>
          <a:noFill/>
          <a:ln w="9525">
            <a:noFill/>
            <a:miter lim="800000"/>
          </a:ln>
        </p:spPr>
        <p:txBody>
          <a:bodyPr anchor="ctr"/>
          <a:lstStyle/>
          <a:p>
            <a:pPr algn="just" eaLnBrk="0" hangingPunct="0">
              <a:spcBef>
                <a:spcPct val="20000"/>
              </a:spcBef>
              <a:buClr>
                <a:schemeClr val="accent2"/>
              </a:buClr>
              <a:buSzPct val="85000"/>
              <a:buFont typeface="ZapfDingbats" pitchFamily="82" charset="2"/>
              <a:buNone/>
              <a:defRPr/>
            </a:pPr>
            <a:r>
              <a:rPr lang="en-US" sz="3200" dirty="0">
                <a:solidFill>
                  <a:schemeClr val="accent2"/>
                </a:solidFill>
                <a:latin typeface="Times New Roman" pitchFamily="18" charset="0"/>
                <a:cs typeface="Times New Roman" pitchFamily="18" charset="0"/>
              </a:rPr>
              <a:t>In order to be used in a computer system, a hard disk drive (HDD) must first be partitioned.</a:t>
            </a:r>
            <a:endParaRPr lang="en-US" sz="3200" dirty="0">
              <a:solidFill>
                <a:schemeClr val="accent2"/>
              </a:solidFill>
              <a:latin typeface="Times New Roman" pitchFamily="18" charset="0"/>
              <a:cs typeface="Times New Roman" pitchFamily="18" charset="0"/>
            </a:endParaRPr>
          </a:p>
        </p:txBody>
      </p:sp>
      <p:sp>
        <p:nvSpPr>
          <p:cNvPr id="12" name="Rectangle 6"/>
          <p:cNvSpPr>
            <a:spLocks noChangeArrowheads="1"/>
          </p:cNvSpPr>
          <p:nvPr/>
        </p:nvSpPr>
        <p:spPr bwMode="auto">
          <a:xfrm>
            <a:off x="228600" y="3581400"/>
            <a:ext cx="8655050" cy="1295400"/>
          </a:xfrm>
          <a:prstGeom prst="rect">
            <a:avLst/>
          </a:prstGeom>
          <a:noFill/>
          <a:ln w="9525">
            <a:noFill/>
            <a:miter lim="800000"/>
          </a:ln>
        </p:spPr>
        <p:txBody>
          <a:bodyPr anchor="ctr"/>
          <a:lstStyle/>
          <a:p>
            <a:pPr algn="just" eaLnBrk="0" hangingPunct="0">
              <a:spcBef>
                <a:spcPct val="20000"/>
              </a:spcBef>
              <a:buClr>
                <a:schemeClr val="accent2"/>
              </a:buClr>
              <a:buSzPct val="85000"/>
              <a:buFont typeface="ZapfDingbats" pitchFamily="82" charset="2"/>
              <a:buNone/>
              <a:defRPr/>
            </a:pPr>
            <a:r>
              <a:rPr lang="en-US" sz="3200" dirty="0">
                <a:solidFill>
                  <a:schemeClr val="accent2"/>
                </a:solidFill>
                <a:latin typeface="Times New Roman" pitchFamily="18" charset="0"/>
                <a:cs typeface="Times New Roman" pitchFamily="18" charset="0"/>
              </a:rPr>
              <a:t>But how? </a:t>
            </a:r>
            <a:endParaRPr lang="en-US" sz="3200" dirty="0">
              <a:solidFill>
                <a:schemeClr val="accent2"/>
              </a:solidFill>
              <a:latin typeface="Times New Roman" pitchFamily="18" charset="0"/>
              <a:cs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250371" y="228600"/>
            <a:ext cx="8610600" cy="609600"/>
          </a:xfrm>
        </p:spPr>
        <p:txBody>
          <a:bodyPr/>
          <a:lstStyle/>
          <a:p>
            <a:pPr algn="ctr">
              <a:defRPr/>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MBR vs GPT</a:t>
            </a:r>
            <a:endParaRPr lang="en-CA" sz="32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4" name="Rectangle 3"/>
          <p:cNvSpPr txBox="1">
            <a:spLocks noChangeArrowheads="1"/>
          </p:cNvSpPr>
          <p:nvPr/>
        </p:nvSpPr>
        <p:spPr bwMode="auto">
          <a:xfrm>
            <a:off x="357909" y="1066800"/>
            <a:ext cx="8312150" cy="2895600"/>
          </a:xfrm>
          <a:prstGeom prst="rect">
            <a:avLst/>
          </a:prstGeom>
          <a:noFill/>
          <a:ln w="9525">
            <a:noFill/>
            <a:miter lim="800000"/>
          </a:ln>
        </p:spPr>
        <p:txBody>
          <a:bodyPr vert="horz" wrap="square" lIns="91440" tIns="45720" rIns="91440" bIns="45720" numCol="1" anchor="t" anchorCtr="0" compatLnSpc="1"/>
          <a:lstStyle/>
          <a:p>
            <a:pPr lvl="0" algn="just" eaLnBrk="0" hangingPunct="0">
              <a:spcBef>
                <a:spcPct val="20000"/>
              </a:spcBef>
              <a:buClr>
                <a:schemeClr val="accent2"/>
              </a:buClr>
              <a:buSzPct val="85000"/>
              <a:buFont typeface="Wingdings" panose="05000000000000000000" pitchFamily="2" charset="2"/>
              <a:buChar char="q"/>
              <a:defRPr/>
            </a:pPr>
            <a:r>
              <a:rPr lang="en-US" sz="2800" kern="0" dirty="0">
                <a:latin typeface="Times New Roman" pitchFamily="18" charset="0"/>
                <a:cs typeface="Times New Roman" pitchFamily="18" charset="0"/>
              </a:rPr>
              <a:t>Two popular partition systems</a:t>
            </a:r>
            <a:endParaRPr lang="en-US" sz="2800" kern="0" dirty="0">
              <a:latin typeface="Times New Roman" pitchFamily="18" charset="0"/>
              <a:cs typeface="Times New Roman" pitchFamily="18" charset="0"/>
            </a:endParaRPr>
          </a:p>
          <a:p>
            <a:pPr marL="457200" lvl="0" indent="-457200" algn="just" eaLnBrk="0" hangingPunct="0">
              <a:spcBef>
                <a:spcPct val="20000"/>
              </a:spcBef>
              <a:buClr>
                <a:schemeClr val="accent2"/>
              </a:buClr>
              <a:buSzPct val="85000"/>
              <a:buFont typeface="Wingdings" panose="05000000000000000000" pitchFamily="2" charset="2"/>
              <a:buChar char="v"/>
              <a:defRPr/>
            </a:pPr>
            <a:r>
              <a:rPr lang="en-US" kern="0" dirty="0">
                <a:latin typeface="Times New Roman" pitchFamily="18" charset="0"/>
                <a:cs typeface="Times New Roman" pitchFamily="18" charset="0"/>
              </a:rPr>
              <a:t>Master Boot Record (</a:t>
            </a:r>
            <a:r>
              <a:rPr lang="en-US" b="1" kern="0" dirty="0">
                <a:latin typeface="Times New Roman" pitchFamily="18" charset="0"/>
                <a:cs typeface="Times New Roman" pitchFamily="18" charset="0"/>
              </a:rPr>
              <a:t>MBR</a:t>
            </a:r>
            <a:r>
              <a:rPr lang="en-US" kern="0" dirty="0">
                <a:latin typeface="Times New Roman" pitchFamily="18" charset="0"/>
                <a:cs typeface="Times New Roman" pitchFamily="18" charset="0"/>
              </a:rPr>
              <a:t>), aka </a:t>
            </a:r>
            <a:r>
              <a:rPr lang="en-US" b="1" kern="0" dirty="0">
                <a:latin typeface="Times New Roman" pitchFamily="18" charset="0"/>
                <a:cs typeface="Times New Roman" pitchFamily="18" charset="0"/>
              </a:rPr>
              <a:t>PC-based</a:t>
            </a:r>
            <a:r>
              <a:rPr lang="en-US" kern="0" dirty="0">
                <a:latin typeface="Times New Roman" pitchFamily="18" charset="0"/>
                <a:cs typeface="Times New Roman" pitchFamily="18" charset="0"/>
              </a:rPr>
              <a:t> or </a:t>
            </a:r>
            <a:r>
              <a:rPr lang="en-US" b="1" kern="0" dirty="0">
                <a:latin typeface="Times New Roman" pitchFamily="18" charset="0"/>
                <a:cs typeface="Times New Roman" pitchFamily="18" charset="0"/>
              </a:rPr>
              <a:t>DOS (Disk Operating System)-style partition</a:t>
            </a:r>
            <a:r>
              <a:rPr lang="en-US" kern="0" dirty="0">
                <a:latin typeface="Times New Roman" pitchFamily="18" charset="0"/>
                <a:cs typeface="Times New Roman" pitchFamily="18" charset="0"/>
              </a:rPr>
              <a:t>,  and Globally Unique Identifier (GUID) Partition Table (</a:t>
            </a:r>
            <a:r>
              <a:rPr lang="en-US" b="1" kern="0" dirty="0">
                <a:latin typeface="Times New Roman" pitchFamily="18" charset="0"/>
                <a:cs typeface="Times New Roman" pitchFamily="18" charset="0"/>
              </a:rPr>
              <a:t>GPT</a:t>
            </a:r>
            <a:r>
              <a:rPr lang="en-US" kern="0" dirty="0">
                <a:latin typeface="Times New Roman" pitchFamily="18" charset="0"/>
                <a:cs typeface="Times New Roman" pitchFamily="18" charset="0"/>
              </a:rPr>
              <a:t>)</a:t>
            </a:r>
            <a:endParaRPr lang="en-US" kern="0" dirty="0">
              <a:latin typeface="Times New Roman" pitchFamily="18" charset="0"/>
              <a:cs typeface="Times New Roman" pitchFamily="18" charset="0"/>
            </a:endParaRPr>
          </a:p>
          <a:p>
            <a:pPr marL="457200" lvl="0" indent="-457200" algn="just" eaLnBrk="0" hangingPunct="0">
              <a:spcBef>
                <a:spcPct val="20000"/>
              </a:spcBef>
              <a:buClr>
                <a:schemeClr val="accent2"/>
              </a:buClr>
              <a:buSzPct val="85000"/>
              <a:buFont typeface="Wingdings" panose="05000000000000000000" pitchFamily="2" charset="2"/>
              <a:buChar char="v"/>
              <a:defRPr/>
            </a:pPr>
            <a:r>
              <a:rPr lang="en-US" kern="0" dirty="0">
                <a:latin typeface="Times New Roman" pitchFamily="18" charset="0"/>
                <a:cs typeface="Times New Roman" pitchFamily="18" charset="0"/>
              </a:rPr>
              <a:t>MBR partitioning is more popular today</a:t>
            </a:r>
            <a:endParaRPr lang="en-US"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Char char="q"/>
              <a:defRPr/>
            </a:pPr>
            <a:r>
              <a:rPr lang="en-US" kern="0" dirty="0">
                <a:latin typeface="Times New Roman" pitchFamily="18" charset="0"/>
                <a:cs typeface="Times New Roman" pitchFamily="18" charset="0"/>
              </a:rPr>
              <a:t>MBR vs GPT</a:t>
            </a:r>
            <a:endParaRPr lang="en-US" kern="0" dirty="0">
              <a:latin typeface="Times New Roman" pitchFamily="18" charset="0"/>
              <a:cs typeface="Times New Roman" pitchFamily="18" charset="0"/>
            </a:endParaRPr>
          </a:p>
          <a:p>
            <a:pPr lvl="1" algn="just" eaLnBrk="0" hangingPunct="0">
              <a:spcBef>
                <a:spcPct val="20000"/>
              </a:spcBef>
              <a:buClr>
                <a:schemeClr val="accent2"/>
              </a:buClr>
              <a:buSzPct val="85000"/>
              <a:buFont typeface="Wingdings" panose="05000000000000000000" pitchFamily="2" charset="2"/>
              <a:buChar char="Ø"/>
              <a:defRPr/>
            </a:pPr>
            <a:r>
              <a:rPr lang="en-US" kern="0" dirty="0">
                <a:latin typeface="Times New Roman" pitchFamily="18" charset="0"/>
                <a:cs typeface="Times New Roman" pitchFamily="18" charset="0"/>
              </a:rPr>
              <a:t>There are a number of differences between MBR and GPT. </a:t>
            </a:r>
            <a:endParaRPr lang="en-US" kern="0" dirty="0">
              <a:latin typeface="Times New Roman" pitchFamily="18" charset="0"/>
              <a:cs typeface="Times New Roman"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303810" y="114300"/>
            <a:ext cx="8610600" cy="609600"/>
          </a:xfrm>
        </p:spPr>
        <p:txBody>
          <a:bodyPr/>
          <a:lstStyle/>
          <a:p>
            <a:pPr algn="ctr">
              <a:defRPr/>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MBR vs GPT (cont’d)</a:t>
            </a:r>
            <a:endParaRPr lang="en-CA" sz="32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4" name="Rectangle 3"/>
          <p:cNvSpPr txBox="1">
            <a:spLocks noChangeArrowheads="1"/>
          </p:cNvSpPr>
          <p:nvPr/>
        </p:nvSpPr>
        <p:spPr bwMode="auto">
          <a:xfrm>
            <a:off x="303811" y="723900"/>
            <a:ext cx="8610599" cy="5905500"/>
          </a:xfrm>
          <a:prstGeom prst="rect">
            <a:avLst/>
          </a:prstGeom>
          <a:noFill/>
          <a:ln w="9525">
            <a:noFill/>
            <a:miter lim="800000"/>
          </a:ln>
        </p:spPr>
        <p:txBody>
          <a:bodyPr vert="horz" wrap="square" lIns="91440" tIns="45720" rIns="91440" bIns="45720" numCol="1" anchor="t" anchorCtr="0" compatLnSpc="1"/>
          <a:lstStyle/>
          <a:p>
            <a:pPr lvl="0" algn="just" eaLnBrk="0" hangingPunct="0">
              <a:spcBef>
                <a:spcPct val="20000"/>
              </a:spcBef>
              <a:buClr>
                <a:schemeClr val="accent2"/>
              </a:buClr>
              <a:buSzPct val="85000"/>
              <a:defRPr/>
            </a:pPr>
            <a:r>
              <a:rPr lang="en-US" kern="0" dirty="0">
                <a:latin typeface="Times New Roman" pitchFamily="18" charset="0"/>
                <a:cs typeface="Times New Roman" pitchFamily="18" charset="0"/>
              </a:rPr>
              <a:t>key differences between MBR and GPT:</a:t>
            </a:r>
            <a:endParaRPr lang="en-US"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Char char="q"/>
              <a:defRPr/>
            </a:pPr>
            <a:r>
              <a:rPr lang="en-US" sz="2000" b="1" kern="0" dirty="0">
                <a:latin typeface="Times New Roman" pitchFamily="18" charset="0"/>
                <a:cs typeface="Times New Roman" pitchFamily="18" charset="0"/>
              </a:rPr>
              <a:t>GPT supports more primary partitions:</a:t>
            </a:r>
            <a:endParaRPr lang="en-US" sz="2000" b="1" kern="0" dirty="0">
              <a:latin typeface="Times New Roman" pitchFamily="18" charset="0"/>
              <a:cs typeface="Times New Roman" pitchFamily="18" charset="0"/>
            </a:endParaRPr>
          </a:p>
          <a:p>
            <a:pPr marL="342900" lvl="0" indent="-342900" algn="just" eaLnBrk="0" hangingPunct="0">
              <a:spcBef>
                <a:spcPct val="20000"/>
              </a:spcBef>
              <a:buClr>
                <a:schemeClr val="accent2"/>
              </a:buClr>
              <a:buSzPct val="85000"/>
              <a:buFont typeface="Wingdings" panose="05000000000000000000" pitchFamily="2" charset="2"/>
              <a:buChar char="v"/>
              <a:defRPr/>
            </a:pPr>
            <a:r>
              <a:rPr lang="en-US" sz="2000" kern="0" dirty="0">
                <a:latin typeface="Times New Roman" pitchFamily="18" charset="0"/>
                <a:cs typeface="Times New Roman" pitchFamily="18" charset="0"/>
              </a:rPr>
              <a:t>MBR only supports 4 primary partition table entries while GPT supports 128 primary partitions with current Microsoft Windows™ operating systems.</a:t>
            </a:r>
            <a:endParaRPr lang="en-US" sz="2000"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Char char="q"/>
              <a:defRPr/>
            </a:pPr>
            <a:r>
              <a:rPr lang="en-US" sz="2000" b="1" kern="0" dirty="0">
                <a:latin typeface="Times New Roman" pitchFamily="18" charset="0"/>
                <a:cs typeface="Times New Roman" pitchFamily="18" charset="0"/>
              </a:rPr>
              <a:t>GPT supports much large hard disks:</a:t>
            </a:r>
            <a:endParaRPr lang="en-US" sz="2000" b="1" kern="0" dirty="0">
              <a:latin typeface="Times New Roman" pitchFamily="18" charset="0"/>
              <a:cs typeface="Times New Roman" pitchFamily="18" charset="0"/>
            </a:endParaRPr>
          </a:p>
          <a:p>
            <a:pPr marL="342900" lvl="0" indent="-342900" algn="just" eaLnBrk="0" hangingPunct="0">
              <a:spcBef>
                <a:spcPct val="20000"/>
              </a:spcBef>
              <a:buClr>
                <a:schemeClr val="accent2"/>
              </a:buClr>
              <a:buSzPct val="85000"/>
              <a:buFont typeface="Wingdings" panose="05000000000000000000" pitchFamily="2" charset="2"/>
              <a:buChar char="v"/>
              <a:defRPr/>
            </a:pPr>
            <a:r>
              <a:rPr lang="en-US" sz="2000" kern="0" dirty="0">
                <a:latin typeface="Times New Roman" pitchFamily="18" charset="0"/>
                <a:cs typeface="Times New Roman" pitchFamily="18" charset="0"/>
              </a:rPr>
              <a:t>MBR uses 32-bit values to indicate the starting offset and length of a partition. It means an MBR disk supports 2^32 bit LBAs multiplied by 512 bytes/sectors = </a:t>
            </a:r>
            <a:r>
              <a:rPr lang="en-US" sz="2000" b="1" kern="0" dirty="0">
                <a:latin typeface="Times New Roman" pitchFamily="18" charset="0"/>
                <a:cs typeface="Times New Roman" pitchFamily="18" charset="0"/>
              </a:rPr>
              <a:t>2.19TB</a:t>
            </a:r>
            <a:r>
              <a:rPr lang="en-US" sz="2000" kern="0" dirty="0">
                <a:latin typeface="Times New Roman" pitchFamily="18" charset="0"/>
                <a:cs typeface="Times New Roman" pitchFamily="18" charset="0"/>
              </a:rPr>
              <a:t> maximum disk size. Since GPT uses 64-bit values to indicate the starting offset and length of a partition, a GPT disk can theoretically support up to 2^64 LBAs. It means the maximum capacity of a GPT disk = 9.4 x 10^21 bytes = </a:t>
            </a:r>
            <a:r>
              <a:rPr lang="en-US" sz="2000" b="1" kern="0" dirty="0">
                <a:latin typeface="Times New Roman" pitchFamily="18" charset="0"/>
                <a:cs typeface="Times New Roman" pitchFamily="18" charset="0"/>
              </a:rPr>
              <a:t>9.4 zettabytes</a:t>
            </a:r>
            <a:r>
              <a:rPr lang="en-US" sz="2000" kern="0" dirty="0">
                <a:latin typeface="Times New Roman" pitchFamily="18" charset="0"/>
                <a:cs typeface="Times New Roman" pitchFamily="18" charset="0"/>
              </a:rPr>
              <a:t> (ZB). </a:t>
            </a:r>
            <a:endParaRPr lang="en-US" sz="2000" kern="0" dirty="0">
              <a:latin typeface="Times New Roman" pitchFamily="18" charset="0"/>
              <a:cs typeface="Times New Roman" pitchFamily="18" charset="0"/>
            </a:endParaRPr>
          </a:p>
          <a:p>
            <a:pPr marL="342900" lvl="0" indent="-342900" algn="just" eaLnBrk="0" hangingPunct="0">
              <a:spcBef>
                <a:spcPct val="20000"/>
              </a:spcBef>
              <a:buClr>
                <a:schemeClr val="accent2"/>
              </a:buClr>
              <a:buSzPct val="85000"/>
              <a:buFont typeface="Wingdings" panose="05000000000000000000" pitchFamily="2" charset="2"/>
              <a:buChar char="v"/>
              <a:defRPr/>
            </a:pPr>
            <a:r>
              <a:rPr lang="en-US" sz="2000" kern="0" dirty="0">
                <a:latin typeface="Times New Roman" pitchFamily="18" charset="0"/>
                <a:cs typeface="Times New Roman" pitchFamily="18" charset="0"/>
              </a:rPr>
              <a:t>Note that 1 sector = 512 bytes</a:t>
            </a:r>
            <a:endParaRPr lang="en-US" sz="2000" kern="0" dirty="0">
              <a:latin typeface="Times New Roman" pitchFamily="18" charset="0"/>
              <a:cs typeface="Times New Roman" pitchFamily="18" charset="0"/>
            </a:endParaRPr>
          </a:p>
          <a:p>
            <a:pPr lvl="0" algn="just" eaLnBrk="0" hangingPunct="0">
              <a:spcBef>
                <a:spcPct val="20000"/>
              </a:spcBef>
              <a:buClr>
                <a:schemeClr val="accent2"/>
              </a:buClr>
              <a:buSzPct val="85000"/>
              <a:buFont typeface="Wingdings" panose="05000000000000000000" pitchFamily="2" charset="2"/>
              <a:buChar char="q"/>
              <a:defRPr/>
            </a:pPr>
            <a:r>
              <a:rPr lang="en-US" sz="2000" b="1" kern="0" dirty="0">
                <a:latin typeface="Times New Roman" pitchFamily="18" charset="0"/>
                <a:cs typeface="Times New Roman" pitchFamily="18" charset="0"/>
              </a:rPr>
              <a:t>GPT is more reliable:</a:t>
            </a:r>
            <a:r>
              <a:rPr lang="en-US" sz="2000" kern="0" dirty="0">
                <a:latin typeface="Times New Roman" pitchFamily="18" charset="0"/>
                <a:cs typeface="Times New Roman" pitchFamily="18" charset="0"/>
              </a:rPr>
              <a:t> </a:t>
            </a:r>
            <a:endParaRPr lang="en-US" sz="2000" kern="0" dirty="0">
              <a:latin typeface="Times New Roman" pitchFamily="18" charset="0"/>
              <a:cs typeface="Times New Roman" pitchFamily="18" charset="0"/>
            </a:endParaRPr>
          </a:p>
          <a:p>
            <a:pPr marL="342900" lvl="0" indent="-342900" algn="just" eaLnBrk="0" hangingPunct="0">
              <a:spcBef>
                <a:spcPct val="20000"/>
              </a:spcBef>
              <a:buClr>
                <a:schemeClr val="accent2"/>
              </a:buClr>
              <a:buSzPct val="85000"/>
              <a:buFont typeface="Wingdings" panose="05000000000000000000" pitchFamily="2" charset="2"/>
              <a:buChar char="v"/>
              <a:defRPr/>
            </a:pPr>
            <a:r>
              <a:rPr lang="en-US" sz="2000" kern="0" dirty="0">
                <a:latin typeface="Times New Roman" pitchFamily="18" charset="0"/>
                <a:cs typeface="Times New Roman" pitchFamily="18" charset="0"/>
              </a:rPr>
              <a:t>GPT provides redundancy by writing the GPT header and partition table at the beginning of the disk and also at the end of the disk. </a:t>
            </a:r>
            <a:endParaRPr lang="en-US" sz="2000" kern="0" dirty="0">
              <a:latin typeface="Times New Roman" pitchFamily="18" charset="0"/>
              <a:cs typeface="Times New Roman" pitchFamily="18" charset="0"/>
            </a:endParaRPr>
          </a:p>
          <a:p>
            <a:pPr marL="342900" lvl="0" indent="-342900" algn="just" eaLnBrk="0" hangingPunct="0">
              <a:spcBef>
                <a:spcPct val="20000"/>
              </a:spcBef>
              <a:buClr>
                <a:schemeClr val="accent2"/>
              </a:buClr>
              <a:buSzPct val="85000"/>
              <a:buFont typeface="Wingdings" panose="05000000000000000000" pitchFamily="2" charset="2"/>
              <a:buChar char="v"/>
              <a:defRPr/>
            </a:pPr>
            <a:r>
              <a:rPr lang="en-US" sz="2000" kern="0" dirty="0">
                <a:latin typeface="Times New Roman" pitchFamily="18" charset="0"/>
                <a:cs typeface="Times New Roman" pitchFamily="18" charset="0"/>
              </a:rPr>
              <a:t>The contents of the GPT header and partition table are also verified via a CRC32 checksum for the header and one for the partition table.</a:t>
            </a:r>
            <a:endParaRPr lang="en-US" sz="2000" kern="0" dirty="0">
              <a:latin typeface="Times New Roman" pitchFamily="18" charset="0"/>
              <a:cs typeface="Times New Roman"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2"/>
          </p:nvPr>
        </p:nvSpPr>
        <p:spPr>
          <a:noFill/>
        </p:spPr>
        <p:txBody>
          <a:bodyPr/>
          <a:lstStyle/>
          <a:p>
            <a:fld id="{CC2C538A-1A6A-4C7F-99C4-9A9A66B6F37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303809" y="542925"/>
            <a:ext cx="8610600" cy="609600"/>
          </a:xfrm>
        </p:spPr>
        <p:txBody>
          <a:bodyPr/>
          <a:lstStyle/>
          <a:p>
            <a:pPr algn="ctr">
              <a:defRPr/>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MBR vs GPT (cont’d)</a:t>
            </a:r>
            <a:endParaRPr lang="en-CA" sz="3200" b="1" u="none"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6"/>
          <p:cNvSpPr>
            <a:spLocks noChangeArrowheads="1"/>
          </p:cNvSpPr>
          <p:nvPr/>
        </p:nvSpPr>
        <p:spPr bwMode="auto">
          <a:xfrm>
            <a:off x="502247" y="2266950"/>
            <a:ext cx="8213725" cy="1295400"/>
          </a:xfrm>
          <a:prstGeom prst="rect">
            <a:avLst/>
          </a:prstGeom>
          <a:noFill/>
          <a:ln w="9525">
            <a:noFill/>
            <a:miter lim="800000"/>
          </a:ln>
        </p:spPr>
        <p:txBody>
          <a:bodyPr anchor="ctr"/>
          <a:lstStyle/>
          <a:p>
            <a:pPr algn="just" eaLnBrk="0" hangingPunct="0">
              <a:spcBef>
                <a:spcPct val="20000"/>
              </a:spcBef>
              <a:buClr>
                <a:schemeClr val="accent2"/>
              </a:buClr>
              <a:buSzPct val="85000"/>
              <a:buFont typeface="ZapfDingbats" pitchFamily="82" charset="2"/>
              <a:buNone/>
              <a:defRPr/>
            </a:pPr>
            <a:r>
              <a:rPr lang="en-US" sz="3200" dirty="0">
                <a:solidFill>
                  <a:schemeClr val="accent2"/>
                </a:solidFill>
                <a:latin typeface="Times New Roman" pitchFamily="18" charset="0"/>
                <a:cs typeface="Times New Roman" pitchFamily="18" charset="0"/>
              </a:rPr>
              <a:t>But MBR is simple, and still widely used today.</a:t>
            </a:r>
            <a:endParaRPr lang="en-US" sz="3200" dirty="0">
              <a:solidFill>
                <a:schemeClr val="accent2"/>
              </a:solidFill>
              <a:latin typeface="Times New Roman" pitchFamily="18" charset="0"/>
              <a:cs typeface="Times New Roman"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234950" y="2362200"/>
            <a:ext cx="8655050" cy="15494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6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PC-based Partitions</a:t>
            </a:r>
            <a:endParaRPr lang="en-US" sz="6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228600" y="0"/>
            <a:ext cx="8655050" cy="13716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layout of the DOS (Disk Operating System)-style partition system</a:t>
            </a:r>
            <a:endParaRPr lang="en-US"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4" name="Picture 2" descr="http://tbn1.google.com/images?q=tbn:nSiJGjbB79_MLM:http://www.computersafetytip.com/wp-content/uploads/2009/05/hp-hdd-300x300.png"/>
          <p:cNvPicPr>
            <a:picLocks noChangeAspect="1" noChangeArrowheads="1"/>
          </p:cNvPicPr>
          <p:nvPr/>
        </p:nvPicPr>
        <p:blipFill>
          <a:blip r:embed="rId1"/>
          <a:srcRect/>
          <a:stretch>
            <a:fillRect/>
          </a:stretch>
        </p:blipFill>
        <p:spPr bwMode="auto">
          <a:xfrm>
            <a:off x="533400" y="2058194"/>
            <a:ext cx="1558925" cy="1676400"/>
          </a:xfrm>
          <a:prstGeom prst="rect">
            <a:avLst/>
          </a:prstGeom>
          <a:noFill/>
          <a:ln w="9525">
            <a:noFill/>
            <a:miter lim="800000"/>
            <a:headEnd/>
            <a:tailEnd/>
          </a:ln>
        </p:spPr>
      </p:pic>
      <p:sp>
        <p:nvSpPr>
          <p:cNvPr id="5" name="Rectangle 4"/>
          <p:cNvSpPr/>
          <p:nvPr/>
        </p:nvSpPr>
        <p:spPr bwMode="auto">
          <a:xfrm>
            <a:off x="3429000" y="3124200"/>
            <a:ext cx="5410200" cy="609600"/>
          </a:xfrm>
          <a:prstGeom prst="rect">
            <a:avLst/>
          </a:prstGeom>
          <a:no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sp>
        <p:nvSpPr>
          <p:cNvPr id="6" name="Rectangle 5"/>
          <p:cNvSpPr/>
          <p:nvPr/>
        </p:nvSpPr>
        <p:spPr bwMode="auto">
          <a:xfrm>
            <a:off x="3581400" y="3124200"/>
            <a:ext cx="26670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7" name="Straight Connector 6"/>
          <p:cNvCxnSpPr>
            <a:cxnSpLocks noChangeShapeType="1"/>
          </p:cNvCxnSpPr>
          <p:nvPr/>
        </p:nvCxnSpPr>
        <p:spPr bwMode="auto">
          <a:xfrm rot="5400000" flipH="1" flipV="1">
            <a:off x="2971005" y="4267200"/>
            <a:ext cx="1066800" cy="1588"/>
          </a:xfrm>
          <a:prstGeom prst="line">
            <a:avLst/>
          </a:prstGeom>
          <a:noFill/>
          <a:ln w="66675" algn="ctr">
            <a:solidFill>
              <a:srgbClr val="00B050"/>
            </a:solidFill>
            <a:round/>
            <a:tailEnd type="triangle" w="med" len="med"/>
          </a:ln>
        </p:spPr>
      </p:cxnSp>
      <p:sp>
        <p:nvSpPr>
          <p:cNvPr id="8" name="Rectangle 6"/>
          <p:cNvSpPr>
            <a:spLocks noChangeArrowheads="1"/>
          </p:cNvSpPr>
          <p:nvPr/>
        </p:nvSpPr>
        <p:spPr bwMode="auto">
          <a:xfrm>
            <a:off x="0" y="5181600"/>
            <a:ext cx="3048795" cy="1371600"/>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solidFill>
                  <a:schemeClr val="accent2"/>
                </a:solidFill>
                <a:effectLst>
                  <a:outerShdw blurRad="38100" dist="38100" dir="2700000" algn="tl">
                    <a:srgbClr val="000000">
                      <a:alpha val="43137"/>
                    </a:srgbClr>
                  </a:outerShdw>
                </a:effectLst>
              </a:rPr>
              <a:t>digital storage devices</a:t>
            </a:r>
            <a:endParaRPr lang="en-US" sz="2800" b="1" dirty="0">
              <a:solidFill>
                <a:schemeClr val="accent2"/>
              </a:solidFill>
              <a:effectLst>
                <a:outerShdw blurRad="38100" dist="38100" dir="2700000" algn="tl">
                  <a:srgbClr val="000000">
                    <a:alpha val="43137"/>
                  </a:srgbClr>
                </a:outerShdw>
              </a:effectLst>
            </a:endParaRPr>
          </a:p>
        </p:txBody>
      </p:sp>
      <p:pic>
        <p:nvPicPr>
          <p:cNvPr id="67586" name="Picture 2" descr="http://www.yulelog.com/images/usb-drive.jpg"/>
          <p:cNvPicPr>
            <a:picLocks noChangeAspect="1" noChangeArrowheads="1"/>
          </p:cNvPicPr>
          <p:nvPr/>
        </p:nvPicPr>
        <p:blipFill>
          <a:blip r:embed="rId2"/>
          <a:srcRect/>
          <a:stretch>
            <a:fillRect/>
          </a:stretch>
        </p:blipFill>
        <p:spPr bwMode="auto">
          <a:xfrm>
            <a:off x="650477" y="3859686"/>
            <a:ext cx="1483123" cy="1321914"/>
          </a:xfrm>
          <a:prstGeom prst="rect">
            <a:avLst/>
          </a:prstGeom>
          <a:noFill/>
        </p:spPr>
      </p:pic>
      <p:cxnSp>
        <p:nvCxnSpPr>
          <p:cNvPr id="10" name="Straight Connector 9"/>
          <p:cNvCxnSpPr>
            <a:cxnSpLocks noChangeShapeType="1"/>
          </p:cNvCxnSpPr>
          <p:nvPr/>
        </p:nvCxnSpPr>
        <p:spPr bwMode="auto">
          <a:xfrm>
            <a:off x="2133600" y="3429000"/>
            <a:ext cx="915194" cy="1588"/>
          </a:xfrm>
          <a:prstGeom prst="line">
            <a:avLst/>
          </a:prstGeom>
          <a:noFill/>
          <a:ln w="117475" algn="ctr">
            <a:solidFill>
              <a:schemeClr val="tx1"/>
            </a:solidFill>
            <a:round/>
            <a:tailEnd type="triangle" w="med" len="med"/>
          </a:ln>
        </p:spPr>
      </p:cxnSp>
      <p:cxnSp>
        <p:nvCxnSpPr>
          <p:cNvPr id="12" name="Straight Connector 11"/>
          <p:cNvCxnSpPr>
            <a:cxnSpLocks noChangeShapeType="1"/>
          </p:cNvCxnSpPr>
          <p:nvPr/>
        </p:nvCxnSpPr>
        <p:spPr bwMode="auto">
          <a:xfrm rot="5400000" flipH="1" flipV="1">
            <a:off x="3276600" y="3428206"/>
            <a:ext cx="609600" cy="1589"/>
          </a:xfrm>
          <a:prstGeom prst="line">
            <a:avLst/>
          </a:prstGeom>
          <a:noFill/>
          <a:ln w="41275" algn="ctr">
            <a:solidFill>
              <a:schemeClr val="tx1"/>
            </a:solidFill>
            <a:round/>
            <a:tailEnd type="none" w="med" len="med"/>
          </a:ln>
        </p:spPr>
      </p:cxnSp>
      <p:sp>
        <p:nvSpPr>
          <p:cNvPr id="14" name="Rectangle 6"/>
          <p:cNvSpPr>
            <a:spLocks noChangeArrowheads="1"/>
          </p:cNvSpPr>
          <p:nvPr/>
        </p:nvSpPr>
        <p:spPr bwMode="auto">
          <a:xfrm>
            <a:off x="2895600" y="5029994"/>
            <a:ext cx="3733800" cy="1904206"/>
          </a:xfrm>
          <a:prstGeom prst="rect">
            <a:avLst/>
          </a:prstGeom>
          <a:no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The first 512-byte sector, called Master Boot Record (MBR)</a:t>
            </a:r>
            <a:r>
              <a:rPr lang="en-US" sz="2800" b="1" dirty="0">
                <a:solidFill>
                  <a:schemeClr val="accent2"/>
                </a:solidFill>
                <a:effectLst>
                  <a:outerShdw blurRad="38100" dist="38100" dir="2700000" algn="tl">
                    <a:srgbClr val="000000">
                      <a:alpha val="43137"/>
                    </a:srgbClr>
                  </a:outerShdw>
                </a:effectLst>
              </a:rPr>
              <a:t> </a:t>
            </a:r>
            <a:endParaRPr lang="en-US" sz="2800" b="1" dirty="0">
              <a:solidFill>
                <a:schemeClr val="accent2"/>
              </a:solidFill>
              <a:effectLst>
                <a:outerShdw blurRad="38100" dist="38100" dir="2700000" algn="tl">
                  <a:srgbClr val="000000">
                    <a:alpha val="43137"/>
                  </a:srgbClr>
                </a:outerShdw>
              </a:effectLst>
            </a:endParaRPr>
          </a:p>
        </p:txBody>
      </p:sp>
      <p:sp>
        <p:nvSpPr>
          <p:cNvPr id="15" name="AutoShape 9"/>
          <p:cNvSpPr>
            <a:spLocks noChangeArrowheads="1"/>
          </p:cNvSpPr>
          <p:nvPr/>
        </p:nvSpPr>
        <p:spPr bwMode="auto">
          <a:xfrm>
            <a:off x="3353593" y="1143000"/>
            <a:ext cx="5025231" cy="1752600"/>
          </a:xfrm>
          <a:prstGeom prst="cloudCallout">
            <a:avLst>
              <a:gd name="adj1" fmla="val -78409"/>
              <a:gd name="adj2" fmla="val 43498"/>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Master Boot Record (MBR) disks</a:t>
            </a:r>
            <a:endParaRPr lang="en-US" sz="2800" b="1" dirty="0">
              <a:solidFill>
                <a:srgbClr val="FF0000"/>
              </a:solidFill>
              <a:effectLst>
                <a:outerShdw blurRad="38100" dist="38100" dir="2700000" algn="tl">
                  <a:srgbClr val="000000">
                    <a:alpha val="43137"/>
                  </a:srgbClr>
                </a:outerShdw>
              </a:effectLst>
            </a:endParaRPr>
          </a:p>
        </p:txBody>
      </p:sp>
      <p:sp>
        <p:nvSpPr>
          <p:cNvPr id="16" name="Rectangle 15"/>
          <p:cNvSpPr/>
          <p:nvPr/>
        </p:nvSpPr>
        <p:spPr bwMode="auto">
          <a:xfrm>
            <a:off x="6248400" y="3124200"/>
            <a:ext cx="1981200" cy="609600"/>
          </a:xfrm>
          <a:prstGeom prst="rect">
            <a:avLst/>
          </a:prstGeom>
          <a:solidFill>
            <a:schemeClr val="accent1"/>
          </a:solidFill>
          <a:ln w="412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cxnSp>
        <p:nvCxnSpPr>
          <p:cNvPr id="17" name="Straight Connector 6"/>
          <p:cNvCxnSpPr>
            <a:cxnSpLocks noChangeShapeType="1"/>
          </p:cNvCxnSpPr>
          <p:nvPr/>
        </p:nvCxnSpPr>
        <p:spPr bwMode="auto">
          <a:xfrm>
            <a:off x="5334000" y="3733800"/>
            <a:ext cx="1066800" cy="533400"/>
          </a:xfrm>
          <a:prstGeom prst="line">
            <a:avLst/>
          </a:prstGeom>
          <a:noFill/>
          <a:ln w="66675" algn="ctr">
            <a:solidFill>
              <a:srgbClr val="FF0000"/>
            </a:solidFill>
            <a:round/>
            <a:headEnd type="triangle"/>
            <a:tailEnd type="none" w="med" len="med"/>
          </a:ln>
        </p:spPr>
      </p:cxnSp>
      <p:cxnSp>
        <p:nvCxnSpPr>
          <p:cNvPr id="18" name="Straight Connector 6"/>
          <p:cNvCxnSpPr>
            <a:cxnSpLocks noChangeShapeType="1"/>
            <a:stCxn id="19" idx="0"/>
          </p:cNvCxnSpPr>
          <p:nvPr/>
        </p:nvCxnSpPr>
        <p:spPr bwMode="auto">
          <a:xfrm rot="5400000" flipH="1" flipV="1">
            <a:off x="6553200" y="3581400"/>
            <a:ext cx="533400" cy="838200"/>
          </a:xfrm>
          <a:prstGeom prst="line">
            <a:avLst/>
          </a:prstGeom>
          <a:noFill/>
          <a:ln w="66675" algn="ctr">
            <a:solidFill>
              <a:srgbClr val="FF0000"/>
            </a:solidFill>
            <a:round/>
            <a:tailEnd type="triangle" w="med" len="med"/>
          </a:ln>
        </p:spPr>
      </p:cxnSp>
      <p:sp>
        <p:nvSpPr>
          <p:cNvPr id="19" name="Title 1"/>
          <p:cNvSpPr txBox="1"/>
          <p:nvPr/>
        </p:nvSpPr>
        <p:spPr bwMode="auto">
          <a:xfrm>
            <a:off x="5334000" y="4267200"/>
            <a:ext cx="2133600" cy="609600"/>
          </a:xfrm>
          <a:prstGeom prst="rect">
            <a:avLst/>
          </a:prstGeom>
          <a:noFill/>
          <a:ln w="9525">
            <a:noFill/>
            <a:miter lim="800000"/>
          </a:ln>
        </p:spPr>
        <p:txBody>
          <a:bodyPr vert="horz" wrap="square" lIns="91440" tIns="45720" rIns="91440" bIns="45720" numCol="1" anchor="ctr" anchorCtr="0" compatLnSpc="1"/>
          <a:lstStyle/>
          <a:p>
            <a:pPr lvl="0" algn="ctr" eaLnBrk="0" hangingPunct="0">
              <a:defRPr/>
            </a:pPr>
            <a:r>
              <a:rPr lang="en-US" b="1" kern="0" dirty="0">
                <a:effectLst>
                  <a:outerShdw blurRad="38100" dist="38100" dir="2700000" algn="tl">
                    <a:srgbClr val="000000">
                      <a:alpha val="43137"/>
                    </a:srgbClr>
                  </a:outerShdw>
                </a:effectLst>
              </a:rPr>
              <a:t>Partitions</a:t>
            </a:r>
            <a:endParaRPr kumimoji="0" lang="en-CA" altLang="en-US"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Elephant" pitchFamily="18" charset="0"/>
              <a:ea typeface="SimSun" pitchFamily="2" charset="-122"/>
              <a:cs typeface="+mj-cs"/>
            </a:endParaRPr>
          </a:p>
        </p:txBody>
      </p:sp>
      <p:sp>
        <p:nvSpPr>
          <p:cNvPr id="20"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http://static.howstuffworks.com/gif/inadmissible-evidence-1.jpg"/>
          <p:cNvPicPr>
            <a:picLocks noChangeAspect="1" noChangeArrowheads="1"/>
          </p:cNvPicPr>
          <p:nvPr/>
        </p:nvPicPr>
        <p:blipFill>
          <a:blip r:embed="rId1"/>
          <a:srcRect/>
          <a:stretch>
            <a:fillRect/>
          </a:stretch>
        </p:blipFill>
        <p:spPr bwMode="auto">
          <a:xfrm>
            <a:off x="533400" y="549275"/>
            <a:ext cx="3810000" cy="2971800"/>
          </a:xfrm>
          <a:prstGeom prst="rect">
            <a:avLst/>
          </a:prstGeom>
          <a:noFill/>
        </p:spPr>
      </p:pic>
      <p:sp>
        <p:nvSpPr>
          <p:cNvPr id="7" name="Text Box 11"/>
          <p:cNvSpPr txBox="1">
            <a:spLocks noChangeArrowheads="1"/>
          </p:cNvSpPr>
          <p:nvPr/>
        </p:nvSpPr>
        <p:spPr bwMode="auto">
          <a:xfrm>
            <a:off x="4724400" y="1773238"/>
            <a:ext cx="1701800" cy="738664"/>
          </a:xfrm>
          <a:prstGeom prst="rect">
            <a:avLst/>
          </a:prstGeom>
          <a:noFill/>
          <a:ln w="9525" algn="ctr">
            <a:noFill/>
            <a:prstDash val="dash"/>
            <a:miter lim="800000"/>
          </a:ln>
          <a:effectLst/>
        </p:spPr>
        <p:txBody>
          <a:bodyPr wrap="square">
            <a:spAutoFit/>
          </a:bodyPr>
          <a:lstStyle/>
          <a:p>
            <a:pPr algn="ctr">
              <a:spcBef>
                <a:spcPct val="50000"/>
              </a:spcBef>
            </a:pPr>
            <a:r>
              <a:rPr lang="en-US" sz="1400" b="1" dirty="0">
                <a:latin typeface="Times New Roman" pitchFamily="18" charset="0"/>
                <a:ea typeface="SimSun" pitchFamily="2" charset="-122"/>
              </a:rPr>
              <a:t>Here is your evidence your honor</a:t>
            </a:r>
            <a:endParaRPr lang="en-US" sz="1400" b="1" dirty="0">
              <a:latin typeface="Times New Roman" pitchFamily="18" charset="0"/>
              <a:ea typeface="SimSun" pitchFamily="2" charset="-122"/>
            </a:endParaRPr>
          </a:p>
        </p:txBody>
      </p:sp>
      <p:sp>
        <p:nvSpPr>
          <p:cNvPr id="8" name="AutoShape 12"/>
          <p:cNvSpPr>
            <a:spLocks noChangeArrowheads="1"/>
          </p:cNvSpPr>
          <p:nvPr/>
        </p:nvSpPr>
        <p:spPr bwMode="auto">
          <a:xfrm>
            <a:off x="4681538" y="76200"/>
            <a:ext cx="1744662" cy="1643063"/>
          </a:xfrm>
          <a:prstGeom prst="wedgeRectCallout">
            <a:avLst>
              <a:gd name="adj1" fmla="val -114699"/>
              <a:gd name="adj2" fmla="val 51269"/>
            </a:avLst>
          </a:prstGeom>
          <a:noFill/>
          <a:ln w="9525">
            <a:solidFill>
              <a:schemeClr val="tx1"/>
            </a:solidFill>
            <a:miter lim="800000"/>
          </a:ln>
          <a:effectLst/>
        </p:spPr>
        <p:txBody>
          <a:bodyPr/>
          <a:lstStyle/>
          <a:p>
            <a:pPr algn="ctr"/>
            <a:endParaRPr lang="en-US">
              <a:ea typeface="SimSun" pitchFamily="2" charset="-122"/>
            </a:endParaRPr>
          </a:p>
        </p:txBody>
      </p:sp>
      <p:pic>
        <p:nvPicPr>
          <p:cNvPr id="9" name="Picture 8" descr="http://www.our-picks.com/wp-content/uploads/2007/08/cruzer_usb_drive.gif"/>
          <p:cNvPicPr>
            <a:picLocks noChangeAspect="1" noChangeArrowheads="1"/>
          </p:cNvPicPr>
          <p:nvPr/>
        </p:nvPicPr>
        <p:blipFill>
          <a:blip r:embed="rId2"/>
          <a:srcRect/>
          <a:stretch>
            <a:fillRect/>
          </a:stretch>
        </p:blipFill>
        <p:spPr bwMode="auto">
          <a:xfrm>
            <a:off x="4724400" y="320675"/>
            <a:ext cx="1588293" cy="1161655"/>
          </a:xfrm>
          <a:prstGeom prst="rect">
            <a:avLst/>
          </a:prstGeom>
          <a:noFill/>
        </p:spPr>
      </p:pic>
      <p:sp>
        <p:nvSpPr>
          <p:cNvPr id="18" name="AutoShape 35"/>
          <p:cNvSpPr>
            <a:spLocks noChangeArrowheads="1"/>
          </p:cNvSpPr>
          <p:nvPr/>
        </p:nvSpPr>
        <p:spPr bwMode="gray">
          <a:xfrm rot="2054550">
            <a:off x="5091957" y="3329842"/>
            <a:ext cx="2668485" cy="382465"/>
          </a:xfrm>
          <a:prstGeom prst="rightArrow">
            <a:avLst>
              <a:gd name="adj1" fmla="val 55833"/>
              <a:gd name="adj2" fmla="val 92504"/>
            </a:avLst>
          </a:prstGeom>
          <a:solidFill>
            <a:srgbClr val="D97300"/>
          </a:solidFill>
          <a:ln w="9525">
            <a:noFill/>
            <a:miter lim="800000"/>
          </a:ln>
        </p:spPr>
        <p:txBody>
          <a:bodyPr wrap="none" anchor="ctr"/>
          <a:lstStyle/>
          <a:p>
            <a:pPr algn="ctr"/>
            <a:endParaRPr lang="en-US" b="1" i="1" dirty="0">
              <a:solidFill>
                <a:schemeClr val="bg1"/>
              </a:solidFill>
            </a:endParaRPr>
          </a:p>
        </p:txBody>
      </p:sp>
      <p:pic>
        <p:nvPicPr>
          <p:cNvPr id="3074" name="Picture 2" descr="http://i.ehow.com/images/a07/7t/qa/mip-drive-1.1-120X120.jpg"/>
          <p:cNvPicPr>
            <a:picLocks noChangeAspect="1" noChangeArrowheads="1"/>
          </p:cNvPicPr>
          <p:nvPr/>
        </p:nvPicPr>
        <p:blipFill>
          <a:blip r:embed="rId3"/>
          <a:srcRect/>
          <a:stretch>
            <a:fillRect/>
          </a:stretch>
        </p:blipFill>
        <p:spPr bwMode="auto">
          <a:xfrm>
            <a:off x="7315200" y="4429934"/>
            <a:ext cx="1143000" cy="1143000"/>
          </a:xfrm>
          <a:prstGeom prst="rect">
            <a:avLst/>
          </a:prstGeom>
          <a:noFill/>
        </p:spPr>
      </p:pic>
      <p:sp>
        <p:nvSpPr>
          <p:cNvPr id="20" name="Text Box 11"/>
          <p:cNvSpPr txBox="1">
            <a:spLocks noChangeArrowheads="1"/>
          </p:cNvSpPr>
          <p:nvPr/>
        </p:nvSpPr>
        <p:spPr bwMode="auto">
          <a:xfrm>
            <a:off x="7137400" y="5620384"/>
            <a:ext cx="1701800" cy="307777"/>
          </a:xfrm>
          <a:prstGeom prst="rect">
            <a:avLst/>
          </a:prstGeom>
          <a:noFill/>
          <a:ln w="9525" algn="ctr">
            <a:noFill/>
            <a:prstDash val="dash"/>
            <a:miter lim="800000"/>
          </a:ln>
          <a:effectLst/>
        </p:spPr>
        <p:txBody>
          <a:bodyPr wrap="square">
            <a:spAutoFit/>
          </a:bodyPr>
          <a:lstStyle/>
          <a:p>
            <a:pPr algn="ctr">
              <a:spcBef>
                <a:spcPct val="50000"/>
              </a:spcBef>
            </a:pPr>
            <a:r>
              <a:rPr lang="en-US" sz="1400" b="1" dirty="0">
                <a:latin typeface="Times New Roman" pitchFamily="18" charset="0"/>
                <a:ea typeface="SimSun" pitchFamily="2" charset="-122"/>
              </a:rPr>
              <a:t>Forensic Image</a:t>
            </a:r>
            <a:endParaRPr lang="en-US" sz="1400" b="1" dirty="0">
              <a:latin typeface="Times New Roman" pitchFamily="18" charset="0"/>
              <a:ea typeface="SimSun" pitchFamily="2" charset="-122"/>
            </a:endParaRPr>
          </a:p>
        </p:txBody>
      </p:sp>
      <p:sp>
        <p:nvSpPr>
          <p:cNvPr id="21" name="Text Box 11"/>
          <p:cNvSpPr txBox="1">
            <a:spLocks noChangeArrowheads="1"/>
          </p:cNvSpPr>
          <p:nvPr/>
        </p:nvSpPr>
        <p:spPr bwMode="auto">
          <a:xfrm>
            <a:off x="6400800" y="3155671"/>
            <a:ext cx="1701800" cy="400110"/>
          </a:xfrm>
          <a:prstGeom prst="rect">
            <a:avLst/>
          </a:prstGeom>
          <a:noFill/>
          <a:ln w="9525" algn="ctr">
            <a:noFill/>
            <a:prstDash val="dash"/>
            <a:miter lim="800000"/>
          </a:ln>
          <a:effectLst/>
        </p:spPr>
        <p:txBody>
          <a:bodyPr wrap="square">
            <a:spAutoFit/>
          </a:bodyPr>
          <a:lstStyle/>
          <a:p>
            <a:pPr algn="ctr">
              <a:spcBef>
                <a:spcPct val="50000"/>
              </a:spcBef>
            </a:pPr>
            <a:r>
              <a:rPr lang="en-US" sz="2000" b="1" dirty="0" err="1">
                <a:latin typeface="Times New Roman" pitchFamily="18" charset="0"/>
                <a:cs typeface="Times New Roman" pitchFamily="18" charset="0"/>
              </a:rPr>
              <a:t>dcfldd</a:t>
            </a:r>
            <a:endParaRPr lang="en-US" sz="2000" b="1" dirty="0">
              <a:latin typeface="Times New Roman" pitchFamily="18" charset="0"/>
              <a:ea typeface="SimSun" pitchFamily="2" charset="-122"/>
              <a:cs typeface="Times New Roman" pitchFamily="18" charset="0"/>
            </a:endParaRPr>
          </a:p>
        </p:txBody>
      </p:sp>
      <p:sp>
        <p:nvSpPr>
          <p:cNvPr id="22" name="AutoShape 35"/>
          <p:cNvSpPr>
            <a:spLocks noChangeArrowheads="1"/>
          </p:cNvSpPr>
          <p:nvPr/>
        </p:nvSpPr>
        <p:spPr bwMode="gray">
          <a:xfrm rot="10800000">
            <a:off x="4189515" y="4909782"/>
            <a:ext cx="2668485" cy="382465"/>
          </a:xfrm>
          <a:prstGeom prst="rightArrow">
            <a:avLst>
              <a:gd name="adj1" fmla="val 55833"/>
              <a:gd name="adj2" fmla="val 92504"/>
            </a:avLst>
          </a:prstGeom>
          <a:solidFill>
            <a:srgbClr val="D97300"/>
          </a:solidFill>
          <a:ln w="9525">
            <a:noFill/>
            <a:miter lim="800000"/>
          </a:ln>
        </p:spPr>
        <p:txBody>
          <a:bodyPr wrap="none" anchor="ctr"/>
          <a:lstStyle/>
          <a:p>
            <a:pPr algn="ctr"/>
            <a:endParaRPr lang="en-US" b="1" i="1" dirty="0">
              <a:solidFill>
                <a:schemeClr val="bg1"/>
              </a:solidFill>
            </a:endParaRPr>
          </a:p>
        </p:txBody>
      </p:sp>
      <p:pic>
        <p:nvPicPr>
          <p:cNvPr id="23" name="Picture 2" descr="http://i.ehow.com/images/a07/7t/qa/mip-drive-1.1-120X120.jpg"/>
          <p:cNvPicPr>
            <a:picLocks noChangeAspect="1" noChangeArrowheads="1"/>
          </p:cNvPicPr>
          <p:nvPr/>
        </p:nvPicPr>
        <p:blipFill>
          <a:blip r:embed="rId3"/>
          <a:srcRect/>
          <a:stretch>
            <a:fillRect/>
          </a:stretch>
        </p:blipFill>
        <p:spPr bwMode="auto">
          <a:xfrm>
            <a:off x="2895600" y="4582334"/>
            <a:ext cx="1143000" cy="1143000"/>
          </a:xfrm>
          <a:prstGeom prst="rect">
            <a:avLst/>
          </a:prstGeom>
          <a:noFill/>
        </p:spPr>
      </p:pic>
      <p:pic>
        <p:nvPicPr>
          <p:cNvPr id="3076" name="Picture 4" descr="http://www.aldarin-electronics.com/images/market%20analysis.jpg"/>
          <p:cNvPicPr>
            <a:picLocks noChangeAspect="1" noChangeArrowheads="1"/>
          </p:cNvPicPr>
          <p:nvPr/>
        </p:nvPicPr>
        <p:blipFill>
          <a:blip r:embed="rId4"/>
          <a:srcRect/>
          <a:stretch>
            <a:fillRect/>
          </a:stretch>
        </p:blipFill>
        <p:spPr bwMode="auto">
          <a:xfrm>
            <a:off x="1776413" y="4083907"/>
            <a:ext cx="1042987" cy="692053"/>
          </a:xfrm>
          <a:prstGeom prst="rect">
            <a:avLst/>
          </a:prstGeom>
          <a:noFill/>
        </p:spPr>
      </p:pic>
      <p:sp>
        <p:nvSpPr>
          <p:cNvPr id="25" name="Text Box 11"/>
          <p:cNvSpPr txBox="1">
            <a:spLocks noChangeArrowheads="1"/>
          </p:cNvSpPr>
          <p:nvPr/>
        </p:nvSpPr>
        <p:spPr bwMode="auto">
          <a:xfrm>
            <a:off x="2794000" y="4188023"/>
            <a:ext cx="1320800" cy="307777"/>
          </a:xfrm>
          <a:prstGeom prst="rect">
            <a:avLst/>
          </a:prstGeom>
          <a:noFill/>
          <a:ln w="9525" algn="ctr">
            <a:noFill/>
            <a:prstDash val="dash"/>
            <a:miter lim="800000"/>
          </a:ln>
          <a:effectLst/>
        </p:spPr>
        <p:txBody>
          <a:bodyPr wrap="square">
            <a:spAutoFit/>
          </a:bodyPr>
          <a:lstStyle/>
          <a:p>
            <a:pPr algn="ctr">
              <a:spcBef>
                <a:spcPct val="50000"/>
              </a:spcBef>
            </a:pPr>
            <a:r>
              <a:rPr lang="en-US" sz="1400" b="1" dirty="0">
                <a:latin typeface="Times New Roman" pitchFamily="18" charset="0"/>
                <a:ea typeface="SimSun" pitchFamily="2" charset="-122"/>
              </a:rPr>
              <a:t>Analysis</a:t>
            </a:r>
            <a:endParaRPr lang="en-US" sz="1400" b="1" dirty="0">
              <a:latin typeface="Times New Roman" pitchFamily="18" charset="0"/>
              <a:ea typeface="SimSun" pitchFamily="2" charset="-122"/>
            </a:endParaRPr>
          </a:p>
        </p:txBody>
      </p:sp>
      <p:sp>
        <p:nvSpPr>
          <p:cNvPr id="26" name="AutoShape 35"/>
          <p:cNvSpPr>
            <a:spLocks noChangeArrowheads="1"/>
          </p:cNvSpPr>
          <p:nvPr/>
        </p:nvSpPr>
        <p:spPr bwMode="gray">
          <a:xfrm rot="9680365">
            <a:off x="1459242" y="5421344"/>
            <a:ext cx="1305385" cy="398079"/>
          </a:xfrm>
          <a:prstGeom prst="rightArrow">
            <a:avLst>
              <a:gd name="adj1" fmla="val 55833"/>
              <a:gd name="adj2" fmla="val 92504"/>
            </a:avLst>
          </a:prstGeom>
          <a:solidFill>
            <a:srgbClr val="D97300"/>
          </a:solidFill>
          <a:ln w="9525">
            <a:noFill/>
            <a:miter lim="800000"/>
          </a:ln>
        </p:spPr>
        <p:txBody>
          <a:bodyPr wrap="none" anchor="ctr"/>
          <a:lstStyle/>
          <a:p>
            <a:pPr algn="ctr"/>
            <a:endParaRPr lang="en-US" b="1" i="1" dirty="0">
              <a:solidFill>
                <a:schemeClr val="bg1"/>
              </a:solidFill>
            </a:endParaRPr>
          </a:p>
        </p:txBody>
      </p:sp>
      <p:graphicFrame>
        <p:nvGraphicFramePr>
          <p:cNvPr id="3077" name="Object 4"/>
          <p:cNvGraphicFramePr>
            <a:graphicFrameLocks noChangeAspect="1"/>
          </p:cNvGraphicFramePr>
          <p:nvPr/>
        </p:nvGraphicFramePr>
        <p:xfrm>
          <a:off x="191618" y="5444809"/>
          <a:ext cx="1238250" cy="966704"/>
        </p:xfrm>
        <a:graphic>
          <a:graphicData uri="http://schemas.openxmlformats.org/presentationml/2006/ole">
            <mc:AlternateContent xmlns:mc="http://schemas.openxmlformats.org/markup-compatibility/2006">
              <mc:Choice xmlns:v="urn:schemas-microsoft-com:vml" Requires="v">
                <p:oleObj spid="_x0000_s1035" name="ビットマップ イメージ" r:id="rId5" imgW="4343400" imgH="3743325" progId="PBrush">
                  <p:embed/>
                </p:oleObj>
              </mc:Choice>
              <mc:Fallback>
                <p:oleObj name="ビットマップ イメージ" r:id="rId5" imgW="4343400" imgH="3743325" progId="PBrush">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618" y="5444809"/>
                        <a:ext cx="1238250" cy="96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8" name="Arc 27"/>
          <p:cNvSpPr/>
          <p:nvPr/>
        </p:nvSpPr>
        <p:spPr bwMode="auto">
          <a:xfrm flipV="1">
            <a:off x="4038600" y="5562600"/>
            <a:ext cx="3098800" cy="483352"/>
          </a:xfrm>
          <a:prstGeom prst="arc">
            <a:avLst>
              <a:gd name="adj1" fmla="val 10824580"/>
              <a:gd name="adj2" fmla="val 0"/>
            </a:avLst>
          </a:prstGeom>
          <a:solidFill>
            <a:schemeClr val="accent1"/>
          </a:solidFill>
          <a:ln w="28575" cap="flat" cmpd="sng" algn="ctr">
            <a:solidFill>
              <a:schemeClr val="tx1"/>
            </a:solidFill>
            <a:prstDash val="solid"/>
            <a:round/>
            <a:headEnd type="triangle" w="med" len="med"/>
            <a:tailEnd type="triangl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US" sz="2400" b="0" i="0" u="none" strike="noStrike" cap="none" normalizeH="0" baseline="0">
              <a:ln>
                <a:noFill/>
              </a:ln>
              <a:solidFill>
                <a:schemeClr val="tx1"/>
              </a:solidFill>
              <a:effectLst/>
              <a:latin typeface="Comic Sans MS" pitchFamily="66" charset="0"/>
            </a:endParaRPr>
          </a:p>
        </p:txBody>
      </p:sp>
      <p:sp>
        <p:nvSpPr>
          <p:cNvPr id="29" name="Text Box 11"/>
          <p:cNvSpPr txBox="1">
            <a:spLocks noChangeArrowheads="1"/>
          </p:cNvSpPr>
          <p:nvPr/>
        </p:nvSpPr>
        <p:spPr bwMode="auto">
          <a:xfrm>
            <a:off x="4724400" y="6043136"/>
            <a:ext cx="1701800" cy="523220"/>
          </a:xfrm>
          <a:prstGeom prst="rect">
            <a:avLst/>
          </a:prstGeom>
          <a:noFill/>
          <a:ln w="9525" algn="ctr">
            <a:noFill/>
            <a:prstDash val="dash"/>
            <a:miter lim="800000"/>
          </a:ln>
          <a:effectLst/>
        </p:spPr>
        <p:txBody>
          <a:bodyPr wrap="square">
            <a:spAutoFit/>
          </a:bodyPr>
          <a:lstStyle/>
          <a:p>
            <a:pPr algn="ctr">
              <a:spcBef>
                <a:spcPct val="50000"/>
              </a:spcBef>
            </a:pPr>
            <a:r>
              <a:rPr lang="en-US" sz="1400" b="1" dirty="0">
                <a:latin typeface="Times New Roman" pitchFamily="18" charset="0"/>
                <a:ea typeface="SimSun" pitchFamily="2" charset="-122"/>
              </a:rPr>
              <a:t>The hash values are the same.</a:t>
            </a:r>
            <a:endParaRPr lang="en-US" sz="1400" b="1" dirty="0">
              <a:latin typeface="Times New Roman" pitchFamily="18" charset="0"/>
              <a:ea typeface="SimSun" pitchFamily="2" charset="-122"/>
            </a:endParaRPr>
          </a:p>
        </p:txBody>
      </p:sp>
      <p:pic>
        <p:nvPicPr>
          <p:cNvPr id="3079" name="Picture 7" descr="http://www.police.pref.shizuoka.jp/gif/han02.gif"/>
          <p:cNvPicPr>
            <a:picLocks noChangeAspect="1" noChangeArrowheads="1"/>
          </p:cNvPicPr>
          <p:nvPr/>
        </p:nvPicPr>
        <p:blipFill>
          <a:blip r:embed="rId7"/>
          <a:srcRect/>
          <a:stretch>
            <a:fillRect/>
          </a:stretch>
        </p:blipFill>
        <p:spPr bwMode="auto">
          <a:xfrm>
            <a:off x="7137400" y="1219200"/>
            <a:ext cx="1618855" cy="1618855"/>
          </a:xfrm>
          <a:prstGeom prst="rect">
            <a:avLst/>
          </a:prstGeom>
          <a:noFill/>
        </p:spPr>
      </p:pic>
      <p:pic>
        <p:nvPicPr>
          <p:cNvPr id="31" name="Picture 2" descr="http://www.imperial.edu/admin/Media/File_Upload/125-Files/discussion.gif"/>
          <p:cNvPicPr>
            <a:picLocks noChangeAspect="1" noChangeArrowheads="1"/>
          </p:cNvPicPr>
          <p:nvPr/>
        </p:nvPicPr>
        <p:blipFill>
          <a:blip r:embed="rId8"/>
          <a:srcRect/>
          <a:stretch>
            <a:fillRect/>
          </a:stretch>
        </p:blipFill>
        <p:spPr bwMode="auto">
          <a:xfrm>
            <a:off x="7807325" y="0"/>
            <a:ext cx="1301750" cy="1117540"/>
          </a:xfrm>
          <a:prstGeom prst="rect">
            <a:avLst/>
          </a:prstGeom>
          <a:noFill/>
        </p:spPr>
      </p:pic>
      <p:sp>
        <p:nvSpPr>
          <p:cNvPr id="24"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checkerboard(across)">
                                      <p:cBhvr>
                                        <p:cTn id="20" dur="500"/>
                                        <p:tgtEl>
                                          <p:spTgt spid="18"/>
                                        </p:tgtEl>
                                      </p:cBhvr>
                                    </p:animEffect>
                                  </p:childTnLst>
                                </p:cTn>
                              </p:par>
                            </p:childTnLst>
                          </p:cTn>
                        </p:par>
                        <p:par>
                          <p:cTn id="21" fill="hold">
                            <p:stCondLst>
                              <p:cond delay="500"/>
                            </p:stCondLst>
                            <p:childTnLst>
                              <p:par>
                                <p:cTn id="22" presetID="5" presetClass="entr" presetSubtype="1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checkerboard(across)">
                                      <p:cBhvr>
                                        <p:cTn id="24" dur="500"/>
                                        <p:tgtEl>
                                          <p:spTgt spid="21"/>
                                        </p:tgtEl>
                                      </p:cBhvr>
                                    </p:animEffect>
                                  </p:childTnLst>
                                </p:cTn>
                              </p:par>
                            </p:childTnLst>
                          </p:cTn>
                        </p:par>
                        <p:par>
                          <p:cTn id="25" fill="hold">
                            <p:stCondLst>
                              <p:cond delay="1000"/>
                            </p:stCondLst>
                            <p:childTnLst>
                              <p:par>
                                <p:cTn id="26" presetID="5" presetClass="entr" presetSubtype="10" fill="hold" nodeType="afterEffect">
                                  <p:stCondLst>
                                    <p:cond delay="0"/>
                                  </p:stCondLst>
                                  <p:childTnLst>
                                    <p:set>
                                      <p:cBhvr>
                                        <p:cTn id="27" dur="1" fill="hold">
                                          <p:stCondLst>
                                            <p:cond delay="0"/>
                                          </p:stCondLst>
                                        </p:cTn>
                                        <p:tgtEl>
                                          <p:spTgt spid="3074"/>
                                        </p:tgtEl>
                                        <p:attrNameLst>
                                          <p:attrName>style.visibility</p:attrName>
                                        </p:attrNameLst>
                                      </p:cBhvr>
                                      <p:to>
                                        <p:strVal val="visible"/>
                                      </p:to>
                                    </p:set>
                                    <p:animEffect transition="in" filter="checkerboard(across)">
                                      <p:cBhvr>
                                        <p:cTn id="28" dur="500"/>
                                        <p:tgtEl>
                                          <p:spTgt spid="3074"/>
                                        </p:tgtEl>
                                      </p:cBhvr>
                                    </p:animEffect>
                                  </p:childTnLst>
                                </p:cTn>
                              </p:par>
                            </p:childTnLst>
                          </p:cTn>
                        </p:par>
                        <p:par>
                          <p:cTn id="29" fill="hold">
                            <p:stCondLst>
                              <p:cond delay="1500"/>
                            </p:stCondLst>
                            <p:childTnLst>
                              <p:par>
                                <p:cTn id="30" presetID="5" presetClass="entr" presetSubtype="1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heckerboard(across)">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076"/>
                                        </p:tgtEl>
                                        <p:attrNameLst>
                                          <p:attrName>style.visibility</p:attrName>
                                        </p:attrNameLst>
                                      </p:cBhvr>
                                      <p:to>
                                        <p:strVal val="visible"/>
                                      </p:to>
                                    </p:set>
                                    <p:animEffect transition="in" filter="checkerboard(across)">
                                      <p:cBhvr>
                                        <p:cTn id="37" dur="500"/>
                                        <p:tgtEl>
                                          <p:spTgt spid="3076"/>
                                        </p:tgtEl>
                                      </p:cBhvr>
                                    </p:animEffect>
                                  </p:childTnLst>
                                </p:cTn>
                              </p:par>
                            </p:childTnLst>
                          </p:cTn>
                        </p:par>
                        <p:par>
                          <p:cTn id="38" fill="hold">
                            <p:stCondLst>
                              <p:cond delay="500"/>
                            </p:stCondLst>
                            <p:childTnLst>
                              <p:par>
                                <p:cTn id="39" presetID="5" presetClass="entr" presetSubtype="1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checkerboard(across)">
                                      <p:cBhvr>
                                        <p:cTn id="41" dur="500"/>
                                        <p:tgtEl>
                                          <p:spTgt spid="25"/>
                                        </p:tgtEl>
                                      </p:cBhvr>
                                    </p:animEffect>
                                  </p:childTnLst>
                                </p:cTn>
                              </p:par>
                            </p:childTnLst>
                          </p:cTn>
                        </p:par>
                        <p:par>
                          <p:cTn id="42" fill="hold">
                            <p:stCondLst>
                              <p:cond delay="1000"/>
                            </p:stCondLst>
                            <p:childTnLst>
                              <p:par>
                                <p:cTn id="43" presetID="5" presetClass="entr" presetSubtype="1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checkerboard(across)">
                                      <p:cBhvr>
                                        <p:cTn id="45" dur="500"/>
                                        <p:tgtEl>
                                          <p:spTgt spid="23"/>
                                        </p:tgtEl>
                                      </p:cBhvr>
                                    </p:animEffect>
                                  </p:childTnLst>
                                </p:cTn>
                              </p:par>
                            </p:childTnLst>
                          </p:cTn>
                        </p:par>
                        <p:par>
                          <p:cTn id="46" fill="hold">
                            <p:stCondLst>
                              <p:cond delay="1500"/>
                            </p:stCondLst>
                            <p:childTnLst>
                              <p:par>
                                <p:cTn id="47" presetID="5" presetClass="entr" presetSubtype="1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checkerboard(across)">
                                      <p:cBhvr>
                                        <p:cTn id="49" dur="500"/>
                                        <p:tgtEl>
                                          <p:spTgt spid="22"/>
                                        </p:tgtEl>
                                      </p:cBhvr>
                                    </p:animEffect>
                                  </p:childTnLst>
                                </p:cTn>
                              </p:par>
                            </p:childTnLst>
                          </p:cTn>
                        </p:par>
                        <p:par>
                          <p:cTn id="50" fill="hold">
                            <p:stCondLst>
                              <p:cond delay="2000"/>
                            </p:stCondLst>
                            <p:childTnLst>
                              <p:par>
                                <p:cTn id="51" presetID="5" presetClass="entr" presetSubtype="1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checkerboard(across)">
                                      <p:cBhvr>
                                        <p:cTn id="53" dur="500"/>
                                        <p:tgtEl>
                                          <p:spTgt spid="2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dissolv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5" presetClass="entr" presetSubtype="1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checkerboard(across)">
                                      <p:cBhvr>
                                        <p:cTn id="61" dur="500"/>
                                        <p:tgtEl>
                                          <p:spTgt spid="26"/>
                                        </p:tgtEl>
                                      </p:cBhvr>
                                    </p:animEffect>
                                  </p:childTnLst>
                                </p:cTn>
                              </p:par>
                            </p:childTnLst>
                          </p:cTn>
                        </p:par>
                        <p:par>
                          <p:cTn id="62" fill="hold">
                            <p:stCondLst>
                              <p:cond delay="500"/>
                            </p:stCondLst>
                            <p:childTnLst>
                              <p:par>
                                <p:cTn id="63" presetID="5" presetClass="entr" presetSubtype="10" fill="hold" nodeType="afterEffect">
                                  <p:stCondLst>
                                    <p:cond delay="0"/>
                                  </p:stCondLst>
                                  <p:childTnLst>
                                    <p:set>
                                      <p:cBhvr>
                                        <p:cTn id="64" dur="1" fill="hold">
                                          <p:stCondLst>
                                            <p:cond delay="0"/>
                                          </p:stCondLst>
                                        </p:cTn>
                                        <p:tgtEl>
                                          <p:spTgt spid="3077"/>
                                        </p:tgtEl>
                                        <p:attrNameLst>
                                          <p:attrName>style.visibility</p:attrName>
                                        </p:attrNameLst>
                                      </p:cBhvr>
                                      <p:to>
                                        <p:strVal val="visible"/>
                                      </p:to>
                                    </p:set>
                                    <p:animEffect transition="in" filter="checkerboard(across)">
                                      <p:cBhvr>
                                        <p:cTn id="65" dur="500"/>
                                        <p:tgtEl>
                                          <p:spTgt spid="307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3079"/>
                                        </p:tgtEl>
                                        <p:attrNameLst>
                                          <p:attrName>style.visibility</p:attrName>
                                        </p:attrNameLst>
                                      </p:cBhvr>
                                      <p:to>
                                        <p:strVal val="visible"/>
                                      </p:to>
                                    </p:set>
                                    <p:anim calcmode="lin" valueType="num">
                                      <p:cBhvr additive="base">
                                        <p:cTn id="70" dur="500" fill="hold"/>
                                        <p:tgtEl>
                                          <p:spTgt spid="3079"/>
                                        </p:tgtEl>
                                        <p:attrNameLst>
                                          <p:attrName>ppt_x</p:attrName>
                                        </p:attrNameLst>
                                      </p:cBhvr>
                                      <p:tavLst>
                                        <p:tav tm="0">
                                          <p:val>
                                            <p:strVal val="#ppt_x"/>
                                          </p:val>
                                        </p:tav>
                                        <p:tav tm="100000">
                                          <p:val>
                                            <p:strVal val="#ppt_x"/>
                                          </p:val>
                                        </p:tav>
                                      </p:tavLst>
                                    </p:anim>
                                    <p:anim calcmode="lin" valueType="num">
                                      <p:cBhvr additive="base">
                                        <p:cTn id="71"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nimBg="1" autoUpdateAnimBg="0"/>
      <p:bldP spid="18" grpId="0" animBg="1" autoUpdateAnimBg="0"/>
      <p:bldP spid="20" grpId="0" autoUpdateAnimBg="0"/>
      <p:bldP spid="21" grpId="0" autoUpdateAnimBg="0"/>
      <p:bldP spid="22" grpId="0" animBg="1" autoUpdateAnimBg="0"/>
      <p:bldP spid="25" grpId="0" autoUpdateAnimBg="0"/>
      <p:bldP spid="26" grpId="0" animBg="1" autoUpdateAnimBg="0"/>
      <p:bldP spid="28" grpId="0" animBg="1" autoUpdateAnimBg="0"/>
      <p:bldP spid="29"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609600" y="0"/>
            <a:ext cx="7772400" cy="762000"/>
          </a:xfrm>
        </p:spPr>
        <p:txBody>
          <a:bodyPr/>
          <a:lstStyle/>
          <a:p>
            <a:pPr algn="ctr"/>
            <a:r>
              <a:rPr lang="en-CA"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Disk Layout (cont’d)</a:t>
            </a:r>
            <a:endParaRPr lang="en-CA"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19811" name="Slide Number Placeholder 3"/>
          <p:cNvSpPr>
            <a:spLocks noGrp="1"/>
          </p:cNvSpPr>
          <p:nvPr>
            <p:ph type="sldNum" sz="quarter" idx="12"/>
          </p:nvPr>
        </p:nvSpPr>
        <p:spPr>
          <a:noFill/>
        </p:spPr>
        <p:txBody>
          <a:bodyPr/>
          <a:lstStyle/>
          <a:p>
            <a:fld id="{33D47BBF-B43E-469C-B8EB-1F3D9FBBA1A4}" type="slidenum">
              <a:rPr lang="zh-CN" altLang="en-US" smtClean="0">
                <a:ea typeface="SimSun" pitchFamily="2" charset="-122"/>
              </a:rPr>
            </a:fld>
            <a:endParaRPr lang="en-US" altLang="zh-CN">
              <a:ea typeface="SimSun" pitchFamily="2" charset="-122"/>
            </a:endParaRPr>
          </a:p>
        </p:txBody>
      </p:sp>
      <p:sp>
        <p:nvSpPr>
          <p:cNvPr id="5" name="Rectangle 3"/>
          <p:cNvSpPr txBox="1">
            <a:spLocks noChangeArrowheads="1"/>
          </p:cNvSpPr>
          <p:nvPr/>
        </p:nvSpPr>
        <p:spPr bwMode="auto">
          <a:xfrm>
            <a:off x="228600" y="838200"/>
            <a:ext cx="8229600" cy="2209800"/>
          </a:xfrm>
          <a:prstGeom prst="rect">
            <a:avLst/>
          </a:prstGeom>
          <a:noFill/>
          <a:ln w="9525">
            <a:noFill/>
            <a:miter lim="800000"/>
          </a:ln>
        </p:spPr>
        <p:txBody>
          <a:bodyPr/>
          <a:lstStyle/>
          <a:p>
            <a:pPr marL="342900" indent="-342900" eaLnBrk="0" hangingPunct="0">
              <a:spcBef>
                <a:spcPts val="0"/>
              </a:spcBef>
              <a:spcAft>
                <a:spcPts val="0"/>
              </a:spcAft>
              <a:buClr>
                <a:schemeClr val="accent2"/>
              </a:buClr>
              <a:buSzPct val="85000"/>
              <a:buFont typeface="ZapfDingbats" pitchFamily="82" charset="2"/>
              <a:buChar char="r"/>
              <a:defRPr/>
            </a:pPr>
            <a:r>
              <a:rPr lang="en-US" sz="2800" kern="0" dirty="0">
                <a:latin typeface="Times New Roman" pitchFamily="18" charset="0"/>
                <a:cs typeface="Times New Roman" pitchFamily="18" charset="0"/>
              </a:rPr>
              <a:t>Master Boot Record (MBR)</a:t>
            </a:r>
            <a:endParaRPr lang="en-US" sz="2800" kern="0" dirty="0">
              <a:latin typeface="Times New Roman" pitchFamily="18" charset="0"/>
              <a:cs typeface="Times New Roman" pitchFamily="18" charset="0"/>
            </a:endParaRPr>
          </a:p>
          <a:p>
            <a:pPr marL="800100" lvl="1" indent="-342900" eaLnBrk="0" hangingPunct="0">
              <a:spcBef>
                <a:spcPts val="0"/>
              </a:spcBef>
              <a:spcAft>
                <a:spcPts val="0"/>
              </a:spcAft>
              <a:buClr>
                <a:schemeClr val="accent2"/>
              </a:buClr>
              <a:buSzPct val="85000"/>
              <a:buFont typeface="ZapfDingbats" pitchFamily="82" charset="2"/>
              <a:buChar char="r"/>
              <a:defRPr/>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First sector on every disk</a:t>
            </a:r>
            <a:endParaRPr lang="en-US" b="1" kern="0" dirty="0">
              <a:effectLst>
                <a:outerShdw blurRad="38100" dist="38100" dir="2700000" algn="tl">
                  <a:srgbClr val="000000">
                    <a:alpha val="43137"/>
                  </a:srgbClr>
                </a:outerShdw>
              </a:effectLst>
              <a:latin typeface="Times New Roman" pitchFamily="18" charset="0"/>
              <a:cs typeface="Times New Roman" pitchFamily="18" charset="0"/>
            </a:endParaRPr>
          </a:p>
          <a:p>
            <a:pPr marL="800100" lvl="1" indent="-342900" eaLnBrk="0" hangingPunct="0">
              <a:spcBef>
                <a:spcPts val="0"/>
              </a:spcBef>
              <a:spcAft>
                <a:spcPts val="0"/>
              </a:spcAft>
              <a:buClr>
                <a:schemeClr val="accent2"/>
              </a:buClr>
              <a:buSzPct val="85000"/>
              <a:buFont typeface="ZapfDingbats" pitchFamily="82" charset="2"/>
              <a:buChar char="r"/>
              <a:defRPr/>
            </a:pPr>
            <a:r>
              <a:rPr lang="en-US" kern="0" dirty="0">
                <a:latin typeface="Times New Roman" pitchFamily="18" charset="0"/>
                <a:cs typeface="Times New Roman" pitchFamily="18" charset="0"/>
              </a:rPr>
              <a:t>Location - Track (Cylinder) 0, Side (Head) 0, Sector 1 (or LBA 0)</a:t>
            </a:r>
            <a:endParaRPr lang="en-US" kern="0" dirty="0">
              <a:latin typeface="Times New Roman" pitchFamily="18" charset="0"/>
              <a:cs typeface="Times New Roman" pitchFamily="18" charset="0"/>
            </a:endParaRPr>
          </a:p>
          <a:p>
            <a:pPr marL="800100" lvl="1" indent="-342900" eaLnBrk="0" hangingPunct="0">
              <a:spcBef>
                <a:spcPts val="0"/>
              </a:spcBef>
              <a:spcAft>
                <a:spcPts val="0"/>
              </a:spcAft>
              <a:buClr>
                <a:schemeClr val="accent2"/>
              </a:buClr>
              <a:buSzPct val="85000"/>
              <a:buFont typeface="ZapfDingbats" pitchFamily="82" charset="2"/>
              <a:buChar char="r"/>
              <a:defRPr/>
            </a:pPr>
            <a:r>
              <a:rPr lang="en-US" kern="0" dirty="0">
                <a:latin typeface="Times New Roman" pitchFamily="18" charset="0"/>
                <a:cs typeface="Times New Roman" pitchFamily="18" charset="0"/>
              </a:rPr>
              <a:t>Contains </a:t>
            </a:r>
            <a:r>
              <a:rPr lang="en-US" b="1" kern="0" dirty="0">
                <a:effectLst>
                  <a:outerShdw blurRad="38100" dist="38100" dir="2700000" algn="tl">
                    <a:srgbClr val="000000">
                      <a:alpha val="43137"/>
                    </a:srgbClr>
                  </a:outerShdw>
                </a:effectLst>
                <a:latin typeface="Times New Roman" pitchFamily="18" charset="0"/>
                <a:cs typeface="Times New Roman" pitchFamily="18" charset="0"/>
              </a:rPr>
              <a:t>Partition Table</a:t>
            </a:r>
            <a:r>
              <a:rPr lang="en-US" kern="0" dirty="0">
                <a:latin typeface="Times New Roman" pitchFamily="18" charset="0"/>
                <a:cs typeface="Times New Roman" pitchFamily="18" charset="0"/>
              </a:rPr>
              <a:t> and </a:t>
            </a:r>
            <a:r>
              <a:rPr lang="en-US" b="1" kern="0" dirty="0">
                <a:effectLst>
                  <a:outerShdw blurRad="38100" dist="38100" dir="2700000" algn="tl">
                    <a:srgbClr val="000000">
                      <a:alpha val="43137"/>
                    </a:srgbClr>
                  </a:outerShdw>
                </a:effectLst>
                <a:latin typeface="Times New Roman" pitchFamily="18" charset="0"/>
                <a:cs typeface="Times New Roman" pitchFamily="18" charset="0"/>
              </a:rPr>
              <a:t>Master Boot Code (MBC)</a:t>
            </a:r>
            <a:r>
              <a:rPr lang="en-US" kern="0" dirty="0">
                <a:latin typeface="Times New Roman" pitchFamily="18" charset="0"/>
                <a:cs typeface="Times New Roman" pitchFamily="18" charset="0"/>
              </a:rPr>
              <a:t>.</a:t>
            </a:r>
            <a:endParaRPr lang="en-US" kern="0" dirty="0">
              <a:latin typeface="Times New Roman" pitchFamily="18" charset="0"/>
              <a:cs typeface="Times New Roman" pitchFamily="18" charset="0"/>
            </a:endParaRPr>
          </a:p>
        </p:txBody>
      </p:sp>
      <p:pic>
        <p:nvPicPr>
          <p:cNvPr id="119813" name="Picture 2" descr="HARD DISK !"/>
          <p:cNvPicPr>
            <a:picLocks noChangeAspect="1" noChangeArrowheads="1"/>
          </p:cNvPicPr>
          <p:nvPr/>
        </p:nvPicPr>
        <p:blipFill>
          <a:blip r:embed="rId1"/>
          <a:srcRect/>
          <a:stretch>
            <a:fillRect/>
          </a:stretch>
        </p:blipFill>
        <p:spPr bwMode="auto">
          <a:xfrm rot="-1765906">
            <a:off x="7213600" y="450850"/>
            <a:ext cx="1754188" cy="876300"/>
          </a:xfrm>
          <a:prstGeom prst="rect">
            <a:avLst/>
          </a:prstGeom>
          <a:noFill/>
          <a:ln w="9525">
            <a:noFill/>
            <a:miter lim="800000"/>
            <a:headEnd/>
            <a:tailEnd/>
          </a:ln>
        </p:spPr>
      </p:pic>
      <p:pic>
        <p:nvPicPr>
          <p:cNvPr id="24580" name="Picture 4" descr="http://ixbtlabs.com/articles/bootman/mbr.gif"/>
          <p:cNvPicPr>
            <a:picLocks noChangeAspect="1" noChangeArrowheads="1"/>
          </p:cNvPicPr>
          <p:nvPr/>
        </p:nvPicPr>
        <p:blipFill>
          <a:blip r:embed="rId2"/>
          <a:srcRect/>
          <a:stretch>
            <a:fillRect/>
          </a:stretch>
        </p:blipFill>
        <p:spPr bwMode="auto">
          <a:xfrm>
            <a:off x="2640012" y="3048000"/>
            <a:ext cx="5153025" cy="3581400"/>
          </a:xfrm>
          <a:prstGeom prst="rect">
            <a:avLst/>
          </a:prstGeom>
          <a:noFill/>
        </p:spPr>
      </p:pic>
      <p:sp>
        <p:nvSpPr>
          <p:cNvPr id="7" name="Content Placeholder 2"/>
          <p:cNvSpPr txBox="1"/>
          <p:nvPr/>
        </p:nvSpPr>
        <p:spPr bwMode="auto">
          <a:xfrm>
            <a:off x="3244701" y="3756630"/>
            <a:ext cx="1847445" cy="637773"/>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US" sz="1600" b="1" dirty="0">
                <a:latin typeface="Times New Roman" pitchFamily="18" charset="0"/>
                <a:cs typeface="Times New Roman" pitchFamily="18" charset="0"/>
              </a:rPr>
              <a:t>Master Boot Code</a:t>
            </a:r>
            <a:endParaRPr lang="en-US" sz="1600" b="1" dirty="0">
              <a:latin typeface="Times New Roman" pitchFamily="18" charset="0"/>
              <a:cs typeface="Times New Roman" pitchFamily="18" charset="0"/>
            </a:endParaRPr>
          </a:p>
          <a:p>
            <a:pPr algn="ctr"/>
            <a:r>
              <a:rPr lang="en-US" sz="1600" b="1" dirty="0">
                <a:latin typeface="Times New Roman" pitchFamily="18" charset="0"/>
                <a:cs typeface="Times New Roman" pitchFamily="18" charset="0"/>
              </a:rPr>
              <a:t>(MBC)</a:t>
            </a:r>
            <a:endParaRPr lang="en-US" sz="1600" b="1" dirty="0">
              <a:latin typeface="Times New Roman" pitchFamily="18" charset="0"/>
              <a:cs typeface="Times New Roman"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en-CA"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Disk Layout (cont’d) </a:t>
            </a:r>
            <a:br>
              <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br>
            <a:r>
              <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rPr>
              <a:t>Master Boot Code (MBC)</a:t>
            </a:r>
            <a:endParaRPr lang="en-US" b="1" u="none" dirty="0">
              <a:effectLst>
                <a:outerShdw blurRad="38100" dist="38100" dir="2700000" algn="tl">
                  <a:srgbClr val="000000">
                    <a:alpha val="43137"/>
                  </a:srgbClr>
                </a:outerShdw>
              </a:effectLst>
              <a:latin typeface="Times New Roman" pitchFamily="18" charset="0"/>
              <a:ea typeface="SimSun" pitchFamily="2" charset="-122"/>
              <a:cs typeface="Times New Roman" pitchFamily="18" charset="0"/>
            </a:endParaRPr>
          </a:p>
        </p:txBody>
      </p:sp>
      <p:sp>
        <p:nvSpPr>
          <p:cNvPr id="121859" name="Rectangle 3"/>
          <p:cNvSpPr>
            <a:spLocks noGrp="1" noChangeArrowheads="1"/>
          </p:cNvSpPr>
          <p:nvPr>
            <p:ph type="body" idx="1"/>
          </p:nvPr>
        </p:nvSpPr>
        <p:spPr>
          <a:xfrm>
            <a:off x="533400" y="1600200"/>
            <a:ext cx="7772400" cy="3733800"/>
          </a:xfrm>
        </p:spPr>
        <p:txBody>
          <a:bodyPr/>
          <a:lstStyle/>
          <a:p>
            <a:r>
              <a:rPr lang="en-US" b="1" dirty="0">
                <a:latin typeface="Times New Roman" pitchFamily="18" charset="0"/>
                <a:cs typeface="Times New Roman" pitchFamily="18" charset="0"/>
              </a:rPr>
              <a:t>Master Boot Code</a:t>
            </a:r>
            <a:endParaRPr lang="en-US" b="1" dirty="0">
              <a:latin typeface="Times New Roman" pitchFamily="18" charset="0"/>
              <a:cs typeface="Times New Roman" pitchFamily="18" charset="0"/>
            </a:endParaRPr>
          </a:p>
          <a:p>
            <a:pPr lvl="1"/>
            <a:r>
              <a:rPr lang="en-US" dirty="0">
                <a:latin typeface="Times New Roman" pitchFamily="18" charset="0"/>
                <a:cs typeface="Times New Roman" pitchFamily="18" charset="0"/>
              </a:rPr>
              <a:t>Used at Boot time (When Disk Selected for Booting)</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Examines Partition Table</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Identifies System (Active, Primary) Partition, finds partition’s starting location</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Loads copy of </a:t>
            </a:r>
            <a:r>
              <a:rPr lang="en-US" b="1" dirty="0">
                <a:effectLst>
                  <a:outerShdw blurRad="38100" dist="38100" dir="2700000" algn="tl">
                    <a:srgbClr val="000000">
                      <a:alpha val="43137"/>
                    </a:srgbClr>
                  </a:outerShdw>
                </a:effectLst>
                <a:latin typeface="Times New Roman" pitchFamily="18" charset="0"/>
                <a:cs typeface="Times New Roman" pitchFamily="18" charset="0"/>
              </a:rPr>
              <a:t>Partition Boot Sector </a:t>
            </a:r>
            <a:r>
              <a:rPr lang="en-US" dirty="0">
                <a:latin typeface="Times New Roman" pitchFamily="18" charset="0"/>
                <a:cs typeface="Times New Roman" pitchFamily="18" charset="0"/>
              </a:rPr>
              <a:t>into memory</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Transfers execution</a:t>
            </a:r>
            <a:endParaRPr lang="en-US" dirty="0">
              <a:latin typeface="Times New Roman" pitchFamily="18" charset="0"/>
              <a:cs typeface="Times New Roman" pitchFamily="18" charset="0"/>
            </a:endParaRPr>
          </a:p>
          <a:p>
            <a:pPr lvl="1"/>
            <a:endParaRPr lang="en-US" dirty="0"/>
          </a:p>
        </p:txBody>
      </p:sp>
      <p:sp>
        <p:nvSpPr>
          <p:cNvPr id="121860" name="Slide Number Placeholder 3"/>
          <p:cNvSpPr>
            <a:spLocks noGrp="1"/>
          </p:cNvSpPr>
          <p:nvPr>
            <p:ph type="sldNum" sz="quarter" idx="12"/>
          </p:nvPr>
        </p:nvSpPr>
        <p:spPr>
          <a:noFill/>
        </p:spPr>
        <p:txBody>
          <a:bodyPr/>
          <a:lstStyle/>
          <a:p>
            <a:fld id="{BBDFD8CA-ADFE-4884-9FDD-C51509D1533D}" type="slidenum">
              <a:rPr lang="zh-CN" altLang="en-US" smtClean="0">
                <a:ea typeface="SimSun" pitchFamily="2" charset="-122"/>
              </a:rPr>
            </a:fld>
            <a:endParaRPr lang="en-US" altLang="zh-CN">
              <a:ea typeface="SimSun"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1409700" y="228600"/>
            <a:ext cx="6362700" cy="1066800"/>
          </a:xfrm>
          <a:prstGeom prst="rect">
            <a:avLst/>
          </a:prstGeom>
          <a:noFill/>
          <a:ln w="9525">
            <a:noFill/>
            <a:miter lim="800000"/>
          </a:ln>
        </p:spPr>
        <p:txBody>
          <a:bodyPr anchor="ctr"/>
          <a:lstStyle/>
          <a:p>
            <a:pPr algn="ctr">
              <a:defRPr/>
            </a:pPr>
            <a:r>
              <a:rPr lang="en-US" sz="4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Booting Process</a:t>
            </a:r>
            <a:endParaRPr lang="en-US" sz="4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306177" name="Picture 1"/>
          <p:cNvPicPr>
            <a:picLocks noChangeAspect="1" noChangeArrowheads="1"/>
          </p:cNvPicPr>
          <p:nvPr/>
        </p:nvPicPr>
        <p:blipFill>
          <a:blip r:embed="rId1"/>
          <a:srcRect/>
          <a:stretch>
            <a:fillRect/>
          </a:stretch>
        </p:blipFill>
        <p:spPr bwMode="auto">
          <a:xfrm>
            <a:off x="1795462" y="1295400"/>
            <a:ext cx="5519738" cy="4505325"/>
          </a:xfrm>
          <a:prstGeom prst="rect">
            <a:avLst/>
          </a:prstGeom>
          <a:noFill/>
          <a:ln w="9525">
            <a:noFill/>
            <a:miter lim="800000"/>
            <a:headEnd/>
            <a:tailEnd/>
          </a:ln>
          <a:effectLst/>
        </p:spPr>
      </p:pic>
      <p:sp>
        <p:nvSpPr>
          <p:cNvPr id="6" name="Rectangle 6"/>
          <p:cNvSpPr>
            <a:spLocks noChangeArrowheads="1"/>
          </p:cNvSpPr>
          <p:nvPr/>
        </p:nvSpPr>
        <p:spPr bwMode="auto">
          <a:xfrm>
            <a:off x="609600" y="5638800"/>
            <a:ext cx="8153400" cy="1057275"/>
          </a:xfrm>
          <a:prstGeom prst="rect">
            <a:avLst/>
          </a:prstGeom>
          <a:noFill/>
          <a:ln w="9525">
            <a:noFill/>
            <a:miter lim="800000"/>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relationship among the various boot code locations in an IA32 system</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7" name="Straight Arrow Connector 8"/>
          <p:cNvCxnSpPr>
            <a:cxnSpLocks noChangeShapeType="1"/>
          </p:cNvCxnSpPr>
          <p:nvPr/>
        </p:nvCxnSpPr>
        <p:spPr bwMode="auto">
          <a:xfrm flipV="1">
            <a:off x="1150937" y="3417093"/>
            <a:ext cx="1289050" cy="1252538"/>
          </a:xfrm>
          <a:prstGeom prst="straightConnector1">
            <a:avLst/>
          </a:prstGeom>
          <a:noFill/>
          <a:ln w="73025" algn="ctr">
            <a:solidFill>
              <a:srgbClr val="C00000"/>
            </a:solidFill>
            <a:round/>
            <a:tailEnd type="triangle" w="med" len="med"/>
          </a:ln>
        </p:spPr>
      </p:cxnSp>
      <p:sp>
        <p:nvSpPr>
          <p:cNvPr id="8"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a:p>
        </p:txBody>
      </p:sp>
      <p:pic>
        <p:nvPicPr>
          <p:cNvPr id="9" name="Picture 8"/>
          <p:cNvPicPr>
            <a:picLocks noChangeAspect="1"/>
          </p:cNvPicPr>
          <p:nvPr/>
        </p:nvPicPr>
        <p:blipFill>
          <a:blip r:embed="rId2"/>
          <a:stretch>
            <a:fillRect/>
          </a:stretch>
        </p:blipFill>
        <p:spPr>
          <a:xfrm>
            <a:off x="351730" y="405451"/>
            <a:ext cx="1289050" cy="67185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3"/>
          <p:cNvSpPr>
            <a:spLocks noGrp="1"/>
          </p:cNvSpPr>
          <p:nvPr>
            <p:ph type="sldNum" sz="quarter" idx="12"/>
          </p:nvPr>
        </p:nvSpPr>
        <p:spPr>
          <a:noFill/>
        </p:spPr>
        <p:txBody>
          <a:bodyPr/>
          <a:lstStyle/>
          <a:p>
            <a:fld id="{ADF08897-527E-4178-8D8B-D64DBCCCFF9E}"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609600" y="152400"/>
            <a:ext cx="7772400" cy="914400"/>
          </a:xfrm>
        </p:spPr>
        <p:txBody>
          <a:bodyPr/>
          <a:lstStyle/>
          <a:p>
            <a:pPr algn="ctr">
              <a:defRPr/>
            </a:pPr>
            <a:r>
              <a:rPr lang="en-CA" b="1" u="none" dirty="0">
                <a:effectLst>
                  <a:outerShdw blurRad="38100" dist="38100" dir="2700000" algn="tl">
                    <a:srgbClr val="000000">
                      <a:alpha val="43137"/>
                    </a:srgbClr>
                  </a:outerShdw>
                </a:effectLst>
                <a:latin typeface="Times New Roman" pitchFamily="18" charset="0"/>
                <a:cs typeface="Times New Roman" pitchFamily="18" charset="0"/>
              </a:rPr>
              <a:t>Disk Layout (cont’d)</a:t>
            </a:r>
            <a:br>
              <a:rPr lang="en-CA" b="1" u="none" dirty="0">
                <a:effectLst>
                  <a:outerShdw blurRad="38100" dist="38100" dir="2700000" algn="tl">
                    <a:srgbClr val="000000">
                      <a:alpha val="43137"/>
                    </a:srgbClr>
                  </a:outerShdw>
                </a:effectLst>
                <a:latin typeface="Times New Roman" pitchFamily="18" charset="0"/>
                <a:cs typeface="Times New Roman" pitchFamily="18" charset="0"/>
              </a:rPr>
            </a:b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Master Boot Record</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20836" name="Picture 3"/>
          <p:cNvPicPr>
            <a:picLocks noChangeAspect="1" noChangeArrowheads="1"/>
          </p:cNvPicPr>
          <p:nvPr/>
        </p:nvPicPr>
        <p:blipFill>
          <a:blip r:embed="rId1"/>
          <a:srcRect/>
          <a:stretch>
            <a:fillRect/>
          </a:stretch>
        </p:blipFill>
        <p:spPr bwMode="auto">
          <a:xfrm>
            <a:off x="762000" y="1219200"/>
            <a:ext cx="6927850" cy="5105400"/>
          </a:xfrm>
          <a:prstGeom prst="rect">
            <a:avLst/>
          </a:prstGeom>
          <a:noFill/>
          <a:ln w="9525">
            <a:noFill/>
            <a:miter lim="800000"/>
            <a:headEnd/>
            <a:tailEnd/>
          </a:ln>
        </p:spPr>
      </p:pic>
      <p:sp>
        <p:nvSpPr>
          <p:cNvPr id="120837" name="Text Box 5"/>
          <p:cNvSpPr txBox="1">
            <a:spLocks noChangeArrowheads="1"/>
          </p:cNvSpPr>
          <p:nvPr/>
        </p:nvSpPr>
        <p:spPr bwMode="auto">
          <a:xfrm>
            <a:off x="152400" y="6335713"/>
            <a:ext cx="8199438" cy="369887"/>
          </a:xfrm>
          <a:prstGeom prst="rect">
            <a:avLst/>
          </a:prstGeom>
          <a:noFill/>
          <a:ln w="9525">
            <a:noFill/>
            <a:miter lim="800000"/>
          </a:ln>
        </p:spPr>
        <p:txBody>
          <a:bodyPr wrap="none">
            <a:spAutoFit/>
          </a:bodyPr>
          <a:lstStyle/>
          <a:p>
            <a:pPr eaLnBrk="0" hangingPunct="0"/>
            <a:r>
              <a:rPr lang="en-US" sz="1800" dirty="0"/>
              <a:t>[1] Master boot record. http://en.wikipedia.org/wiki/Master_boot_record</a:t>
            </a:r>
            <a:endParaRPr lang="en-US" sz="1800" dirty="0"/>
          </a:p>
        </p:txBody>
      </p:sp>
      <p:cxnSp>
        <p:nvCxnSpPr>
          <p:cNvPr id="120838" name="Straight Connector 9"/>
          <p:cNvCxnSpPr>
            <a:cxnSpLocks noChangeShapeType="1"/>
          </p:cNvCxnSpPr>
          <p:nvPr/>
        </p:nvCxnSpPr>
        <p:spPr bwMode="auto">
          <a:xfrm>
            <a:off x="3048000" y="4648200"/>
            <a:ext cx="1905000" cy="1588"/>
          </a:xfrm>
          <a:prstGeom prst="line">
            <a:avLst/>
          </a:prstGeom>
          <a:noFill/>
          <a:ln w="53975" algn="ctr">
            <a:solidFill>
              <a:srgbClr val="FF0000"/>
            </a:solidFill>
            <a:round/>
          </a:ln>
        </p:spPr>
      </p:cxnSp>
      <p:pic>
        <p:nvPicPr>
          <p:cNvPr id="15362" name="Picture 2" descr="http://www.2time-sys.com/2TimeBlog/wp-content/uploads/2008/10/just_say_no.gif"/>
          <p:cNvPicPr>
            <a:picLocks noChangeAspect="1" noChangeArrowheads="1"/>
          </p:cNvPicPr>
          <p:nvPr/>
        </p:nvPicPr>
        <p:blipFill>
          <a:blip r:embed="rId2"/>
          <a:srcRect/>
          <a:stretch>
            <a:fillRect/>
          </a:stretch>
        </p:blipFill>
        <p:spPr bwMode="auto">
          <a:xfrm>
            <a:off x="7689850" y="2514600"/>
            <a:ext cx="698500" cy="593725"/>
          </a:xfrm>
          <a:prstGeom prst="rect">
            <a:avLst/>
          </a:prstGeom>
          <a:noFill/>
        </p:spPr>
      </p:pic>
      <p:pic>
        <p:nvPicPr>
          <p:cNvPr id="8" name="Picture 2" descr="http://www.2time-sys.com/2TimeBlog/wp-content/uploads/2008/10/just_say_no.gif"/>
          <p:cNvPicPr>
            <a:picLocks noChangeAspect="1" noChangeArrowheads="1"/>
          </p:cNvPicPr>
          <p:nvPr/>
        </p:nvPicPr>
        <p:blipFill>
          <a:blip r:embed="rId2"/>
          <a:srcRect/>
          <a:stretch>
            <a:fillRect/>
          </a:stretch>
        </p:blipFill>
        <p:spPr bwMode="auto">
          <a:xfrm>
            <a:off x="7696200" y="5029200"/>
            <a:ext cx="698500" cy="593725"/>
          </a:xfrm>
          <a:prstGeom prst="rect">
            <a:avLst/>
          </a:prstGeom>
          <a:noFill/>
        </p:spPr>
      </p:pic>
      <p:sp>
        <p:nvSpPr>
          <p:cNvPr id="9" name="Title 1"/>
          <p:cNvSpPr txBox="1"/>
          <p:nvPr/>
        </p:nvSpPr>
        <p:spPr bwMode="auto">
          <a:xfrm>
            <a:off x="7315199" y="1066800"/>
            <a:ext cx="1828801" cy="5334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b="1" i="0"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Essential</a:t>
            </a:r>
            <a:endParaRPr kumimoji="0" lang="en-CA" altLang="en-US" b="1" i="0"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cxnSp>
        <p:nvCxnSpPr>
          <p:cNvPr id="11" name="Straight Connector 9"/>
          <p:cNvCxnSpPr>
            <a:cxnSpLocks noChangeShapeType="1"/>
          </p:cNvCxnSpPr>
          <p:nvPr/>
        </p:nvCxnSpPr>
        <p:spPr bwMode="auto">
          <a:xfrm flipV="1">
            <a:off x="1014048" y="4649788"/>
            <a:ext cx="533400" cy="8548"/>
          </a:xfrm>
          <a:prstGeom prst="line">
            <a:avLst/>
          </a:prstGeom>
          <a:noFill/>
          <a:ln w="53975" algn="ctr">
            <a:solidFill>
              <a:srgbClr val="FF0000"/>
            </a:solidFill>
            <a:roun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152400" y="76200"/>
            <a:ext cx="8610600" cy="1447800"/>
          </a:xfrm>
        </p:spPr>
        <p:txBody>
          <a:bodyPr/>
          <a:lstStyle/>
          <a:p>
            <a:pPr algn="ctr">
              <a:defRPr/>
            </a:pPr>
            <a:r>
              <a:rPr lang="en-CA" b="1" u="none" dirty="0">
                <a:latin typeface="Times New Roman" pitchFamily="18" charset="0"/>
                <a:cs typeface="Times New Roman" pitchFamily="18" charset="0"/>
              </a:rPr>
              <a:t>Disk Layout (cont’d)</a:t>
            </a:r>
            <a:br>
              <a:rPr lang="en-CA" b="1" u="none" dirty="0">
                <a:latin typeface="Times New Roman" pitchFamily="18" charset="0"/>
                <a:cs typeface="Times New Roman" pitchFamily="18" charset="0"/>
              </a:rPr>
            </a:b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Partition Table</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3"/>
          <p:cNvSpPr txBox="1">
            <a:spLocks noChangeArrowheads="1"/>
          </p:cNvSpPr>
          <p:nvPr/>
        </p:nvSpPr>
        <p:spPr bwMode="auto">
          <a:xfrm>
            <a:off x="304800" y="1524000"/>
            <a:ext cx="7772400" cy="4800600"/>
          </a:xfrm>
          <a:prstGeom prst="rect">
            <a:avLst/>
          </a:prstGeom>
          <a:noFill/>
          <a:ln w="9525">
            <a:noFill/>
            <a:miter lim="800000"/>
          </a:ln>
        </p:spPr>
        <p:txBody>
          <a:bodyPr vert="horz" wrap="square" lIns="91440" tIns="45720" rIns="91440" bIns="45720" numCol="1" anchor="t" anchorCtr="0" compatLnSpc="1"/>
          <a:lstStyle/>
          <a:p>
            <a:pPr marL="342900" lvl="0" indent="-342900" algn="just" eaLnBrk="0" hangingPunct="0">
              <a:spcBef>
                <a:spcPct val="20000"/>
              </a:spcBef>
              <a:spcAft>
                <a:spcPts val="1200"/>
              </a:spcAft>
              <a:buClr>
                <a:schemeClr val="accent2"/>
              </a:buClr>
              <a:buSzPct val="85000"/>
              <a:buFont typeface="ZapfDingbats"/>
              <a:buChar char="r"/>
            </a:pPr>
            <a:r>
              <a:rPr lang="en-US" sz="2800" kern="0" dirty="0">
                <a:latin typeface="Times New Roman" pitchFamily="18" charset="0"/>
                <a:cs typeface="Times New Roman" pitchFamily="18" charset="0"/>
              </a:rPr>
              <a:t>The partition table has four 16-byte entries, each of which can describe a DOS partition. Each entry has the following fields: </a:t>
            </a:r>
            <a:endParaRPr lang="en-US" sz="2800" kern="0" dirty="0">
              <a:latin typeface="Times New Roman" pitchFamily="18" charset="0"/>
              <a:cs typeface="Times New Roman" pitchFamily="18" charset="0"/>
            </a:endParaRPr>
          </a:p>
          <a:p>
            <a:pPr marL="742950" lvl="1" indent="-285750" eaLnBrk="0" hangingPunct="0">
              <a:spcBef>
                <a:spcPct val="20000"/>
              </a:spcBef>
              <a:spcAft>
                <a:spcPts val="600"/>
              </a:spcAft>
              <a:buClr>
                <a:schemeClr val="accent2"/>
              </a:buClr>
              <a:buSzPct val="75000"/>
              <a:buFont typeface="Wingdings" panose="05000000000000000000" pitchFamily="2" charset="2"/>
              <a:buChar char="v"/>
            </a:pPr>
            <a:r>
              <a:rPr lang="en-US" kern="0" dirty="0">
                <a:latin typeface="Times New Roman" pitchFamily="18" charset="0"/>
                <a:cs typeface="Times New Roman" pitchFamily="18" charset="0"/>
              </a:rPr>
              <a:t>Starting CHS address</a:t>
            </a:r>
            <a:endParaRPr lang="en-US" kern="0" dirty="0">
              <a:latin typeface="Times New Roman" pitchFamily="18" charset="0"/>
              <a:cs typeface="Times New Roman" pitchFamily="18" charset="0"/>
            </a:endParaRPr>
          </a:p>
          <a:p>
            <a:pPr marL="742950" lvl="1" indent="-285750" eaLnBrk="0" hangingPunct="0">
              <a:spcBef>
                <a:spcPct val="20000"/>
              </a:spcBef>
              <a:spcAft>
                <a:spcPts val="600"/>
              </a:spcAft>
              <a:buClr>
                <a:schemeClr val="accent2"/>
              </a:buClr>
              <a:buSzPct val="75000"/>
              <a:buFont typeface="Wingdings" panose="05000000000000000000" pitchFamily="2" charset="2"/>
              <a:buChar char="v"/>
            </a:pPr>
            <a:r>
              <a:rPr lang="en-US" kern="0" dirty="0">
                <a:latin typeface="Times New Roman" pitchFamily="18" charset="0"/>
                <a:cs typeface="Times New Roman" pitchFamily="18" charset="0"/>
              </a:rPr>
              <a:t>Ending CHS address</a:t>
            </a:r>
            <a:endParaRPr lang="en-US" kern="0" dirty="0">
              <a:latin typeface="Times New Roman" pitchFamily="18" charset="0"/>
              <a:cs typeface="Times New Roman" pitchFamily="18" charset="0"/>
            </a:endParaRPr>
          </a:p>
          <a:p>
            <a:pPr marL="742950" lvl="1" indent="-285750" eaLnBrk="0" hangingPunct="0">
              <a:spcBef>
                <a:spcPct val="20000"/>
              </a:spcBef>
              <a:spcAft>
                <a:spcPts val="600"/>
              </a:spcAft>
              <a:buClr>
                <a:schemeClr val="accent2"/>
              </a:buClr>
              <a:buSzPct val="75000"/>
              <a:buFont typeface="Wingdings" panose="05000000000000000000" pitchFamily="2" charset="2"/>
              <a:buChar char="v"/>
            </a:pPr>
            <a:r>
              <a:rPr lang="en-US" kern="0" dirty="0">
                <a:latin typeface="Times New Roman" pitchFamily="18" charset="0"/>
                <a:cs typeface="Times New Roman" pitchFamily="18" charset="0"/>
              </a:rPr>
              <a:t>Starting LBA address</a:t>
            </a:r>
            <a:endParaRPr lang="en-US" kern="0" dirty="0">
              <a:latin typeface="Times New Roman" pitchFamily="18" charset="0"/>
              <a:cs typeface="Times New Roman" pitchFamily="18" charset="0"/>
            </a:endParaRPr>
          </a:p>
          <a:p>
            <a:pPr marL="742950" lvl="1" indent="-285750" eaLnBrk="0" hangingPunct="0">
              <a:spcBef>
                <a:spcPct val="20000"/>
              </a:spcBef>
              <a:spcAft>
                <a:spcPts val="600"/>
              </a:spcAft>
              <a:buClr>
                <a:schemeClr val="accent2"/>
              </a:buClr>
              <a:buSzPct val="75000"/>
              <a:buFont typeface="Wingdings" panose="05000000000000000000" pitchFamily="2" charset="2"/>
              <a:buChar char="v"/>
            </a:pPr>
            <a:r>
              <a:rPr lang="en-US" b="1" kern="0" dirty="0">
                <a:highlight>
                  <a:srgbClr val="FFFF00"/>
                </a:highlight>
                <a:latin typeface="Times New Roman" pitchFamily="18" charset="0"/>
                <a:cs typeface="Times New Roman" pitchFamily="18" charset="0"/>
              </a:rPr>
              <a:t>Number of sectors in partition</a:t>
            </a:r>
            <a:endParaRPr lang="en-US" b="1" kern="0" dirty="0">
              <a:highlight>
                <a:srgbClr val="FFFF00"/>
              </a:highlight>
              <a:latin typeface="Times New Roman" pitchFamily="18" charset="0"/>
              <a:cs typeface="Times New Roman" pitchFamily="18" charset="0"/>
            </a:endParaRPr>
          </a:p>
          <a:p>
            <a:pPr marL="742950" lvl="1" indent="-285750" eaLnBrk="0" hangingPunct="0">
              <a:spcBef>
                <a:spcPct val="20000"/>
              </a:spcBef>
              <a:spcAft>
                <a:spcPts val="600"/>
              </a:spcAft>
              <a:buClr>
                <a:schemeClr val="accent2"/>
              </a:buClr>
              <a:buSzPct val="75000"/>
              <a:buFont typeface="Wingdings" panose="05000000000000000000" pitchFamily="2" charset="2"/>
              <a:buChar char="v"/>
            </a:pPr>
            <a:r>
              <a:rPr lang="en-US" kern="0" dirty="0">
                <a:latin typeface="Times New Roman" pitchFamily="18" charset="0"/>
                <a:cs typeface="Times New Roman" pitchFamily="18" charset="0"/>
              </a:rPr>
              <a:t>Type of partition</a:t>
            </a:r>
            <a:endParaRPr lang="en-US" kern="0" dirty="0">
              <a:latin typeface="Times New Roman" pitchFamily="18" charset="0"/>
              <a:cs typeface="Times New Roman" pitchFamily="18" charset="0"/>
            </a:endParaRPr>
          </a:p>
          <a:p>
            <a:pPr marL="742950" lvl="1" indent="-285750" eaLnBrk="0" hangingPunct="0">
              <a:spcBef>
                <a:spcPct val="20000"/>
              </a:spcBef>
              <a:spcAft>
                <a:spcPts val="600"/>
              </a:spcAft>
              <a:buClr>
                <a:schemeClr val="accent2"/>
              </a:buClr>
              <a:buSzPct val="75000"/>
              <a:buFont typeface="Wingdings" panose="05000000000000000000" pitchFamily="2" charset="2"/>
              <a:buChar char="v"/>
            </a:pPr>
            <a:r>
              <a:rPr lang="en-US" kern="0" dirty="0">
                <a:latin typeface="Times New Roman" pitchFamily="18" charset="0"/>
                <a:cs typeface="Times New Roman" pitchFamily="18" charset="0"/>
              </a:rPr>
              <a:t>Flags</a:t>
            </a:r>
            <a:endPar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7" name="AutoShape 9"/>
          <p:cNvSpPr>
            <a:spLocks noChangeArrowheads="1"/>
          </p:cNvSpPr>
          <p:nvPr/>
        </p:nvSpPr>
        <p:spPr bwMode="auto">
          <a:xfrm>
            <a:off x="5792355" y="3467100"/>
            <a:ext cx="3351645" cy="914400"/>
          </a:xfrm>
          <a:prstGeom prst="cloudCallout">
            <a:avLst>
              <a:gd name="adj1" fmla="val -78412"/>
              <a:gd name="adj2" fmla="val 92767"/>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Partition size</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68705" y="19050"/>
            <a:ext cx="2075295" cy="16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152400" y="76200"/>
            <a:ext cx="8610600" cy="1447800"/>
          </a:xfrm>
        </p:spPr>
        <p:txBody>
          <a:bodyPr/>
          <a:lstStyle/>
          <a:p>
            <a:pPr algn="ctr">
              <a:defRPr/>
            </a:pPr>
            <a:r>
              <a:rPr lang="en-CA" b="1" u="none" dirty="0">
                <a:latin typeface="Times New Roman" pitchFamily="18" charset="0"/>
                <a:cs typeface="Times New Roman" pitchFamily="18" charset="0"/>
              </a:rPr>
              <a:t>Disk Layout (cont’d)</a:t>
            </a:r>
            <a:br>
              <a:rPr lang="en-CA" b="1" u="none" dirty="0">
                <a:latin typeface="Times New Roman" pitchFamily="18" charset="0"/>
                <a:cs typeface="Times New Roman" pitchFamily="18" charset="0"/>
              </a:rPr>
            </a:b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Partition Size</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3"/>
          <p:cNvSpPr txBox="1">
            <a:spLocks noChangeArrowheads="1"/>
          </p:cNvSpPr>
          <p:nvPr/>
        </p:nvSpPr>
        <p:spPr bwMode="auto">
          <a:xfrm>
            <a:off x="304800" y="1679837"/>
            <a:ext cx="5105400" cy="1063363"/>
          </a:xfrm>
          <a:prstGeom prst="rect">
            <a:avLst/>
          </a:prstGeom>
          <a:noFill/>
          <a:ln w="9525">
            <a:noFill/>
            <a:miter lim="800000"/>
          </a:ln>
        </p:spPr>
        <p:txBody>
          <a:bodyPr vert="horz" wrap="square" lIns="91440" tIns="45720" rIns="91440" bIns="45720" numCol="1" anchor="t" anchorCtr="0" compatLnSpc="1"/>
          <a:lstStyle/>
          <a:p>
            <a:pPr marL="0" lvl="1" eaLnBrk="0" hangingPunct="0">
              <a:spcBef>
                <a:spcPct val="20000"/>
              </a:spcBef>
              <a:spcAft>
                <a:spcPts val="600"/>
              </a:spcAft>
              <a:buClr>
                <a:schemeClr val="accent2"/>
              </a:buClr>
              <a:buSzPct val="75000"/>
            </a:pPr>
            <a:r>
              <a:rPr lang="en-US" sz="2800" kern="0" dirty="0">
                <a:latin typeface="Times New Roman" pitchFamily="18" charset="0"/>
                <a:cs typeface="Times New Roman" pitchFamily="18" charset="0"/>
              </a:rPr>
              <a:t>Number of sectors in partition (Partition Table)</a:t>
            </a:r>
            <a:endParaRPr lang="en-US" sz="2800" kern="0" dirty="0">
              <a:latin typeface="Times New Roman" pitchFamily="18" charset="0"/>
              <a:cs typeface="Times New Roman" pitchFamily="18" charset="0"/>
            </a:endParaRPr>
          </a:p>
        </p:txBody>
      </p:sp>
      <p:sp>
        <p:nvSpPr>
          <p:cNvPr id="7" name="AutoShape 9"/>
          <p:cNvSpPr>
            <a:spLocks noChangeArrowheads="1"/>
          </p:cNvSpPr>
          <p:nvPr/>
        </p:nvSpPr>
        <p:spPr bwMode="auto">
          <a:xfrm>
            <a:off x="1676400" y="2971800"/>
            <a:ext cx="3351645" cy="914400"/>
          </a:xfrm>
          <a:prstGeom prst="cloudCallout">
            <a:avLst>
              <a:gd name="adj1" fmla="val -34510"/>
              <a:gd name="adj2" fmla="val 26775"/>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The sector size</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1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68705" y="19050"/>
            <a:ext cx="2075295" cy="160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4457700"/>
            <a:ext cx="7567188"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p:nvPr/>
        </p:nvSpPr>
        <p:spPr bwMode="auto">
          <a:xfrm>
            <a:off x="6953249" y="3962400"/>
            <a:ext cx="1828801" cy="5334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b="1" i="0"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Your OS</a:t>
            </a:r>
            <a:endParaRPr kumimoji="0" lang="en-CA" altLang="en-US" b="1" i="0"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cxnSp>
        <p:nvCxnSpPr>
          <p:cNvPr id="9" name="Straight Arrow Connector 8"/>
          <p:cNvCxnSpPr>
            <a:cxnSpLocks noChangeShapeType="1"/>
          </p:cNvCxnSpPr>
          <p:nvPr/>
        </p:nvCxnSpPr>
        <p:spPr bwMode="auto">
          <a:xfrm flipV="1">
            <a:off x="2439987" y="5257800"/>
            <a:ext cx="1289050" cy="1252538"/>
          </a:xfrm>
          <a:prstGeom prst="straightConnector1">
            <a:avLst/>
          </a:prstGeom>
          <a:noFill/>
          <a:ln w="73025" algn="ctr">
            <a:solidFill>
              <a:srgbClr val="C00000"/>
            </a:solidFill>
            <a:rou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3"/>
          <p:cNvSpPr>
            <a:spLocks noGrp="1"/>
          </p:cNvSpPr>
          <p:nvPr>
            <p:ph type="sldNum" sz="quarter" idx="12"/>
          </p:nvPr>
        </p:nvSpPr>
        <p:spPr>
          <a:noFill/>
        </p:spPr>
        <p:txBody>
          <a:bodyPr/>
          <a:lstStyle/>
          <a:p>
            <a:fld id="{AD498FD6-B7F3-4078-BF06-4A56DFE78942}"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152400" y="76200"/>
            <a:ext cx="8610600" cy="1371602"/>
          </a:xfrm>
        </p:spPr>
        <p:txBody>
          <a:bodyPr/>
          <a:lstStyle/>
          <a:p>
            <a:pPr algn="ctr">
              <a:defRPr/>
            </a:pPr>
            <a:r>
              <a:rPr lang="en-CA" b="1" u="none" dirty="0">
                <a:latin typeface="Times New Roman" pitchFamily="18" charset="0"/>
                <a:cs typeface="Times New Roman" pitchFamily="18" charset="0"/>
              </a:rPr>
              <a:t>Disk Layout (cont’d)</a:t>
            </a:r>
            <a:br>
              <a:rPr lang="en-CA" b="1" u="none" dirty="0">
                <a:latin typeface="Times New Roman" pitchFamily="18" charset="0"/>
                <a:cs typeface="Times New Roman" pitchFamily="18" charset="0"/>
              </a:rPr>
            </a:b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Layout of one 16-byte partition record</a:t>
            </a:r>
            <a:br>
              <a:rPr lang="en-US" sz="2800" b="1" u="none" dirty="0">
                <a:effectLst>
                  <a:outerShdw blurRad="38100" dist="38100" dir="2700000" algn="tl">
                    <a:srgbClr val="000000">
                      <a:alpha val="43137"/>
                    </a:srgbClr>
                  </a:outerShdw>
                </a:effectLst>
                <a:latin typeface="Times New Roman" pitchFamily="18" charset="0"/>
                <a:cs typeface="Times New Roman" pitchFamily="18" charset="0"/>
              </a:rPr>
            </a:b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structure for partition entries)</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22884" name="Text Box 5"/>
          <p:cNvSpPr txBox="1">
            <a:spLocks noChangeArrowheads="1"/>
          </p:cNvSpPr>
          <p:nvPr/>
        </p:nvSpPr>
        <p:spPr bwMode="auto">
          <a:xfrm>
            <a:off x="152400" y="6488113"/>
            <a:ext cx="8199438" cy="369887"/>
          </a:xfrm>
          <a:prstGeom prst="rect">
            <a:avLst/>
          </a:prstGeom>
          <a:noFill/>
          <a:ln w="9525">
            <a:noFill/>
            <a:miter lim="800000"/>
          </a:ln>
        </p:spPr>
        <p:txBody>
          <a:bodyPr wrap="none">
            <a:spAutoFit/>
          </a:bodyPr>
          <a:lstStyle/>
          <a:p>
            <a:pPr eaLnBrk="0" hangingPunct="0"/>
            <a:r>
              <a:rPr lang="en-US" sz="1800"/>
              <a:t>[1] Master boot record. http://en.wikipedia.org/wiki/Master_boot_record</a:t>
            </a:r>
            <a:endParaRPr lang="en-US" sz="1800"/>
          </a:p>
        </p:txBody>
      </p:sp>
      <p:graphicFrame>
        <p:nvGraphicFramePr>
          <p:cNvPr id="9" name="Table 8"/>
          <p:cNvGraphicFramePr>
            <a:graphicFrameLocks noGrp="1"/>
          </p:cNvGraphicFramePr>
          <p:nvPr/>
        </p:nvGraphicFramePr>
        <p:xfrm>
          <a:off x="381000" y="1600202"/>
          <a:ext cx="7239000" cy="4648198"/>
        </p:xfrm>
        <a:graphic>
          <a:graphicData uri="http://schemas.openxmlformats.org/drawingml/2006/table">
            <a:tbl>
              <a:tblPr firstRow="1" bandRow="1">
                <a:tableStyleId>{5C22544A-7EE6-4342-B048-85BDC9FD1C3A}</a:tableStyleId>
              </a:tblPr>
              <a:tblGrid>
                <a:gridCol w="1194336"/>
                <a:gridCol w="1751692"/>
                <a:gridCol w="4292972"/>
              </a:tblGrid>
              <a:tr h="687948">
                <a:tc>
                  <a:txBody>
                    <a:bodyPr/>
                    <a:lstStyle/>
                    <a:p>
                      <a:pPr algn="ctr"/>
                      <a:r>
                        <a:rPr lang="en-US" dirty="0">
                          <a:latin typeface="Times New Roman" pitchFamily="18" charset="0"/>
                          <a:cs typeface="Times New Roman" pitchFamily="18" charset="0"/>
                        </a:rPr>
                        <a:t>Offset</a:t>
                      </a:r>
                      <a:endParaRPr lang="en-CA"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Filed length</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(bytes)</a:t>
                      </a:r>
                      <a:endParaRPr lang="en-CA"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Description</a:t>
                      </a:r>
                      <a:endParaRPr lang="en-CA" dirty="0">
                        <a:latin typeface="Times New Roman" pitchFamily="18" charset="0"/>
                        <a:cs typeface="Times New Roman" pitchFamily="18" charset="0"/>
                      </a:endParaRPr>
                    </a:p>
                  </a:txBody>
                  <a:tcPr/>
                </a:tc>
              </a:tr>
              <a:tr h="687948">
                <a:tc>
                  <a:txBody>
                    <a:bodyPr/>
                    <a:lstStyle/>
                    <a:p>
                      <a:r>
                        <a:rPr lang="en-US" dirty="0">
                          <a:latin typeface="Times New Roman" pitchFamily="18" charset="0"/>
                          <a:cs typeface="Times New Roman" pitchFamily="18" charset="0"/>
                        </a:rPr>
                        <a:t>0x00</a:t>
                      </a:r>
                      <a:endParaRPr lang="en-CA" dirty="0">
                        <a:latin typeface="Times New Roman" pitchFamily="18" charset="0"/>
                        <a:cs typeface="Times New Roman" pitchFamily="18" charset="0"/>
                      </a:endParaRPr>
                    </a:p>
                  </a:txBody>
                  <a:tcPr/>
                </a:tc>
                <a:tc>
                  <a:txBody>
                    <a:bodyPr/>
                    <a:lstStyle/>
                    <a:p>
                      <a:r>
                        <a:rPr lang="en-US" b="1" dirty="0">
                          <a:latin typeface="Times New Roman" pitchFamily="18" charset="0"/>
                          <a:cs typeface="Times New Roman" pitchFamily="18" charset="0"/>
                        </a:rPr>
                        <a:t>1</a:t>
                      </a:r>
                      <a:endParaRPr lang="en-CA" b="1"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Bootable Flag (0x80 = bootable, 0x00 = non-bootable, other = invalid)</a:t>
                      </a:r>
                      <a:endParaRPr lang="en-CA" dirty="0">
                        <a:latin typeface="Times New Roman" pitchFamily="18" charset="0"/>
                        <a:cs typeface="Times New Roman" pitchFamily="18" charset="0"/>
                      </a:endParaRPr>
                    </a:p>
                  </a:txBody>
                  <a:tcPr/>
                </a:tc>
              </a:tr>
              <a:tr h="982783">
                <a:tc>
                  <a:txBody>
                    <a:bodyPr/>
                    <a:lstStyle/>
                    <a:p>
                      <a:r>
                        <a:rPr lang="en-US" dirty="0">
                          <a:latin typeface="Times New Roman" pitchFamily="18" charset="0"/>
                          <a:cs typeface="Times New Roman" pitchFamily="18" charset="0"/>
                        </a:rPr>
                        <a:t>0x01</a:t>
                      </a:r>
                      <a:endParaRPr lang="en-CA" dirty="0">
                        <a:latin typeface="Times New Roman" pitchFamily="18" charset="0"/>
                        <a:cs typeface="Times New Roman" pitchFamily="18" charset="0"/>
                      </a:endParaRPr>
                    </a:p>
                  </a:txBody>
                  <a:tcPr/>
                </a:tc>
                <a:tc>
                  <a:txBody>
                    <a:bodyPr/>
                    <a:lstStyle/>
                    <a:p>
                      <a:r>
                        <a:rPr lang="en-US" b="1" dirty="0">
                          <a:latin typeface="Times New Roman" pitchFamily="18" charset="0"/>
                          <a:cs typeface="Times New Roman" pitchFamily="18" charset="0"/>
                        </a:rPr>
                        <a:t>3</a:t>
                      </a:r>
                      <a:endParaRPr lang="en-CA" b="1"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CHS address of first block in partition. The format is described in the next 3 bytes.</a:t>
                      </a:r>
                      <a:endParaRPr lang="en-CA" dirty="0">
                        <a:latin typeface="Times New Roman" pitchFamily="18" charset="0"/>
                        <a:cs typeface="Times New Roman" pitchFamily="18" charset="0"/>
                      </a:endParaRPr>
                    </a:p>
                  </a:txBody>
                  <a:tcPr/>
                </a:tc>
              </a:tr>
              <a:tr h="533857">
                <a:tc>
                  <a:txBody>
                    <a:bodyPr/>
                    <a:lstStyle/>
                    <a:p>
                      <a:r>
                        <a:rPr lang="en-US" dirty="0">
                          <a:latin typeface="Times New Roman" pitchFamily="18" charset="0"/>
                          <a:cs typeface="Times New Roman" pitchFamily="18" charset="0"/>
                        </a:rPr>
                        <a:t>0x01</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1</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head</a:t>
                      </a:r>
                      <a:endParaRPr lang="en-CA" dirty="0">
                        <a:latin typeface="Times New Roman" pitchFamily="18" charset="0"/>
                        <a:cs typeface="Times New Roman" pitchFamily="18" charset="0"/>
                      </a:endParaRPr>
                    </a:p>
                  </a:txBody>
                  <a:tcPr/>
                </a:tc>
              </a:tr>
              <a:tr h="687948">
                <a:tc>
                  <a:txBody>
                    <a:bodyPr/>
                    <a:lstStyle/>
                    <a:p>
                      <a:r>
                        <a:rPr lang="en-US" dirty="0">
                          <a:latin typeface="Times New Roman" pitchFamily="18" charset="0"/>
                          <a:cs typeface="Times New Roman" pitchFamily="18" charset="0"/>
                        </a:rPr>
                        <a:t>0x02</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1</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sector is in bits 5–0; bits 9–8 of cylinder are in bits 7–6</a:t>
                      </a:r>
                      <a:endParaRPr lang="en-US" dirty="0">
                        <a:latin typeface="Times New Roman" pitchFamily="18" charset="0"/>
                        <a:cs typeface="Times New Roman" pitchFamily="18" charset="0"/>
                      </a:endParaRPr>
                    </a:p>
                  </a:txBody>
                  <a:tcPr/>
                </a:tc>
              </a:tr>
              <a:tr h="533857">
                <a:tc>
                  <a:txBody>
                    <a:bodyPr/>
                    <a:lstStyle/>
                    <a:p>
                      <a:r>
                        <a:rPr lang="en-US" dirty="0">
                          <a:latin typeface="Times New Roman" pitchFamily="18" charset="0"/>
                          <a:cs typeface="Times New Roman" pitchFamily="18" charset="0"/>
                        </a:rPr>
                        <a:t>0x03</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1</a:t>
                      </a:r>
                      <a:endParaRPr lang="en-CA" dirty="0">
                        <a:latin typeface="Times New Roman" pitchFamily="18" charset="0"/>
                        <a:cs typeface="Times New Roman" pitchFamily="18" charset="0"/>
                      </a:endParaRPr>
                    </a:p>
                  </a:txBody>
                  <a:tcPr/>
                </a:tc>
                <a:tc>
                  <a:txBody>
                    <a:bodyPr/>
                    <a:lstStyle/>
                    <a:p>
                      <a:r>
                        <a:rPr lang="en-CA" dirty="0">
                          <a:latin typeface="Times New Roman" pitchFamily="18" charset="0"/>
                          <a:cs typeface="Times New Roman" pitchFamily="18" charset="0"/>
                        </a:rPr>
                        <a:t>bits 7–0 of cylinder</a:t>
                      </a:r>
                      <a:endParaRPr lang="en-CA" dirty="0">
                        <a:latin typeface="Times New Roman" pitchFamily="18" charset="0"/>
                        <a:cs typeface="Times New Roman" pitchFamily="18" charset="0"/>
                      </a:endParaRPr>
                    </a:p>
                  </a:txBody>
                  <a:tcPr/>
                </a:tc>
              </a:tr>
              <a:tr h="533857">
                <a:tc>
                  <a:txBody>
                    <a:bodyPr/>
                    <a:lstStyle/>
                    <a:p>
                      <a:r>
                        <a:rPr lang="en-US" dirty="0">
                          <a:latin typeface="Times New Roman" pitchFamily="18" charset="0"/>
                          <a:cs typeface="Times New Roman" pitchFamily="18" charset="0"/>
                        </a:rPr>
                        <a:t>0x04</a:t>
                      </a:r>
                      <a:endParaRPr lang="en-CA" dirty="0">
                        <a:latin typeface="Times New Roman" pitchFamily="18" charset="0"/>
                        <a:cs typeface="Times New Roman" pitchFamily="18" charset="0"/>
                      </a:endParaRPr>
                    </a:p>
                  </a:txBody>
                  <a:tcPr/>
                </a:tc>
                <a:tc>
                  <a:txBody>
                    <a:bodyPr/>
                    <a:lstStyle/>
                    <a:p>
                      <a:r>
                        <a:rPr lang="en-US" b="1" dirty="0">
                          <a:latin typeface="Times New Roman" pitchFamily="18" charset="0"/>
                          <a:cs typeface="Times New Roman" pitchFamily="18" charset="0"/>
                        </a:rPr>
                        <a:t>1</a:t>
                      </a:r>
                      <a:endParaRPr lang="en-CA" b="1" dirty="0">
                        <a:latin typeface="Times New Roman" pitchFamily="18" charset="0"/>
                        <a:cs typeface="Times New Roman" pitchFamily="18" charset="0"/>
                      </a:endParaRPr>
                    </a:p>
                  </a:txBody>
                  <a:tcPr/>
                </a:tc>
                <a:tc>
                  <a:txBody>
                    <a:bodyPr/>
                    <a:lstStyle/>
                    <a:p>
                      <a:r>
                        <a:rPr lang="en-CA" dirty="0">
                          <a:latin typeface="Times New Roman" pitchFamily="18" charset="0"/>
                          <a:cs typeface="Times New Roman" pitchFamily="18" charset="0"/>
                        </a:rPr>
                        <a:t>partition type</a:t>
                      </a:r>
                      <a:endParaRPr lang="en-CA" dirty="0">
                        <a:latin typeface="Times New Roman" pitchFamily="18" charset="0"/>
                        <a:cs typeface="Times New Roman" pitchFamily="18" charset="0"/>
                      </a:endParaRPr>
                    </a:p>
                  </a:txBody>
                  <a:tcPr/>
                </a:tc>
              </a:tr>
            </a:tbl>
          </a:graphicData>
        </a:graphic>
      </p:graphicFrame>
      <p:pic>
        <p:nvPicPr>
          <p:cNvPr id="6" name="Picture 2" descr="http://www.2time-sys.com/2TimeBlog/wp-content/uploads/2008/10/just_say_no.gif"/>
          <p:cNvPicPr>
            <a:picLocks noChangeAspect="1" noChangeArrowheads="1"/>
          </p:cNvPicPr>
          <p:nvPr/>
        </p:nvPicPr>
        <p:blipFill>
          <a:blip r:embed="rId1"/>
          <a:srcRect/>
          <a:stretch>
            <a:fillRect/>
          </a:stretch>
        </p:blipFill>
        <p:spPr bwMode="auto">
          <a:xfrm>
            <a:off x="7924800" y="2378075"/>
            <a:ext cx="698500" cy="593725"/>
          </a:xfrm>
          <a:prstGeom prst="rect">
            <a:avLst/>
          </a:prstGeom>
          <a:noFill/>
        </p:spPr>
      </p:pic>
      <p:pic>
        <p:nvPicPr>
          <p:cNvPr id="7" name="Picture 2" descr="http://www.2time-sys.com/2TimeBlog/wp-content/uploads/2008/10/just_say_no.gif"/>
          <p:cNvPicPr>
            <a:picLocks noChangeAspect="1" noChangeArrowheads="1"/>
          </p:cNvPicPr>
          <p:nvPr/>
        </p:nvPicPr>
        <p:blipFill>
          <a:blip r:embed="rId1"/>
          <a:srcRect/>
          <a:stretch>
            <a:fillRect/>
          </a:stretch>
        </p:blipFill>
        <p:spPr bwMode="auto">
          <a:xfrm>
            <a:off x="7912100" y="5654675"/>
            <a:ext cx="698500" cy="593725"/>
          </a:xfrm>
          <a:prstGeom prst="rect">
            <a:avLst/>
          </a:prstGeom>
          <a:noFill/>
        </p:spPr>
      </p:pic>
      <p:sp>
        <p:nvSpPr>
          <p:cNvPr id="8" name="Title 1"/>
          <p:cNvSpPr txBox="1"/>
          <p:nvPr/>
        </p:nvSpPr>
        <p:spPr bwMode="auto">
          <a:xfrm>
            <a:off x="7620000" y="1066800"/>
            <a:ext cx="1447801" cy="53340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1" i="0"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rPr>
              <a:t>Essential</a:t>
            </a:r>
            <a:endParaRPr kumimoji="0" lang="en-CA" altLang="en-US" sz="2000" b="1" i="0" strike="noStrike" kern="0" cap="none" spc="0" normalizeH="0" baseline="0" noProof="0" dirty="0">
              <a:ln>
                <a:noFill/>
              </a:ln>
              <a:effectLst>
                <a:outerShdw blurRad="38100" dist="38100" dir="2700000" algn="tl">
                  <a:srgbClr val="000000">
                    <a:alpha val="43137"/>
                  </a:srgbClr>
                </a:outerShdw>
              </a:effectLst>
              <a:uLnTx/>
              <a:uFillTx/>
              <a:latin typeface="Times New Roman" pitchFamily="18" charset="0"/>
              <a:ea typeface="SimSun" pitchFamily="2" charset="-122"/>
              <a:cs typeface="Times New Roman"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3"/>
          <p:cNvSpPr>
            <a:spLocks noGrp="1"/>
          </p:cNvSpPr>
          <p:nvPr>
            <p:ph type="sldNum" sz="quarter" idx="12"/>
          </p:nvPr>
        </p:nvSpPr>
        <p:spPr>
          <a:noFill/>
        </p:spPr>
        <p:txBody>
          <a:bodyPr/>
          <a:lstStyle/>
          <a:p>
            <a:fld id="{FBBF0DF3-1FA3-4DDA-9F57-68518020EFFB}"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152400" y="76200"/>
            <a:ext cx="8610600" cy="1447800"/>
          </a:xfrm>
        </p:spPr>
        <p:txBody>
          <a:bodyPr/>
          <a:lstStyle/>
          <a:p>
            <a:pPr algn="ctr">
              <a:defRPr/>
            </a:pPr>
            <a:r>
              <a:rPr lang="en-CA" b="1" u="none" dirty="0">
                <a:latin typeface="Times New Roman" pitchFamily="18" charset="0"/>
                <a:cs typeface="Times New Roman" pitchFamily="18" charset="0"/>
              </a:rPr>
              <a:t>Disk Layout (cont’d)</a:t>
            </a:r>
            <a:br>
              <a:rPr lang="en-CA" b="1" u="none" dirty="0">
                <a:latin typeface="Times New Roman" pitchFamily="18" charset="0"/>
                <a:cs typeface="Times New Roman" pitchFamily="18" charset="0"/>
              </a:rPr>
            </a:b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Layout of one 16-byte partition record (cont’d)</a:t>
            </a:r>
            <a:br>
              <a:rPr lang="en-US" sz="2800" b="1" u="none" dirty="0">
                <a:effectLst>
                  <a:outerShdw blurRad="38100" dist="38100" dir="2700000" algn="tl">
                    <a:srgbClr val="000000">
                      <a:alpha val="43137"/>
                    </a:srgbClr>
                  </a:outerShdw>
                </a:effectLst>
                <a:latin typeface="Times New Roman" pitchFamily="18" charset="0"/>
                <a:cs typeface="Times New Roman" pitchFamily="18" charset="0"/>
              </a:rPr>
            </a:b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 (Data structure for partition entries)</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23908" name="Text Box 5"/>
          <p:cNvSpPr txBox="1">
            <a:spLocks noChangeArrowheads="1"/>
          </p:cNvSpPr>
          <p:nvPr/>
        </p:nvSpPr>
        <p:spPr bwMode="auto">
          <a:xfrm>
            <a:off x="152400" y="6335713"/>
            <a:ext cx="8199438" cy="369887"/>
          </a:xfrm>
          <a:prstGeom prst="rect">
            <a:avLst/>
          </a:prstGeom>
          <a:noFill/>
          <a:ln w="9525">
            <a:noFill/>
            <a:miter lim="800000"/>
          </a:ln>
        </p:spPr>
        <p:txBody>
          <a:bodyPr wrap="none">
            <a:spAutoFit/>
          </a:bodyPr>
          <a:lstStyle/>
          <a:p>
            <a:pPr eaLnBrk="0" hangingPunct="0"/>
            <a:r>
              <a:rPr lang="en-US" sz="1800"/>
              <a:t>[1] Master boot record. http://en.wikipedia.org/wiki/Master_boot_record</a:t>
            </a:r>
            <a:endParaRPr lang="en-US" sz="1800"/>
          </a:p>
        </p:txBody>
      </p:sp>
      <p:graphicFrame>
        <p:nvGraphicFramePr>
          <p:cNvPr id="9" name="Table 8"/>
          <p:cNvGraphicFramePr>
            <a:graphicFrameLocks noGrp="1"/>
          </p:cNvGraphicFramePr>
          <p:nvPr/>
        </p:nvGraphicFramePr>
        <p:xfrm>
          <a:off x="609600" y="1460435"/>
          <a:ext cx="7848600" cy="4409113"/>
        </p:xfrm>
        <a:graphic>
          <a:graphicData uri="http://schemas.openxmlformats.org/drawingml/2006/table">
            <a:tbl>
              <a:tblPr firstRow="1" bandRow="1">
                <a:tableStyleId>{5C22544A-7EE6-4342-B048-85BDC9FD1C3A}</a:tableStyleId>
              </a:tblPr>
              <a:tblGrid>
                <a:gridCol w="1294912"/>
                <a:gridCol w="1899203"/>
                <a:gridCol w="4654485"/>
              </a:tblGrid>
              <a:tr h="687948">
                <a:tc>
                  <a:txBody>
                    <a:bodyPr/>
                    <a:lstStyle/>
                    <a:p>
                      <a:pPr algn="ctr"/>
                      <a:r>
                        <a:rPr lang="en-US" dirty="0">
                          <a:latin typeface="Times New Roman" pitchFamily="18" charset="0"/>
                          <a:cs typeface="Times New Roman" pitchFamily="18" charset="0"/>
                        </a:rPr>
                        <a:t>Offset</a:t>
                      </a:r>
                      <a:endParaRPr lang="en-CA"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Filed length</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(bytes)</a:t>
                      </a:r>
                      <a:endParaRPr lang="en-CA"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Description</a:t>
                      </a:r>
                      <a:endParaRPr lang="en-CA" dirty="0">
                        <a:latin typeface="Times New Roman" pitchFamily="18" charset="0"/>
                        <a:cs typeface="Times New Roman" pitchFamily="18" charset="0"/>
                      </a:endParaRPr>
                    </a:p>
                  </a:txBody>
                  <a:tcPr/>
                </a:tc>
              </a:tr>
              <a:tr h="687948">
                <a:tc>
                  <a:txBody>
                    <a:bodyPr/>
                    <a:lstStyle/>
                    <a:p>
                      <a:r>
                        <a:rPr lang="en-US" dirty="0">
                          <a:latin typeface="Times New Roman" pitchFamily="18" charset="0"/>
                          <a:cs typeface="Times New Roman" pitchFamily="18" charset="0"/>
                        </a:rPr>
                        <a:t>0x05</a:t>
                      </a:r>
                      <a:endParaRPr lang="en-CA" dirty="0">
                        <a:latin typeface="Times New Roman" pitchFamily="18" charset="0"/>
                        <a:cs typeface="Times New Roman" pitchFamily="18" charset="0"/>
                      </a:endParaRPr>
                    </a:p>
                  </a:txBody>
                  <a:tcPr/>
                </a:tc>
                <a:tc>
                  <a:txBody>
                    <a:bodyPr/>
                    <a:lstStyle/>
                    <a:p>
                      <a:r>
                        <a:rPr lang="en-US" b="1" dirty="0">
                          <a:latin typeface="Times New Roman" pitchFamily="18" charset="0"/>
                          <a:cs typeface="Times New Roman" pitchFamily="18" charset="0"/>
                        </a:rPr>
                        <a:t>3</a:t>
                      </a:r>
                      <a:endParaRPr lang="en-CA" b="1"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CHS address of last block in partition. The format is described in the next 3 bytes.</a:t>
                      </a:r>
                      <a:endParaRPr lang="en-CA" dirty="0">
                        <a:latin typeface="Times New Roman" pitchFamily="18" charset="0"/>
                        <a:cs typeface="Times New Roman" pitchFamily="18" charset="0"/>
                      </a:endParaRPr>
                    </a:p>
                  </a:txBody>
                  <a:tcPr/>
                </a:tc>
              </a:tr>
              <a:tr h="531252">
                <a:tc>
                  <a:txBody>
                    <a:bodyPr/>
                    <a:lstStyle/>
                    <a:p>
                      <a:r>
                        <a:rPr lang="en-US" dirty="0">
                          <a:latin typeface="Times New Roman" pitchFamily="18" charset="0"/>
                          <a:cs typeface="Times New Roman" pitchFamily="18" charset="0"/>
                        </a:rPr>
                        <a:t>0x05</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1</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head</a:t>
                      </a:r>
                      <a:endParaRPr lang="en-CA" dirty="0">
                        <a:latin typeface="Times New Roman" pitchFamily="18" charset="0"/>
                        <a:cs typeface="Times New Roman" pitchFamily="18" charset="0"/>
                      </a:endParaRPr>
                    </a:p>
                  </a:txBody>
                  <a:tcPr/>
                </a:tc>
              </a:tr>
              <a:tr h="533857">
                <a:tc>
                  <a:txBody>
                    <a:bodyPr/>
                    <a:lstStyle/>
                    <a:p>
                      <a:r>
                        <a:rPr lang="en-US" dirty="0">
                          <a:latin typeface="Times New Roman" pitchFamily="18" charset="0"/>
                          <a:cs typeface="Times New Roman" pitchFamily="18" charset="0"/>
                        </a:rPr>
                        <a:t>0x06</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1</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sector is in bits 5–0; bits 9–8 of cylinder are in bits 7–6</a:t>
                      </a:r>
                      <a:endParaRPr lang="en-US" dirty="0">
                        <a:latin typeface="Times New Roman" pitchFamily="18" charset="0"/>
                        <a:cs typeface="Times New Roman" pitchFamily="18" charset="0"/>
                      </a:endParaRPr>
                    </a:p>
                  </a:txBody>
                  <a:tcPr/>
                </a:tc>
              </a:tr>
              <a:tr h="687948">
                <a:tc>
                  <a:txBody>
                    <a:bodyPr/>
                    <a:lstStyle/>
                    <a:p>
                      <a:r>
                        <a:rPr lang="en-US" dirty="0">
                          <a:latin typeface="Times New Roman" pitchFamily="18" charset="0"/>
                          <a:cs typeface="Times New Roman" pitchFamily="18" charset="0"/>
                        </a:rPr>
                        <a:t>0x07</a:t>
                      </a:r>
                      <a:endParaRPr lang="en-CA"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1</a:t>
                      </a:r>
                      <a:endParaRPr lang="en-CA"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CA" dirty="0">
                          <a:latin typeface="Times New Roman" pitchFamily="18" charset="0"/>
                          <a:cs typeface="Times New Roman" pitchFamily="18" charset="0"/>
                        </a:rPr>
                        <a:t>bits 7–0 of cylinder</a:t>
                      </a:r>
                      <a:endParaRPr lang="en-CA" dirty="0">
                        <a:latin typeface="Times New Roman" pitchFamily="18" charset="0"/>
                        <a:cs typeface="Times New Roman" pitchFamily="18" charset="0"/>
                      </a:endParaRPr>
                    </a:p>
                  </a:txBody>
                  <a:tcPr/>
                </a:tc>
              </a:tr>
              <a:tr h="533857">
                <a:tc>
                  <a:txBody>
                    <a:bodyPr/>
                    <a:lstStyle/>
                    <a:p>
                      <a:r>
                        <a:rPr lang="en-US" dirty="0">
                          <a:latin typeface="Times New Roman" pitchFamily="18" charset="0"/>
                          <a:cs typeface="Times New Roman" pitchFamily="18" charset="0"/>
                        </a:rPr>
                        <a:t>0x08</a:t>
                      </a:r>
                      <a:endParaRPr lang="en-CA" dirty="0">
                        <a:latin typeface="Times New Roman" pitchFamily="18" charset="0"/>
                        <a:cs typeface="Times New Roman" pitchFamily="18" charset="0"/>
                      </a:endParaRPr>
                    </a:p>
                  </a:txBody>
                  <a:tcPr/>
                </a:tc>
                <a:tc>
                  <a:txBody>
                    <a:bodyPr/>
                    <a:lstStyle/>
                    <a:p>
                      <a:r>
                        <a:rPr lang="en-US" b="1" dirty="0">
                          <a:latin typeface="Times New Roman" pitchFamily="18" charset="0"/>
                          <a:cs typeface="Times New Roman" pitchFamily="18" charset="0"/>
                        </a:rPr>
                        <a:t>4</a:t>
                      </a:r>
                      <a:endParaRPr lang="en-CA" b="1"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LBA of first sector in the partition</a:t>
                      </a:r>
                      <a:endParaRPr lang="en-CA" dirty="0">
                        <a:latin typeface="Times New Roman" pitchFamily="18" charset="0"/>
                        <a:cs typeface="Times New Roman" pitchFamily="18" charset="0"/>
                      </a:endParaRPr>
                    </a:p>
                  </a:txBody>
                  <a:tcPr/>
                </a:tc>
              </a:tr>
              <a:tr h="533857">
                <a:tc>
                  <a:txBody>
                    <a:bodyPr/>
                    <a:lstStyle/>
                    <a:p>
                      <a:r>
                        <a:rPr lang="en-US" dirty="0">
                          <a:latin typeface="Times New Roman" pitchFamily="18" charset="0"/>
                          <a:cs typeface="Times New Roman" pitchFamily="18" charset="0"/>
                        </a:rPr>
                        <a:t>0x0C</a:t>
                      </a:r>
                      <a:endParaRPr lang="en-CA" dirty="0">
                        <a:latin typeface="Times New Roman" pitchFamily="18" charset="0"/>
                        <a:cs typeface="Times New Roman" pitchFamily="18" charset="0"/>
                      </a:endParaRPr>
                    </a:p>
                  </a:txBody>
                  <a:tcPr/>
                </a:tc>
                <a:tc>
                  <a:txBody>
                    <a:bodyPr/>
                    <a:lstStyle/>
                    <a:p>
                      <a:r>
                        <a:rPr lang="en-US" b="1" dirty="0">
                          <a:latin typeface="Times New Roman" pitchFamily="18" charset="0"/>
                          <a:cs typeface="Times New Roman" pitchFamily="18" charset="0"/>
                        </a:rPr>
                        <a:t>4</a:t>
                      </a:r>
                      <a:endParaRPr lang="en-CA" b="1" dirty="0">
                        <a:latin typeface="Times New Roman" pitchFamily="18" charset="0"/>
                        <a:cs typeface="Times New Roman" pitchFamily="18" charset="0"/>
                      </a:endParaRPr>
                    </a:p>
                  </a:txBody>
                  <a:tcPr/>
                </a:tc>
                <a:tc>
                  <a:txBody>
                    <a:bodyPr/>
                    <a:lstStyle/>
                    <a:p>
                      <a:r>
                        <a:rPr lang="en-US" dirty="0">
                          <a:latin typeface="Times New Roman" pitchFamily="18" charset="0"/>
                          <a:cs typeface="Times New Roman" pitchFamily="18" charset="0"/>
                        </a:rPr>
                        <a:t>number of sectors in partition, in l</a:t>
                      </a:r>
                      <a:r>
                        <a:rPr lang="en-US" b="1" dirty="0">
                          <a:effectLst>
                            <a:outerShdw blurRad="38100" dist="38100" dir="2700000" algn="tl">
                              <a:srgbClr val="000000">
                                <a:alpha val="43137"/>
                              </a:srgbClr>
                            </a:outerShdw>
                          </a:effectLst>
                          <a:latin typeface="Times New Roman" pitchFamily="18" charset="0"/>
                          <a:cs typeface="Times New Roman" pitchFamily="18" charset="0"/>
                        </a:rPr>
                        <a:t>ittle-endian</a:t>
                      </a:r>
                      <a:r>
                        <a:rPr lang="en-US" dirty="0">
                          <a:latin typeface="Times New Roman" pitchFamily="18" charset="0"/>
                          <a:cs typeface="Times New Roman" pitchFamily="18" charset="0"/>
                        </a:rPr>
                        <a:t> format</a:t>
                      </a:r>
                      <a:endParaRPr lang="en-CA" dirty="0">
                        <a:latin typeface="Times New Roman" pitchFamily="18" charset="0"/>
                        <a:cs typeface="Times New Roman" pitchFamily="18" charset="0"/>
                      </a:endParaRPr>
                    </a:p>
                  </a:txBody>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2"/>
          </p:nvPr>
        </p:nvSpPr>
        <p:spPr>
          <a:noFill/>
        </p:spPr>
        <p:txBody>
          <a:bodyPr/>
          <a:lstStyle/>
          <a:p>
            <a:fld id="{B042B17A-99FA-4043-8FD5-0FA1628A3484}"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152400" y="152400"/>
            <a:ext cx="8610600" cy="1066800"/>
          </a:xfrm>
        </p:spPr>
        <p:txBody>
          <a:bodyPr/>
          <a:lstStyle/>
          <a:p>
            <a:pPr algn="ctr">
              <a:defRPr/>
            </a:pPr>
            <a:r>
              <a:rPr lang="en-CA" b="1" u="none" dirty="0">
                <a:latin typeface="Times New Roman" pitchFamily="18" charset="0"/>
                <a:cs typeface="Times New Roman" pitchFamily="18" charset="0"/>
              </a:rPr>
              <a:t>Disk Layout (cont’d)</a:t>
            </a:r>
            <a:br>
              <a:rPr lang="en-CA" b="1" u="none" dirty="0">
                <a:latin typeface="Times New Roman" pitchFamily="18" charset="0"/>
                <a:cs typeface="Times New Roman" pitchFamily="18" charset="0"/>
              </a:rPr>
            </a:b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Partition Types</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24932" name="Text Box 5"/>
          <p:cNvSpPr txBox="1">
            <a:spLocks noChangeArrowheads="1"/>
          </p:cNvSpPr>
          <p:nvPr/>
        </p:nvSpPr>
        <p:spPr bwMode="auto">
          <a:xfrm>
            <a:off x="152400" y="6096000"/>
            <a:ext cx="7291388" cy="646113"/>
          </a:xfrm>
          <a:prstGeom prst="rect">
            <a:avLst/>
          </a:prstGeom>
          <a:noFill/>
          <a:ln w="9525">
            <a:noFill/>
            <a:miter lim="800000"/>
          </a:ln>
        </p:spPr>
        <p:txBody>
          <a:bodyPr wrap="none">
            <a:spAutoFit/>
          </a:bodyPr>
          <a:lstStyle/>
          <a:p>
            <a:pPr eaLnBrk="0" hangingPunct="0"/>
            <a:r>
              <a:rPr lang="en-US" sz="1800" dirty="0"/>
              <a:t>[1] </a:t>
            </a:r>
            <a:r>
              <a:rPr lang="fr-FR" sz="1800" dirty="0"/>
              <a:t>Partition types. </a:t>
            </a:r>
            <a:endParaRPr lang="fr-FR" sz="1800" dirty="0"/>
          </a:p>
          <a:p>
            <a:pPr eaLnBrk="0" hangingPunct="0"/>
            <a:r>
              <a:rPr lang="fr-FR" sz="1800" dirty="0"/>
              <a:t>http://www.win.tue.nl/~aeb/partitions/partition_types.html#toc1</a:t>
            </a:r>
            <a:endParaRPr lang="en-US" sz="1800" dirty="0"/>
          </a:p>
        </p:txBody>
      </p:sp>
      <p:graphicFrame>
        <p:nvGraphicFramePr>
          <p:cNvPr id="8" name="Table 7"/>
          <p:cNvGraphicFramePr>
            <a:graphicFrameLocks noGrp="1"/>
          </p:cNvGraphicFramePr>
          <p:nvPr/>
        </p:nvGraphicFramePr>
        <p:xfrm>
          <a:off x="762000" y="1371600"/>
          <a:ext cx="7543800" cy="4724400"/>
        </p:xfrm>
        <a:graphic>
          <a:graphicData uri="http://schemas.openxmlformats.org/drawingml/2006/table">
            <a:tbl>
              <a:tblPr firstRow="1" bandRow="1">
                <a:tableStyleId>{5C22544A-7EE6-4342-B048-85BDC9FD1C3A}</a:tableStyleId>
              </a:tblPr>
              <a:tblGrid>
                <a:gridCol w="3551711"/>
                <a:gridCol w="3992089"/>
              </a:tblGrid>
              <a:tr h="645594">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CA" sz="2800" dirty="0">
                          <a:latin typeface="Times New Roman" pitchFamily="18" charset="0"/>
                          <a:cs typeface="Times New Roman" pitchFamily="18" charset="0"/>
                        </a:rPr>
                        <a:t>Partition type</a:t>
                      </a:r>
                      <a:endParaRPr lang="en-CA" sz="28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800" dirty="0">
                          <a:latin typeface="Times New Roman" pitchFamily="18" charset="0"/>
                          <a:cs typeface="Times New Roman" pitchFamily="18" charset="0"/>
                        </a:rPr>
                        <a:t>Description</a:t>
                      </a:r>
                      <a:endParaRPr lang="en-CA" sz="2800" dirty="0">
                        <a:latin typeface="Times New Roman" pitchFamily="18" charset="0"/>
                        <a:cs typeface="Times New Roman" pitchFamily="18" charset="0"/>
                      </a:endParaRPr>
                    </a:p>
                  </a:txBody>
                  <a:tcPr/>
                </a:tc>
              </a:tr>
              <a:tr h="694644">
                <a:tc>
                  <a:txBody>
                    <a:bodyPr/>
                    <a:lstStyle/>
                    <a:p>
                      <a:pPr algn="ctr"/>
                      <a:r>
                        <a:rPr lang="en-US" sz="2800" dirty="0">
                          <a:latin typeface="Times New Roman" pitchFamily="18" charset="0"/>
                          <a:cs typeface="Times New Roman" pitchFamily="18" charset="0"/>
                        </a:rPr>
                        <a:t>0x00</a:t>
                      </a:r>
                      <a:endParaRPr lang="en-CA" sz="2800" dirty="0">
                        <a:latin typeface="Times New Roman" pitchFamily="18" charset="0"/>
                        <a:cs typeface="Times New Roman" pitchFamily="18" charset="0"/>
                      </a:endParaRPr>
                    </a:p>
                  </a:txBody>
                  <a:tcPr/>
                </a:tc>
                <a:tc>
                  <a:txBody>
                    <a:bodyPr/>
                    <a:lstStyle/>
                    <a:p>
                      <a:pPr algn="ctr"/>
                      <a:r>
                        <a:rPr lang="en-US" sz="2800" dirty="0">
                          <a:latin typeface="Times New Roman" pitchFamily="18" charset="0"/>
                          <a:cs typeface="Times New Roman" pitchFamily="18" charset="0"/>
                        </a:rPr>
                        <a:t>Empty</a:t>
                      </a:r>
                      <a:endParaRPr lang="en-CA" sz="2800" dirty="0">
                        <a:latin typeface="Times New Roman" pitchFamily="18" charset="0"/>
                        <a:cs typeface="Times New Roman" pitchFamily="18" charset="0"/>
                      </a:endParaRPr>
                    </a:p>
                  </a:txBody>
                  <a:tcPr/>
                </a:tc>
              </a:tr>
              <a:tr h="694644">
                <a:tc>
                  <a:txBody>
                    <a:bodyPr/>
                    <a:lstStyle/>
                    <a:p>
                      <a:pPr algn="ctr"/>
                      <a:r>
                        <a:rPr lang="en-US" sz="2800" dirty="0">
                          <a:latin typeface="Times New Roman" pitchFamily="18" charset="0"/>
                          <a:cs typeface="Times New Roman" pitchFamily="18" charset="0"/>
                        </a:rPr>
                        <a:t>0x01</a:t>
                      </a:r>
                      <a:endParaRPr lang="en-CA" sz="2800" dirty="0">
                        <a:latin typeface="Times New Roman" pitchFamily="18" charset="0"/>
                        <a:cs typeface="Times New Roman" pitchFamily="18" charset="0"/>
                      </a:endParaRPr>
                    </a:p>
                  </a:txBody>
                  <a:tcPr/>
                </a:tc>
                <a:tc>
                  <a:txBody>
                    <a:bodyPr/>
                    <a:lstStyle/>
                    <a:p>
                      <a:pPr algn="ctr"/>
                      <a:r>
                        <a:rPr lang="en-CA" sz="2800" dirty="0">
                          <a:latin typeface="Times New Roman" pitchFamily="18" charset="0"/>
                          <a:cs typeface="Times New Roman" pitchFamily="18" charset="0"/>
                        </a:rPr>
                        <a:t>DOS 12-bit FAT</a:t>
                      </a:r>
                      <a:endParaRPr lang="en-CA" sz="2800" dirty="0">
                        <a:latin typeface="Times New Roman" pitchFamily="18" charset="0"/>
                        <a:cs typeface="Times New Roman" pitchFamily="18" charset="0"/>
                      </a:endParaRPr>
                    </a:p>
                  </a:txBody>
                  <a:tcPr/>
                </a:tc>
              </a:tr>
              <a:tr h="694644">
                <a:tc>
                  <a:txBody>
                    <a:bodyPr/>
                    <a:lstStyle/>
                    <a:p>
                      <a:pPr algn="ctr"/>
                      <a:r>
                        <a:rPr lang="en-US" sz="2800" dirty="0">
                          <a:latin typeface="Times New Roman" pitchFamily="18" charset="0"/>
                          <a:cs typeface="Times New Roman" pitchFamily="18" charset="0"/>
                        </a:rPr>
                        <a:t>0x07</a:t>
                      </a:r>
                      <a:endParaRPr lang="en-CA" sz="2800" dirty="0">
                        <a:latin typeface="Times New Roman" pitchFamily="18" charset="0"/>
                        <a:cs typeface="Times New Roman" pitchFamily="18" charset="0"/>
                      </a:endParaRPr>
                    </a:p>
                  </a:txBody>
                  <a:tcPr/>
                </a:tc>
                <a:tc>
                  <a:txBody>
                    <a:bodyPr/>
                    <a:lstStyle/>
                    <a:p>
                      <a:r>
                        <a:rPr lang="en-CA" sz="2800" dirty="0">
                          <a:latin typeface="Times New Roman" pitchFamily="18" charset="0"/>
                          <a:cs typeface="Times New Roman" pitchFamily="18" charset="0"/>
                        </a:rPr>
                        <a:t>Windows NT NTFS</a:t>
                      </a:r>
                      <a:endParaRPr lang="en-CA" sz="2800" dirty="0">
                        <a:latin typeface="Times New Roman" pitchFamily="18" charset="0"/>
                        <a:cs typeface="Times New Roman" pitchFamily="18" charset="0"/>
                      </a:endParaRPr>
                    </a:p>
                  </a:txBody>
                  <a:tcPr/>
                </a:tc>
              </a:tr>
              <a:tr h="605586">
                <a:tc>
                  <a:txBody>
                    <a:bodyPr/>
                    <a:lstStyle/>
                    <a:p>
                      <a:pPr algn="ctr"/>
                      <a:r>
                        <a:rPr lang="en-US" sz="2800" dirty="0">
                          <a:latin typeface="Times New Roman" pitchFamily="18" charset="0"/>
                          <a:cs typeface="Times New Roman" pitchFamily="18" charset="0"/>
                        </a:rPr>
                        <a:t>0x82</a:t>
                      </a:r>
                      <a:endParaRPr lang="en-CA" sz="2800" dirty="0">
                        <a:latin typeface="Times New Roman" pitchFamily="18" charset="0"/>
                        <a:cs typeface="Times New Roman" pitchFamily="18" charset="0"/>
                      </a:endParaRPr>
                    </a:p>
                  </a:txBody>
                  <a:tcPr/>
                </a:tc>
                <a:tc>
                  <a:txBody>
                    <a:bodyPr/>
                    <a:lstStyle/>
                    <a:p>
                      <a:pPr algn="ctr"/>
                      <a:r>
                        <a:rPr lang="en-CA" sz="2800" dirty="0">
                          <a:latin typeface="Times New Roman" pitchFamily="18" charset="0"/>
                          <a:cs typeface="Times New Roman" pitchFamily="18" charset="0"/>
                        </a:rPr>
                        <a:t>Linux swap</a:t>
                      </a:r>
                      <a:endParaRPr lang="en-CA" sz="2800" dirty="0">
                        <a:latin typeface="Times New Roman" pitchFamily="18" charset="0"/>
                        <a:cs typeface="Times New Roman" pitchFamily="18" charset="0"/>
                      </a:endParaRPr>
                    </a:p>
                  </a:txBody>
                  <a:tcPr/>
                </a:tc>
              </a:tr>
              <a:tr h="694644">
                <a:tc>
                  <a:txBody>
                    <a:bodyPr/>
                    <a:lstStyle/>
                    <a:p>
                      <a:pPr algn="ctr"/>
                      <a:r>
                        <a:rPr lang="en-US" sz="2800" dirty="0">
                          <a:latin typeface="Times New Roman" pitchFamily="18" charset="0"/>
                          <a:cs typeface="Times New Roman" pitchFamily="18" charset="0"/>
                        </a:rPr>
                        <a:t>0x83</a:t>
                      </a:r>
                      <a:endParaRPr lang="en-CA" sz="2800" dirty="0">
                        <a:latin typeface="Times New Roman" pitchFamily="18" charset="0"/>
                        <a:cs typeface="Times New Roman" pitchFamily="18" charset="0"/>
                      </a:endParaRPr>
                    </a:p>
                  </a:txBody>
                  <a:tcPr/>
                </a:tc>
                <a:tc>
                  <a:txBody>
                    <a:bodyPr/>
                    <a:lstStyle/>
                    <a:p>
                      <a:pPr algn="ctr"/>
                      <a:r>
                        <a:rPr lang="en-CA" sz="2800" dirty="0">
                          <a:latin typeface="Times New Roman" pitchFamily="18" charset="0"/>
                          <a:cs typeface="Times New Roman" pitchFamily="18" charset="0"/>
                        </a:rPr>
                        <a:t>Linux native partition</a:t>
                      </a:r>
                      <a:endParaRPr lang="en-CA" sz="2800" dirty="0">
                        <a:latin typeface="Times New Roman" pitchFamily="18" charset="0"/>
                        <a:cs typeface="Times New Roman" pitchFamily="18" charset="0"/>
                      </a:endParaRPr>
                    </a:p>
                  </a:txBody>
                  <a:tcPr/>
                </a:tc>
              </a:tr>
              <a:tr h="694644">
                <a:tc>
                  <a:txBody>
                    <a:bodyPr/>
                    <a:lstStyle/>
                    <a:p>
                      <a:pPr algn="ctr"/>
                      <a:r>
                        <a:rPr lang="en-US" sz="2800" dirty="0">
                          <a:latin typeface="Times New Roman" pitchFamily="18" charset="0"/>
                          <a:cs typeface="Times New Roman" pitchFamily="18" charset="0"/>
                        </a:rPr>
                        <a:t>……</a:t>
                      </a:r>
                      <a:endParaRPr lang="en-CA" sz="2800" dirty="0">
                        <a:latin typeface="Times New Roman" pitchFamily="18" charset="0"/>
                        <a:cs typeface="Times New Roman" pitchFamily="18" charset="0"/>
                      </a:endParaRPr>
                    </a:p>
                  </a:txBody>
                  <a:tcPr/>
                </a:tc>
                <a:tc>
                  <a:txBody>
                    <a:bodyPr/>
                    <a:lstStyle/>
                    <a:p>
                      <a:pPr algn="ctr"/>
                      <a:r>
                        <a:rPr lang="en-US" sz="2800" dirty="0">
                          <a:latin typeface="Times New Roman" pitchFamily="18" charset="0"/>
                          <a:cs typeface="Times New Roman" pitchFamily="18" charset="0"/>
                        </a:rPr>
                        <a:t>……</a:t>
                      </a:r>
                      <a:endParaRPr lang="en-CA" sz="2800" dirty="0">
                        <a:latin typeface="Times New Roman" pitchFamily="18" charset="0"/>
                        <a:cs typeface="Times New Roman" pitchFamily="18" charset="0"/>
                      </a:endParaRPr>
                    </a:p>
                  </a:txBody>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152400" y="152400"/>
            <a:ext cx="8610600" cy="914400"/>
          </a:xfrm>
        </p:spPr>
        <p:txBody>
          <a:bodyPr/>
          <a:lstStyle/>
          <a:p>
            <a:pPr algn="ctr">
              <a:defRPr/>
            </a:pPr>
            <a:r>
              <a:rPr lang="en-CA" b="1" u="none" dirty="0">
                <a:effectLst>
                  <a:outerShdw blurRad="38100" dist="38100" dir="2700000" algn="tl">
                    <a:srgbClr val="000000">
                      <a:alpha val="43137"/>
                    </a:srgbClr>
                  </a:outerShdw>
                </a:effectLst>
                <a:latin typeface="Times New Roman" pitchFamily="18" charset="0"/>
                <a:cs typeface="Times New Roman" pitchFamily="18" charset="0"/>
              </a:rPr>
              <a:t>Disk Layout (cont’d)</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9634" name="Picture 2"/>
          <p:cNvPicPr>
            <a:picLocks noChangeAspect="1" noChangeArrowheads="1"/>
          </p:cNvPicPr>
          <p:nvPr/>
        </p:nvPicPr>
        <p:blipFill>
          <a:blip r:embed="rId1"/>
          <a:srcRect/>
          <a:stretch>
            <a:fillRect/>
          </a:stretch>
        </p:blipFill>
        <p:spPr bwMode="auto">
          <a:xfrm>
            <a:off x="762000" y="1600200"/>
            <a:ext cx="7848600" cy="2971800"/>
          </a:xfrm>
          <a:prstGeom prst="rect">
            <a:avLst/>
          </a:prstGeom>
          <a:noFill/>
          <a:ln w="9525">
            <a:noFill/>
            <a:miter lim="800000"/>
            <a:headEnd/>
            <a:tailEnd/>
          </a:ln>
          <a:effectLst/>
        </p:spPr>
      </p:pic>
      <p:sp>
        <p:nvSpPr>
          <p:cNvPr id="7" name="Rectangle 3"/>
          <p:cNvSpPr txBox="1">
            <a:spLocks noChangeArrowheads="1"/>
          </p:cNvSpPr>
          <p:nvPr/>
        </p:nvSpPr>
        <p:spPr bwMode="auto">
          <a:xfrm>
            <a:off x="298450" y="4800600"/>
            <a:ext cx="8616950" cy="60960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2800" kern="0" dirty="0">
                <a:latin typeface="Times New Roman" pitchFamily="18" charset="0"/>
                <a:cs typeface="Times New Roman" pitchFamily="18" charset="0"/>
              </a:rPr>
              <a:t>A basic DOS disk with two partitions and the MBR</a:t>
            </a:r>
            <a:endParaRPr lang="en-US" sz="2800" kern="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2"/>
          </p:nvPr>
        </p:nvSpPr>
        <p:spPr>
          <a:xfrm>
            <a:off x="7994650" y="6400800"/>
            <a:ext cx="7683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itchFamily="66" charset="0"/>
              </a:defRPr>
            </a:lvl2pPr>
            <a:lvl3pPr marL="1143000" indent="-228600">
              <a:spcBef>
                <a:spcPct val="20000"/>
              </a:spcBef>
              <a:buChar char="•"/>
              <a:defRPr sz="2000">
                <a:solidFill>
                  <a:schemeClr val="tx1"/>
                </a:solidFill>
                <a:latin typeface="Comic Sans MS" pitchFamily="66"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ClrTx/>
              <a:buSzTx/>
              <a:buFontTx/>
              <a:buNone/>
            </a:pPr>
            <a:fld id="{07D04228-E257-4885-918A-90311E7AEF52}" type="slidenum">
              <a:rPr lang="zh-CN" altLang="en-US" sz="1400" smtClean="0">
                <a:latin typeface="Times New Roman" pitchFamily="18" charset="0"/>
                <a:ea typeface="SimSun" pitchFamily="2" charset="-122"/>
              </a:rPr>
            </a:fld>
            <a:endParaRPr lang="en-US" altLang="zh-CN" sz="1400" dirty="0">
              <a:latin typeface="Times New Roman" pitchFamily="18" charset="0"/>
              <a:ea typeface="SimSun" pitchFamily="2" charset="-122"/>
            </a:endParaRPr>
          </a:p>
        </p:txBody>
      </p:sp>
      <p:sp>
        <p:nvSpPr>
          <p:cNvPr id="19" name="Text Box 11"/>
          <p:cNvSpPr txBox="1">
            <a:spLocks noChangeArrowheads="1"/>
          </p:cNvSpPr>
          <p:nvPr/>
        </p:nvSpPr>
        <p:spPr bwMode="auto">
          <a:xfrm>
            <a:off x="199053" y="1043731"/>
            <a:ext cx="8745894" cy="4770537"/>
          </a:xfrm>
          <a:prstGeom prst="rect">
            <a:avLst/>
          </a:prstGeom>
          <a:noFill/>
          <a:ln w="9525" algn="ctr">
            <a:noFill/>
            <a:prstDash val="dash"/>
            <a:miter lim="800000"/>
          </a:ln>
          <a:effectLst/>
        </p:spPr>
        <p:txBody>
          <a:bodyPr wrap="square">
            <a:spAutoFit/>
          </a:bodyPr>
          <a:lstStyle/>
          <a:p>
            <a:pPr marL="457200" indent="-457200" algn="just">
              <a:spcBef>
                <a:spcPct val="50000"/>
              </a:spcBef>
              <a:buFont typeface="Wingdings" panose="05000000000000000000" pitchFamily="2" charset="2"/>
              <a:buChar char="q"/>
            </a:pPr>
            <a:r>
              <a:rPr lang="en-US" sz="2800" dirty="0">
                <a:latin typeface="Times New Roman" pitchFamily="18" charset="0"/>
                <a:ea typeface="SimSun" pitchFamily="2" charset="-122"/>
              </a:rPr>
              <a:t>Data acquisition in digital forensics encompasses all the procedures involved in </a:t>
            </a:r>
            <a:r>
              <a:rPr lang="en-US" sz="2800" b="1" dirty="0">
                <a:latin typeface="Times New Roman" pitchFamily="18" charset="0"/>
                <a:ea typeface="SimSun" pitchFamily="2" charset="-122"/>
              </a:rPr>
              <a:t>gathering digital evidence including cloning and copying evidence from any electronic source</a:t>
            </a:r>
            <a:r>
              <a:rPr lang="en-US" sz="2800" dirty="0">
                <a:latin typeface="Times New Roman" pitchFamily="18" charset="0"/>
                <a:ea typeface="SimSun" pitchFamily="2" charset="-122"/>
              </a:rPr>
              <a:t>. </a:t>
            </a:r>
            <a:endParaRPr lang="en-US" sz="2800" dirty="0">
              <a:latin typeface="Times New Roman" pitchFamily="18" charset="0"/>
              <a:ea typeface="SimSun" pitchFamily="2" charset="-122"/>
            </a:endParaRPr>
          </a:p>
          <a:p>
            <a:pPr marL="342900" indent="-342900" algn="just">
              <a:spcBef>
                <a:spcPct val="50000"/>
              </a:spcBef>
              <a:buFont typeface="Wingdings" panose="05000000000000000000" pitchFamily="2" charset="2"/>
              <a:buChar char="v"/>
            </a:pPr>
            <a:r>
              <a:rPr lang="en-US" dirty="0">
                <a:latin typeface="Times New Roman" pitchFamily="18" charset="0"/>
                <a:ea typeface="SimSun" pitchFamily="2" charset="-122"/>
              </a:rPr>
              <a:t>It involves </a:t>
            </a:r>
            <a:r>
              <a:rPr lang="en-US" b="1" dirty="0">
                <a:latin typeface="Times New Roman" pitchFamily="18" charset="0"/>
                <a:ea typeface="SimSun" pitchFamily="2" charset="-122"/>
              </a:rPr>
              <a:t>producing a forensic image from digital devices</a:t>
            </a:r>
            <a:r>
              <a:rPr lang="en-US" dirty="0">
                <a:latin typeface="Times New Roman" pitchFamily="18" charset="0"/>
                <a:ea typeface="SimSun" pitchFamily="2" charset="-122"/>
              </a:rPr>
              <a:t> including CD ROM, hard drive, removable hard drives, smartphones, thumb drive, gaming console, servers, and other computer technologies that can store electronic data.</a:t>
            </a:r>
            <a:endParaRPr lang="en-US" dirty="0">
              <a:latin typeface="Times New Roman" pitchFamily="18" charset="0"/>
              <a:ea typeface="SimSun" pitchFamily="2" charset="-122"/>
            </a:endParaRPr>
          </a:p>
          <a:p>
            <a:pPr marL="342900" indent="-342900" algn="just">
              <a:spcBef>
                <a:spcPct val="50000"/>
              </a:spcBef>
              <a:buFont typeface="Wingdings" panose="05000000000000000000" pitchFamily="2" charset="2"/>
              <a:buChar char="v"/>
            </a:pPr>
            <a:r>
              <a:rPr lang="en-US" dirty="0">
                <a:latin typeface="Times New Roman" pitchFamily="18" charset="0"/>
                <a:ea typeface="SimSun" pitchFamily="2" charset="-122"/>
              </a:rPr>
              <a:t>In digital forensics investigation, data acquisition is perhaps the most critical stage and it involves a demanding, thorough, and well-crafted plan for acquiring digital evidence</a:t>
            </a:r>
            <a:endParaRPr lang="en-US" dirty="0">
              <a:latin typeface="Times New Roman" pitchFamily="18" charset="0"/>
              <a:ea typeface="SimSun" pitchFamily="2" charset="-122"/>
            </a:endParaRPr>
          </a:p>
        </p:txBody>
      </p:sp>
      <p:sp>
        <p:nvSpPr>
          <p:cNvPr id="20" name="Text Box 5"/>
          <p:cNvSpPr txBox="1">
            <a:spLocks noChangeArrowheads="1"/>
          </p:cNvSpPr>
          <p:nvPr/>
        </p:nvSpPr>
        <p:spPr bwMode="auto">
          <a:xfrm>
            <a:off x="293993" y="6108810"/>
            <a:ext cx="7400423" cy="646331"/>
          </a:xfrm>
          <a:prstGeom prst="rect">
            <a:avLst/>
          </a:prstGeom>
          <a:noFill/>
          <a:ln w="9525">
            <a:noFill/>
            <a:miter lim="800000"/>
          </a:ln>
        </p:spPr>
        <p:txBody>
          <a:bodyPr wrap="none">
            <a:spAutoFit/>
          </a:bodyPr>
          <a:lstStyle/>
          <a:p>
            <a:pPr eaLnBrk="0" hangingPunct="0"/>
            <a:r>
              <a:rPr lang="en-US" sz="1800" dirty="0">
                <a:latin typeface="Times New Roman" pitchFamily="18" charset="0"/>
                <a:cs typeface="Times New Roman" pitchFamily="18" charset="0"/>
              </a:rPr>
              <a:t>[1] HOW TO HANDLE DATA ACQUISITION IN DIGITAL FORENSICS</a:t>
            </a:r>
            <a:endParaRPr lang="en-US" sz="1800" dirty="0">
              <a:latin typeface="Times New Roman" pitchFamily="18" charset="0"/>
              <a:cs typeface="Times New Roman" pitchFamily="18" charset="0"/>
            </a:endParaRPr>
          </a:p>
          <a:p>
            <a:pPr eaLnBrk="0" hangingPunct="0"/>
            <a:r>
              <a:rPr lang="en-US" sz="1800" dirty="0">
                <a:latin typeface="Times New Roman" pitchFamily="18" charset="0"/>
                <a:cs typeface="Times New Roman" pitchFamily="18" charset="0"/>
              </a:rPr>
              <a:t>https://blog.eccouncil.org/how-to-handle-data-acquisition-in-digital-forensics/</a:t>
            </a:r>
            <a:endParaRPr lang="en-US" sz="1800" dirty="0">
              <a:latin typeface="Times New Roman" pitchFamily="18" charset="0"/>
              <a:cs typeface="Times New Roman" pitchFamily="18" charset="0"/>
            </a:endParaRPr>
          </a:p>
        </p:txBody>
      </p:sp>
      <p:sp>
        <p:nvSpPr>
          <p:cNvPr id="21" name="Rectangle 2"/>
          <p:cNvSpPr txBox="1">
            <a:spLocks noChangeArrowheads="1"/>
          </p:cNvSpPr>
          <p:nvPr/>
        </p:nvSpPr>
        <p:spPr bwMode="auto">
          <a:xfrm>
            <a:off x="1371600" y="381000"/>
            <a:ext cx="6172200" cy="580774"/>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a:lstStyle>
          <a:p>
            <a:pPr algn="ctr">
              <a:defRPr/>
            </a:pPr>
            <a:r>
              <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Data Acquisition</a:t>
            </a:r>
            <a:endParaRPr lang="en-US" sz="3200" b="1" u="none"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533400" y="1447800"/>
            <a:ext cx="8382000" cy="2168931"/>
          </a:xfrm>
          <a:prstGeom prst="rect">
            <a:avLst/>
          </a:prstGeom>
          <a:noFill/>
          <a:ln w="9525">
            <a:noFill/>
            <a:miter lim="800000"/>
          </a:ln>
        </p:spPr>
        <p:txBody>
          <a:bodyPr anchor="ctr"/>
          <a:lstStyle/>
          <a:p>
            <a:pPr algn="just">
              <a:defRPr/>
            </a:pP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MBR is a simple method of describing up to four partitions. However, many systems require more partitions than that?</a:t>
            </a: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68962" name="Picture 2" descr="http://agiletools.files.wordpress.com/2007/12/problem.jpg"/>
          <p:cNvPicPr>
            <a:picLocks noChangeAspect="1" noChangeArrowheads="1"/>
          </p:cNvPicPr>
          <p:nvPr/>
        </p:nvPicPr>
        <p:blipFill>
          <a:blip r:embed="rId1" cstate="print"/>
          <a:srcRect/>
          <a:stretch>
            <a:fillRect/>
          </a:stretch>
        </p:blipFill>
        <p:spPr bwMode="auto">
          <a:xfrm>
            <a:off x="0" y="0"/>
            <a:ext cx="1689100" cy="1260069"/>
          </a:xfrm>
          <a:prstGeom prst="rect">
            <a:avLst/>
          </a:prstGeom>
          <a:noFill/>
        </p:spPr>
      </p:pic>
      <p:sp>
        <p:nvSpPr>
          <p:cNvPr id="5"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1219200" y="1600200"/>
            <a:ext cx="7086600" cy="2168931"/>
          </a:xfrm>
          <a:prstGeom prst="rect">
            <a:avLst/>
          </a:prstGeom>
          <a:noFill/>
          <a:ln w="9525">
            <a:noFill/>
            <a:miter lim="800000"/>
          </a:ln>
        </p:spPr>
        <p:txBody>
          <a:bodyPr anchor="ctr"/>
          <a:lstStyle/>
          <a:p>
            <a:pPr algn="just">
              <a:defRPr/>
            </a:pP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MBR is a simple method of describing up to four partitions. However, many systems require more partitions than that?</a:t>
            </a:r>
            <a:endPar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68962" name="Picture 2" descr="http://agiletools.files.wordpress.com/2007/12/problem.jpg"/>
          <p:cNvPicPr>
            <a:picLocks noChangeAspect="1" noChangeArrowheads="1"/>
          </p:cNvPicPr>
          <p:nvPr/>
        </p:nvPicPr>
        <p:blipFill>
          <a:blip r:embed="rId1" cstate="print"/>
          <a:srcRect/>
          <a:stretch>
            <a:fillRect/>
          </a:stretch>
        </p:blipFill>
        <p:spPr bwMode="auto">
          <a:xfrm>
            <a:off x="0" y="0"/>
            <a:ext cx="1689100" cy="1260069"/>
          </a:xfrm>
          <a:prstGeom prst="rect">
            <a:avLst/>
          </a:prstGeom>
          <a:noFill/>
        </p:spPr>
      </p:pic>
      <p:sp>
        <p:nvSpPr>
          <p:cNvPr id="5" name="Rectangle 2"/>
          <p:cNvSpPr txBox="1">
            <a:spLocks noChangeArrowheads="1"/>
          </p:cNvSpPr>
          <p:nvPr/>
        </p:nvSpPr>
        <p:spPr bwMode="auto">
          <a:xfrm>
            <a:off x="1981200" y="5334000"/>
            <a:ext cx="4994275" cy="5334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2"/>
              </a:buClr>
              <a:buSzPct val="85000"/>
              <a:buFont typeface="ZapfDingbats"/>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eaLnBrk="1" hangingPunct="1">
              <a:buNone/>
            </a:pPr>
            <a:r>
              <a:rPr lang="en-US" sz="3600" b="1" dirty="0">
                <a:solidFill>
                  <a:srgbClr val="C00000"/>
                </a:solidFill>
                <a:latin typeface="Times New Roman" pitchFamily="18" charset="0"/>
                <a:ea typeface="SimSun" pitchFamily="2" charset="-122"/>
                <a:cs typeface="Times New Roman" pitchFamily="18" charset="0"/>
              </a:rPr>
              <a:t>Extended Partition</a:t>
            </a:r>
            <a:endParaRPr lang="en-US" sz="3600" b="1" dirty="0">
              <a:solidFill>
                <a:srgbClr val="C00000"/>
              </a:solidFill>
              <a:latin typeface="Times New Roman" pitchFamily="18" charset="0"/>
              <a:ea typeface="SimSun" pitchFamily="2" charset="-122"/>
              <a:cs typeface="Times New Roman" pitchFamily="18" charset="0"/>
            </a:endParaRPr>
          </a:p>
        </p:txBody>
      </p:sp>
      <p:sp>
        <p:nvSpPr>
          <p:cNvPr id="6" name="Text Box 4"/>
          <p:cNvSpPr txBox="1">
            <a:spLocks noChangeArrowheads="1"/>
          </p:cNvSpPr>
          <p:nvPr/>
        </p:nvSpPr>
        <p:spPr bwMode="auto">
          <a:xfrm>
            <a:off x="3048000" y="4306669"/>
            <a:ext cx="3340100" cy="646331"/>
          </a:xfrm>
          <a:prstGeom prst="rect">
            <a:avLst/>
          </a:prstGeom>
          <a:noFill/>
          <a:ln w="9525">
            <a:noFill/>
            <a:miter lim="800000"/>
          </a:ln>
        </p:spPr>
        <p:txBody>
          <a:bodyPr wrap="square">
            <a:spAutoFit/>
          </a:bodyPr>
          <a:lstStyle/>
          <a:p>
            <a:r>
              <a:rPr lang="en-US" sz="3600" b="1" dirty="0">
                <a:solidFill>
                  <a:schemeClr val="accent2"/>
                </a:solidFill>
                <a:effectLst>
                  <a:outerShdw blurRad="38100" dist="38100" dir="2700000" algn="tl">
                    <a:srgbClr val="000000">
                      <a:alpha val="43137"/>
                    </a:srgbClr>
                  </a:outerShdw>
                </a:effectLst>
                <a:latin typeface="Garamond" pitchFamily="18" charset="0"/>
              </a:rPr>
              <a:t>The Answer ?</a:t>
            </a:r>
            <a:endParaRPr lang="en-US" sz="3600" b="1" dirty="0">
              <a:solidFill>
                <a:schemeClr val="accent2"/>
              </a:solidFill>
              <a:effectLst>
                <a:outerShdw blurRad="38100" dist="38100" dir="2700000" algn="tl">
                  <a:srgbClr val="000000">
                    <a:alpha val="43137"/>
                  </a:srgbClr>
                </a:outerShdw>
              </a:effectLst>
              <a:latin typeface="Garamond" pitchFamily="18" charset="0"/>
            </a:endParaRPr>
          </a:p>
        </p:txBody>
      </p:sp>
      <p:sp>
        <p:nvSpPr>
          <p:cNvPr id="7"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xit" presetSubtype="0" fill="hold" grpId="1" nodeType="clickEffect">
                                  <p:stCondLst>
                                    <p:cond delay="0"/>
                                  </p:stCondLst>
                                  <p:childTnLst>
                                    <p:animEffect transition="out" filter="dissolv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152400" y="152400"/>
            <a:ext cx="8610600" cy="914400"/>
          </a:xfrm>
        </p:spPr>
        <p:txBody>
          <a:bodyPr/>
          <a:lstStyle/>
          <a:p>
            <a:pPr algn="ctr">
              <a:defRPr/>
            </a:pPr>
            <a:r>
              <a:rPr lang="en-CA" b="1" u="none" dirty="0">
                <a:effectLst>
                  <a:outerShdw blurRad="38100" dist="38100" dir="2700000" algn="tl">
                    <a:srgbClr val="000000">
                      <a:alpha val="43137"/>
                    </a:srgbClr>
                  </a:outerShdw>
                </a:effectLst>
                <a:latin typeface="Times New Roman" pitchFamily="18" charset="0"/>
                <a:cs typeface="Times New Roman" pitchFamily="18" charset="0"/>
              </a:rPr>
              <a:t>Extended Partition Concepts</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ectangle 3"/>
          <p:cNvSpPr txBox="1">
            <a:spLocks noChangeArrowheads="1"/>
          </p:cNvSpPr>
          <p:nvPr/>
        </p:nvSpPr>
        <p:spPr bwMode="auto">
          <a:xfrm>
            <a:off x="298450" y="4800600"/>
            <a:ext cx="8616950" cy="137160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2800" kern="0" dirty="0">
                <a:latin typeface="Times New Roman" pitchFamily="18" charset="0"/>
                <a:cs typeface="Times New Roman" pitchFamily="18" charset="0"/>
              </a:rPr>
              <a:t>A DOS disk with three primary file system partitions and one primary </a:t>
            </a:r>
            <a:r>
              <a:rPr lang="en-US" sz="2800" b="1" kern="0" dirty="0">
                <a:latin typeface="Times New Roman" pitchFamily="18" charset="0"/>
                <a:cs typeface="Times New Roman" pitchFamily="18" charset="0"/>
              </a:rPr>
              <a:t>Secondary Partition (Extended Partition)</a:t>
            </a:r>
            <a:r>
              <a:rPr lang="en-US" sz="2800" kern="0" dirty="0">
                <a:latin typeface="Times New Roman" pitchFamily="18" charset="0"/>
                <a:cs typeface="Times New Roman" pitchFamily="18" charset="0"/>
              </a:rPr>
              <a:t>.</a:t>
            </a:r>
            <a:endParaRPr lang="en-US" sz="2800" kern="0" dirty="0">
              <a:latin typeface="Times New Roman" pitchFamily="18" charset="0"/>
              <a:cs typeface="Times New Roman" pitchFamily="18" charset="0"/>
            </a:endParaRPr>
          </a:p>
        </p:txBody>
      </p:sp>
      <p:pic>
        <p:nvPicPr>
          <p:cNvPr id="70658" name="Picture 2"/>
          <p:cNvPicPr>
            <a:picLocks noChangeAspect="1" noChangeArrowheads="1"/>
          </p:cNvPicPr>
          <p:nvPr/>
        </p:nvPicPr>
        <p:blipFill>
          <a:blip r:embed="rId1"/>
          <a:srcRect/>
          <a:stretch>
            <a:fillRect/>
          </a:stretch>
        </p:blipFill>
        <p:spPr bwMode="auto">
          <a:xfrm>
            <a:off x="685800" y="1295400"/>
            <a:ext cx="7308850" cy="350520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76200" y="76200"/>
            <a:ext cx="8991600" cy="914400"/>
          </a:xfrm>
        </p:spPr>
        <p:txBody>
          <a:bodyPr/>
          <a:lstStyle/>
          <a:p>
            <a:pPr algn="ctr">
              <a:defRPr/>
            </a:pPr>
            <a:r>
              <a:rPr lang="en-CA" sz="3600" b="1" u="none" dirty="0">
                <a:effectLst>
                  <a:outerShdw blurRad="38100" dist="38100" dir="2700000" algn="tl">
                    <a:srgbClr val="000000">
                      <a:alpha val="43137"/>
                    </a:srgbClr>
                  </a:outerShdw>
                </a:effectLst>
                <a:latin typeface="Times New Roman" pitchFamily="18" charset="0"/>
                <a:cs typeface="Times New Roman" pitchFamily="18" charset="0"/>
              </a:rPr>
              <a:t>Extended Partition Concepts (cont’d)</a:t>
            </a:r>
            <a:endParaRPr lang="en-CA" sz="36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ectangle 3"/>
          <p:cNvSpPr txBox="1">
            <a:spLocks noChangeArrowheads="1"/>
          </p:cNvSpPr>
          <p:nvPr/>
        </p:nvSpPr>
        <p:spPr bwMode="auto">
          <a:xfrm>
            <a:off x="387350" y="1104900"/>
            <a:ext cx="8375650" cy="4724400"/>
          </a:xfrm>
          <a:prstGeom prst="rect">
            <a:avLst/>
          </a:prstGeom>
          <a:noFill/>
          <a:ln w="9525">
            <a:noFill/>
            <a:miter lim="800000"/>
          </a:ln>
        </p:spPr>
        <p:txBody>
          <a:bodyPr vert="horz" wrap="square" lIns="91440" tIns="45720" rIns="91440" bIns="45720" numCol="1" anchor="t" anchorCtr="0" compatLnSpc="1"/>
          <a:lstStyle/>
          <a:p>
            <a:pPr lvl="0" eaLnBrk="0" hangingPunct="0">
              <a:spcBef>
                <a:spcPct val="20000"/>
              </a:spcBef>
              <a:buClr>
                <a:schemeClr val="accent2"/>
              </a:buClr>
              <a:buSzPct val="85000"/>
              <a:defRPr/>
            </a:pPr>
            <a:r>
              <a:rPr lang="en-US" sz="2800" kern="0" dirty="0">
                <a:latin typeface="Times New Roman" pitchFamily="18" charset="0"/>
                <a:cs typeface="Times New Roman" pitchFamily="18" charset="0"/>
              </a:rPr>
              <a:t>An </a:t>
            </a:r>
            <a:r>
              <a:rPr lang="en-US" sz="2800" b="1" kern="0" dirty="0">
                <a:latin typeface="Times New Roman" pitchFamily="18" charset="0"/>
                <a:cs typeface="Times New Roman" pitchFamily="18" charset="0"/>
              </a:rPr>
              <a:t>Extended Partition</a:t>
            </a:r>
            <a:r>
              <a:rPr lang="en-US" sz="2800" kern="0" dirty="0">
                <a:latin typeface="Times New Roman" pitchFamily="18" charset="0"/>
                <a:cs typeface="Times New Roman" pitchFamily="18" charset="0"/>
              </a:rPr>
              <a:t> is a type of partition that you can create only on basic master boot record (MBR) disks. </a:t>
            </a:r>
            <a:endParaRPr lang="en-US" sz="2800" kern="0" dirty="0">
              <a:latin typeface="Times New Roman" pitchFamily="18" charset="0"/>
              <a:cs typeface="Times New Roman" pitchFamily="18" charset="0"/>
            </a:endParaRPr>
          </a:p>
          <a:p>
            <a:pPr lvl="1" eaLnBrk="0" hangingPunct="0">
              <a:spcBef>
                <a:spcPct val="20000"/>
              </a:spcBef>
              <a:buClr>
                <a:schemeClr val="accent2"/>
              </a:buClr>
              <a:buSzPct val="85000"/>
              <a:buFont typeface="Wingdings" panose="05000000000000000000" pitchFamily="2" charset="2"/>
              <a:buChar char="Ø"/>
              <a:defRPr/>
            </a:pPr>
            <a:r>
              <a:rPr lang="en-US" kern="0" dirty="0">
                <a:latin typeface="Times New Roman" pitchFamily="18" charset="0"/>
                <a:cs typeface="Times New Roman" pitchFamily="18" charset="0"/>
              </a:rPr>
              <a:t>Extended Partitions are useful if you want to create more than four volumes on a basic MBR disk. </a:t>
            </a:r>
            <a:r>
              <a:rPr lang="en-US" u="sng" kern="0" dirty="0">
                <a:latin typeface="Times New Roman" pitchFamily="18" charset="0"/>
                <a:cs typeface="Times New Roman" pitchFamily="18" charset="0"/>
              </a:rPr>
              <a:t>Unlike primary partitions, you do not format an extended partition with a file system and then assign a drive letter to it. </a:t>
            </a:r>
            <a:r>
              <a:rPr lang="en-US" kern="0" dirty="0">
                <a:latin typeface="Times New Roman" pitchFamily="18" charset="0"/>
                <a:cs typeface="Times New Roman" pitchFamily="18" charset="0"/>
              </a:rPr>
              <a:t>Instead, </a:t>
            </a:r>
            <a:r>
              <a:rPr lang="en-US" b="1" kern="0" dirty="0">
                <a:effectLst>
                  <a:outerShdw blurRad="38100" dist="38100" dir="2700000" algn="tl">
                    <a:srgbClr val="000000">
                      <a:alpha val="43137"/>
                    </a:srgbClr>
                  </a:outerShdw>
                </a:effectLst>
                <a:latin typeface="Times New Roman" pitchFamily="18" charset="0"/>
                <a:cs typeface="Times New Roman" pitchFamily="18" charset="0"/>
              </a:rPr>
              <a:t>you create one or more logical drives within the extended partition</a:t>
            </a:r>
            <a:r>
              <a:rPr lang="en-US" kern="0" dirty="0">
                <a:latin typeface="Times New Roman" pitchFamily="18" charset="0"/>
                <a:cs typeface="Times New Roman" pitchFamily="18" charset="0"/>
              </a:rPr>
              <a:t>. After you create a logical drive, you format it and assign it a drive letter. </a:t>
            </a:r>
            <a:endParaRPr lang="en-US" kern="0" dirty="0">
              <a:latin typeface="Times New Roman" pitchFamily="18" charset="0"/>
              <a:cs typeface="Times New Roman" pitchFamily="18" charset="0"/>
            </a:endParaRPr>
          </a:p>
          <a:p>
            <a:pPr lvl="1" eaLnBrk="0" hangingPunct="0">
              <a:spcBef>
                <a:spcPct val="20000"/>
              </a:spcBef>
              <a:buClr>
                <a:schemeClr val="accent2"/>
              </a:buClr>
              <a:buSzPct val="85000"/>
              <a:buFont typeface="Wingdings" panose="05000000000000000000" pitchFamily="2" charset="2"/>
              <a:buChar char="Ø"/>
              <a:defRPr/>
            </a:pPr>
            <a:r>
              <a:rPr lang="en-US" kern="0" dirty="0">
                <a:latin typeface="Times New Roman" pitchFamily="18" charset="0"/>
                <a:cs typeface="Times New Roman" pitchFamily="18" charset="0"/>
              </a:rPr>
              <a:t>An MBR disk can have up to four primary partitions, or three primary partitions, one extended partition.</a:t>
            </a:r>
            <a:endParaRPr lang="en-US" kern="0" dirty="0">
              <a:latin typeface="Times New Roman" pitchFamily="18" charset="0"/>
              <a:cs typeface="Times New Roman" pitchFamily="18" charset="0"/>
            </a:endParaRPr>
          </a:p>
        </p:txBody>
      </p:sp>
      <p:sp>
        <p:nvSpPr>
          <p:cNvPr id="6" name="Text Box 5"/>
          <p:cNvSpPr txBox="1">
            <a:spLocks noChangeArrowheads="1"/>
          </p:cNvSpPr>
          <p:nvPr/>
        </p:nvSpPr>
        <p:spPr bwMode="auto">
          <a:xfrm>
            <a:off x="76200" y="5943600"/>
            <a:ext cx="5344155" cy="646331"/>
          </a:xfrm>
          <a:prstGeom prst="rect">
            <a:avLst/>
          </a:prstGeom>
          <a:noFill/>
          <a:ln w="9525">
            <a:noFill/>
            <a:miter lim="800000"/>
          </a:ln>
        </p:spPr>
        <p:txBody>
          <a:bodyPr wrap="none">
            <a:spAutoFit/>
          </a:bodyPr>
          <a:lstStyle/>
          <a:p>
            <a:pPr eaLnBrk="0" hangingPunct="0"/>
            <a:r>
              <a:rPr lang="en-US" sz="1800" dirty="0">
                <a:latin typeface="Times New Roman" pitchFamily="18" charset="0"/>
                <a:cs typeface="Times New Roman" pitchFamily="18" charset="0"/>
              </a:rPr>
              <a:t>[1] </a:t>
            </a:r>
            <a:r>
              <a:rPr lang="fr-FR" sz="1800" dirty="0" err="1">
                <a:latin typeface="Times New Roman" pitchFamily="18" charset="0"/>
                <a:cs typeface="Times New Roman" pitchFamily="18" charset="0"/>
              </a:rPr>
              <a:t>Extended</a:t>
            </a:r>
            <a:r>
              <a:rPr lang="fr-FR" sz="1800" dirty="0">
                <a:latin typeface="Times New Roman" pitchFamily="18" charset="0"/>
                <a:cs typeface="Times New Roman" pitchFamily="18" charset="0"/>
              </a:rPr>
              <a:t> Partition. </a:t>
            </a:r>
            <a:endParaRPr lang="fr-FR" sz="1800" dirty="0">
              <a:latin typeface="Times New Roman" pitchFamily="18" charset="0"/>
              <a:cs typeface="Times New Roman" pitchFamily="18" charset="0"/>
            </a:endParaRPr>
          </a:p>
          <a:p>
            <a:pPr eaLnBrk="0" hangingPunct="0"/>
            <a:r>
              <a:rPr lang="fr-FR" sz="1800" dirty="0">
                <a:latin typeface="Times New Roman" pitchFamily="18" charset="0"/>
                <a:cs typeface="Times New Roman" pitchFamily="18" charset="0"/>
              </a:rPr>
              <a:t>http://www.real-knowledge.com/extended-partition.htm</a:t>
            </a:r>
            <a:endParaRPr lang="en-US" sz="1800" dirty="0">
              <a:latin typeface="Times New Roman" pitchFamily="18" charset="0"/>
              <a:cs typeface="Times New Roman"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41C6A0BC-E148-4536-927B-1945CFFC0E85}" type="slidenum">
              <a:rPr lang="zh-CN" altLang="en-US" smtClean="0"/>
            </a:fld>
            <a:endParaRPr lang="en-US" altLang="zh-CN"/>
          </a:p>
        </p:txBody>
      </p:sp>
      <p:sp>
        <p:nvSpPr>
          <p:cNvPr id="5" name="Title 1"/>
          <p:cNvSpPr>
            <a:spLocks noGrp="1"/>
          </p:cNvSpPr>
          <p:nvPr>
            <p:ph type="title"/>
          </p:nvPr>
        </p:nvSpPr>
        <p:spPr>
          <a:xfrm>
            <a:off x="133350" y="19050"/>
            <a:ext cx="8610600" cy="914400"/>
          </a:xfrm>
        </p:spPr>
        <p:txBody>
          <a:bodyPr/>
          <a:lstStyle/>
          <a:p>
            <a:pPr algn="ctr">
              <a:defRPr/>
            </a:pPr>
            <a:r>
              <a:rPr lang="en-CA" b="1" u="none" dirty="0">
                <a:effectLst>
                  <a:outerShdw blurRad="38100" dist="38100" dir="2700000" algn="tl">
                    <a:srgbClr val="000000">
                      <a:alpha val="43137"/>
                    </a:srgbClr>
                  </a:outerShdw>
                </a:effectLst>
                <a:latin typeface="Times New Roman" pitchFamily="18" charset="0"/>
                <a:cs typeface="Times New Roman" pitchFamily="18" charset="0"/>
              </a:rPr>
              <a:t>Extended Partition Concepts (cont’d) </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ectangle 3"/>
          <p:cNvSpPr txBox="1">
            <a:spLocks noChangeArrowheads="1"/>
          </p:cNvSpPr>
          <p:nvPr/>
        </p:nvSpPr>
        <p:spPr bwMode="auto">
          <a:xfrm>
            <a:off x="298450" y="5181600"/>
            <a:ext cx="8616950" cy="1143000"/>
          </a:xfrm>
          <a:prstGeom prst="rect">
            <a:avLst/>
          </a:prstGeom>
          <a:noFill/>
          <a:ln w="9525">
            <a:noFill/>
            <a:miter lim="800000"/>
          </a:ln>
        </p:spPr>
        <p:txBody>
          <a:bodyPr vert="horz" wrap="square" lIns="91440" tIns="45720" rIns="91440" bIns="45720" numCol="1" anchor="t" anchorCtr="0" compatLnSpc="1"/>
          <a:lstStyle/>
          <a:p>
            <a:pPr lvl="0" algn="ctr" eaLnBrk="0" hangingPunct="0">
              <a:spcBef>
                <a:spcPct val="20000"/>
              </a:spcBef>
              <a:buClr>
                <a:schemeClr val="accent2"/>
              </a:buClr>
              <a:buSzPct val="85000"/>
              <a:defRPr/>
            </a:pPr>
            <a:r>
              <a:rPr lang="en-US" sz="2800" b="1" kern="0" dirty="0">
                <a:latin typeface="Times New Roman" pitchFamily="18" charset="0"/>
                <a:cs typeface="Times New Roman" pitchFamily="18" charset="0"/>
              </a:rPr>
              <a:t>The basic theory and layout behind the secondary extended and file system partitions.</a:t>
            </a:r>
            <a:endParaRPr lang="en-US" sz="2800" b="1" kern="0" dirty="0">
              <a:latin typeface="Times New Roman" pitchFamily="18" charset="0"/>
              <a:cs typeface="Times New Roman" pitchFamily="18" charset="0"/>
            </a:endParaRPr>
          </a:p>
        </p:txBody>
      </p:sp>
      <p:pic>
        <p:nvPicPr>
          <p:cNvPr id="71682" name="Picture 2"/>
          <p:cNvPicPr>
            <a:picLocks noChangeAspect="1" noChangeArrowheads="1"/>
          </p:cNvPicPr>
          <p:nvPr/>
        </p:nvPicPr>
        <p:blipFill>
          <a:blip r:embed="rId1"/>
          <a:srcRect/>
          <a:stretch>
            <a:fillRect/>
          </a:stretch>
        </p:blipFill>
        <p:spPr bwMode="auto">
          <a:xfrm>
            <a:off x="2057400" y="1314450"/>
            <a:ext cx="4724400" cy="3943350"/>
          </a:xfrm>
          <a:prstGeom prst="rect">
            <a:avLst/>
          </a:prstGeom>
          <a:noFill/>
          <a:ln w="9525">
            <a:noFill/>
            <a:miter lim="800000"/>
            <a:headEnd/>
            <a:tailEnd/>
          </a:ln>
          <a:effectLst/>
        </p:spPr>
      </p:pic>
      <p:grpSp>
        <p:nvGrpSpPr>
          <p:cNvPr id="6" name="Group 5"/>
          <p:cNvGrpSpPr/>
          <p:nvPr/>
        </p:nvGrpSpPr>
        <p:grpSpPr>
          <a:xfrm>
            <a:off x="2778125" y="914400"/>
            <a:ext cx="4206251" cy="1733550"/>
            <a:chOff x="2778125" y="914400"/>
            <a:chExt cx="4206251" cy="1733550"/>
          </a:xfrm>
        </p:grpSpPr>
        <p:sp>
          <p:nvSpPr>
            <p:cNvPr id="2" name="Oval 1"/>
            <p:cNvSpPr/>
            <p:nvPr/>
          </p:nvSpPr>
          <p:spPr bwMode="auto">
            <a:xfrm>
              <a:off x="2778125" y="1066800"/>
              <a:ext cx="1828800" cy="1390650"/>
            </a:xfrm>
            <a:prstGeom prst="ellipse">
              <a:avLst/>
            </a:prstGeom>
            <a:noFill/>
            <a:ln w="730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pPr>
              <a:endParaRPr kumimoji="0" lang="en-CA" sz="2400" b="0" i="0" u="none" strike="noStrike" cap="none" normalizeH="0" baseline="0">
                <a:ln>
                  <a:noFill/>
                </a:ln>
                <a:solidFill>
                  <a:schemeClr val="tx1"/>
                </a:solidFill>
                <a:effectLst/>
                <a:latin typeface="Comic Sans MS" pitchFamily="66" charset="0"/>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914400"/>
              <a:ext cx="1269376"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1563" y="914400"/>
            <a:ext cx="70008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C4B88112-1499-4899-A250-65E6EBB25CB8}" type="slidenum">
              <a:rPr lang="zh-CN" altLang="en-US" smtClean="0"/>
            </a:fld>
            <a:endParaRPr lang="en-US" altLang="zh-CN"/>
          </a:p>
        </p:txBody>
      </p:sp>
      <p:sp>
        <p:nvSpPr>
          <p:cNvPr id="5" name="Title 1"/>
          <p:cNvSpPr>
            <a:spLocks noGrp="1"/>
          </p:cNvSpPr>
          <p:nvPr>
            <p:ph type="title"/>
          </p:nvPr>
        </p:nvSpPr>
        <p:spPr>
          <a:xfrm>
            <a:off x="1447247" y="0"/>
            <a:ext cx="6197007" cy="914400"/>
          </a:xfrm>
        </p:spPr>
        <p:txBody>
          <a:bodyPr/>
          <a:lstStyle/>
          <a:p>
            <a:pPr>
              <a:defRPr/>
            </a:pPr>
            <a:r>
              <a:rPr lang="en-CA" sz="2800" b="1" u="none" dirty="0">
                <a:latin typeface="Times New Roman" pitchFamily="18" charset="0"/>
                <a:cs typeface="Times New Roman" pitchFamily="18" charset="0"/>
              </a:rPr>
              <a:t>Extended Partition Concepts (cont’d)</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ectangle 3"/>
          <p:cNvSpPr txBox="1">
            <a:spLocks noChangeArrowheads="1"/>
          </p:cNvSpPr>
          <p:nvPr/>
        </p:nvSpPr>
        <p:spPr bwMode="auto">
          <a:xfrm>
            <a:off x="298450" y="5715000"/>
            <a:ext cx="5568950" cy="1066800"/>
          </a:xfrm>
          <a:prstGeom prst="rect">
            <a:avLst/>
          </a:prstGeom>
          <a:noFill/>
          <a:ln w="9525">
            <a:noFill/>
            <a:miter lim="800000"/>
          </a:ln>
        </p:spPr>
        <p:txBody>
          <a:bodyPr/>
          <a:lstStyle/>
          <a:p>
            <a:pPr algn="ctr" eaLnBrk="0" hangingPunct="0">
              <a:spcBef>
                <a:spcPct val="20000"/>
              </a:spcBef>
              <a:buClr>
                <a:schemeClr val="accent2"/>
              </a:buClr>
              <a:buSzPct val="85000"/>
              <a:defRPr/>
            </a:pPr>
            <a:r>
              <a:rPr lang="en-US" sz="2800" b="1" kern="0" dirty="0">
                <a:latin typeface="Times New Roman" pitchFamily="18" charset="0"/>
                <a:cs typeface="Times New Roman" pitchFamily="18" charset="0"/>
              </a:rPr>
              <a:t>The layout required for a disk with six file system partitions</a:t>
            </a:r>
            <a:endParaRPr lang="en-US" sz="2800" b="1" kern="0" dirty="0">
              <a:latin typeface="Times New Roman" pitchFamily="18" charset="0"/>
              <a:cs typeface="Times New Roman" pitchFamily="18" charset="0"/>
            </a:endParaRPr>
          </a:p>
        </p:txBody>
      </p:sp>
      <p:pic>
        <p:nvPicPr>
          <p:cNvPr id="194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763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a:cxnSpLocks noChangeShapeType="1"/>
          </p:cNvCxnSpPr>
          <p:nvPr/>
        </p:nvCxnSpPr>
        <p:spPr bwMode="auto">
          <a:xfrm rot="5400000" flipH="1" flipV="1">
            <a:off x="1334294" y="2780506"/>
            <a:ext cx="838200" cy="1588"/>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rot="5400000" flipH="1" flipV="1">
            <a:off x="4260057" y="3955256"/>
            <a:ext cx="928688" cy="3175"/>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rot="5400000" flipH="1" flipV="1">
            <a:off x="5342732" y="5099844"/>
            <a:ext cx="838200" cy="1587"/>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rot="5400000" flipH="1" flipV="1">
            <a:off x="6377782" y="6238081"/>
            <a:ext cx="838200" cy="1587"/>
          </a:xfrm>
          <a:prstGeom prst="straightConnector1">
            <a:avLst/>
          </a:prstGeom>
          <a:noFill/>
          <a:ln w="66675" algn="ctr">
            <a:solidFill>
              <a:srgbClr val="FF0000"/>
            </a:solidFill>
            <a:round/>
            <a:tailEnd type="triangle" w="med" len="med"/>
          </a:ln>
          <a:extLst>
            <a:ext uri="{909E8E84-426E-40DD-AFC4-6F175D3DCCD1}">
              <a14:hiddenFill xmlns:a14="http://schemas.microsoft.com/office/drawing/2010/main">
                <a:noFill/>
              </a14:hiddenFill>
            </a:ext>
          </a:extLst>
        </p:spPr>
      </p:cxnSp>
      <p:sp>
        <p:nvSpPr>
          <p:cNvPr id="17" name="Title 4"/>
          <p:cNvSpPr txBox="1"/>
          <p:nvPr/>
        </p:nvSpPr>
        <p:spPr bwMode="auto">
          <a:xfrm>
            <a:off x="914400" y="3429000"/>
            <a:ext cx="1600200" cy="555625"/>
          </a:xfrm>
          <a:prstGeom prst="rect">
            <a:avLst/>
          </a:prstGeom>
          <a:noFill/>
          <a:ln w="9525">
            <a:noFill/>
            <a:miter lim="800000"/>
          </a:ln>
        </p:spPr>
        <p:txBody>
          <a:bodyPr anchor="ctr"/>
          <a:lstStyle/>
          <a:p>
            <a:pPr algn="ctr" eaLnBrk="0" hangingPunct="0">
              <a:defRPr/>
            </a:pPr>
            <a:r>
              <a:rPr lang="en-US" sz="2800" b="1" dirty="0">
                <a:effectLst>
                  <a:outerShdw blurRad="38100" dist="38100" dir="2700000" algn="tl">
                    <a:srgbClr val="000000">
                      <a:alpha val="43137"/>
                    </a:srgbClr>
                  </a:outerShdw>
                </a:effectLst>
                <a:latin typeface="Times New Roman" pitchFamily="18" charset="0"/>
                <a:ea typeface="+mj-ea"/>
                <a:cs typeface="Times New Roman" pitchFamily="18" charset="0"/>
              </a:rPr>
              <a:t>sector 0</a:t>
            </a:r>
            <a:endParaRPr lang="en-CA" sz="2800" b="1" dirty="0">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grpSp>
        <p:nvGrpSpPr>
          <p:cNvPr id="2" name="Group 1"/>
          <p:cNvGrpSpPr/>
          <p:nvPr/>
        </p:nvGrpSpPr>
        <p:grpSpPr bwMode="auto">
          <a:xfrm>
            <a:off x="4572000" y="576263"/>
            <a:ext cx="4341813" cy="2014537"/>
            <a:chOff x="4572000" y="576262"/>
            <a:chExt cx="4341188" cy="2014538"/>
          </a:xfrm>
        </p:grpSpPr>
        <p:sp>
          <p:nvSpPr>
            <p:cNvPr id="19475" name="Oval 13"/>
            <p:cNvSpPr>
              <a:spLocks noChangeArrowheads="1"/>
            </p:cNvSpPr>
            <p:nvPr/>
          </p:nvSpPr>
          <p:spPr bwMode="auto">
            <a:xfrm>
              <a:off x="4572000" y="1219200"/>
              <a:ext cx="3500438" cy="1371600"/>
            </a:xfrm>
            <a:prstGeom prst="ellipse">
              <a:avLst/>
            </a:prstGeom>
            <a:noFill/>
            <a:ln w="73025" algn="ctr">
              <a:solidFill>
                <a:schemeClr val="accent2"/>
              </a:solidFill>
              <a:round/>
            </a:ln>
            <a:extLst>
              <a:ext uri="{909E8E84-426E-40DD-AFC4-6F175D3DCCD1}">
                <a14:hiddenFill xmlns:a14="http://schemas.microsoft.com/office/drawing/2010/main">
                  <a:solidFill>
                    <a:srgbClr val="FFFFFF"/>
                  </a:solidFill>
                </a14:hiddenFill>
              </a:ext>
            </a:extLst>
          </p:spPr>
          <p:txBody>
            <a:bodyPr/>
            <a:lstStyle/>
            <a:p>
              <a:pPr marL="342900" indent="-342900" eaLnBrk="0" hangingPunct="0">
                <a:spcBef>
                  <a:spcPct val="20000"/>
                </a:spcBef>
                <a:buClr>
                  <a:schemeClr val="accent2"/>
                </a:buClr>
                <a:buSzPct val="85000"/>
                <a:buFont typeface="ZapfDingbats" pitchFamily="82" charset="2"/>
                <a:buNone/>
              </a:pPr>
              <a:endParaRPr lang="en-CA" sz="2400">
                <a:latin typeface="Comic Sans MS" pitchFamily="66" charset="0"/>
              </a:endParaRPr>
            </a:p>
          </p:txBody>
        </p:sp>
        <p:pic>
          <p:nvPicPr>
            <p:cNvPr id="194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812" y="576262"/>
              <a:ext cx="1269376"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bwMode="auto">
          <a:xfrm>
            <a:off x="5486400" y="2590800"/>
            <a:ext cx="1970088" cy="1116013"/>
            <a:chOff x="5486400" y="2590800"/>
            <a:chExt cx="1969294" cy="1116012"/>
          </a:xfrm>
        </p:grpSpPr>
        <p:sp>
          <p:nvSpPr>
            <p:cNvPr id="19473" name="Oval 19"/>
            <p:cNvSpPr>
              <a:spLocks noChangeArrowheads="1"/>
            </p:cNvSpPr>
            <p:nvPr/>
          </p:nvSpPr>
          <p:spPr bwMode="auto">
            <a:xfrm>
              <a:off x="5486400" y="2590800"/>
              <a:ext cx="1600200" cy="1116012"/>
            </a:xfrm>
            <a:prstGeom prst="ellipse">
              <a:avLst/>
            </a:prstGeom>
            <a:noFill/>
            <a:ln w="73025" algn="ctr">
              <a:solidFill>
                <a:schemeClr val="accent2"/>
              </a:solidFill>
              <a:round/>
            </a:ln>
            <a:extLst>
              <a:ext uri="{909E8E84-426E-40DD-AFC4-6F175D3DCCD1}">
                <a14:hiddenFill xmlns:a14="http://schemas.microsoft.com/office/drawing/2010/main">
                  <a:solidFill>
                    <a:srgbClr val="FFFFFF"/>
                  </a:solidFill>
                </a14:hiddenFill>
              </a:ext>
            </a:extLst>
          </p:spPr>
          <p:txBody>
            <a:bodyPr/>
            <a:lstStyle/>
            <a:p>
              <a:pPr marL="342900" indent="-342900" eaLnBrk="0" hangingPunct="0">
                <a:spcBef>
                  <a:spcPct val="20000"/>
                </a:spcBef>
                <a:buClr>
                  <a:schemeClr val="accent2"/>
                </a:buClr>
                <a:buSzPct val="85000"/>
                <a:buFont typeface="ZapfDingbats" pitchFamily="82" charset="2"/>
                <a:buNone/>
              </a:pPr>
              <a:endParaRPr lang="en-CA" sz="2400">
                <a:latin typeface="Comic Sans MS" pitchFamily="66" charset="0"/>
              </a:endParaRPr>
            </a:p>
          </p:txBody>
        </p:sp>
        <p:pic>
          <p:nvPicPr>
            <p:cNvPr id="194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761298"/>
              <a:ext cx="597694" cy="816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p:nvPr/>
        </p:nvGrpSpPr>
        <p:grpSpPr bwMode="auto">
          <a:xfrm>
            <a:off x="6564313" y="3760788"/>
            <a:ext cx="1665287" cy="987425"/>
            <a:chOff x="5486400" y="2590800"/>
            <a:chExt cx="1664494" cy="986751"/>
          </a:xfrm>
        </p:grpSpPr>
        <p:sp>
          <p:nvSpPr>
            <p:cNvPr id="19471" name="Oval 22"/>
            <p:cNvSpPr>
              <a:spLocks noChangeArrowheads="1"/>
            </p:cNvSpPr>
            <p:nvPr/>
          </p:nvSpPr>
          <p:spPr bwMode="auto">
            <a:xfrm>
              <a:off x="5486400" y="2590800"/>
              <a:ext cx="1371600" cy="986751"/>
            </a:xfrm>
            <a:prstGeom prst="ellipse">
              <a:avLst/>
            </a:prstGeom>
            <a:noFill/>
            <a:ln w="73025" algn="ctr">
              <a:solidFill>
                <a:schemeClr val="accent2"/>
              </a:solidFill>
              <a:round/>
            </a:ln>
            <a:extLst>
              <a:ext uri="{909E8E84-426E-40DD-AFC4-6F175D3DCCD1}">
                <a14:hiddenFill xmlns:a14="http://schemas.microsoft.com/office/drawing/2010/main">
                  <a:solidFill>
                    <a:srgbClr val="FFFFFF"/>
                  </a:solidFill>
                </a14:hiddenFill>
              </a:ext>
            </a:extLst>
          </p:spPr>
          <p:txBody>
            <a:bodyPr/>
            <a:lstStyle/>
            <a:p>
              <a:pPr marL="342900" indent="-342900" eaLnBrk="0" hangingPunct="0">
                <a:spcBef>
                  <a:spcPct val="20000"/>
                </a:spcBef>
                <a:buClr>
                  <a:schemeClr val="accent2"/>
                </a:buClr>
                <a:buSzPct val="85000"/>
                <a:buFont typeface="ZapfDingbats" pitchFamily="82" charset="2"/>
                <a:buNone/>
              </a:pPr>
              <a:endParaRPr lang="en-CA" sz="2400">
                <a:latin typeface="Comic Sans MS" pitchFamily="66" charset="0"/>
              </a:endParaRPr>
            </a:p>
          </p:txBody>
        </p:sp>
        <p:pic>
          <p:nvPicPr>
            <p:cNvPr id="1947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1737" y="2761299"/>
              <a:ext cx="469157" cy="640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 presetClass="entr" presetSubtype="1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5" presetClass="entr" presetSubtype="1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5" presetClass="entr" presetSubtype="1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heckerboard(across)">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8"/>
          <p:cNvSpPr>
            <a:spLocks noChangeArrowheads="1"/>
          </p:cNvSpPr>
          <p:nvPr/>
        </p:nvSpPr>
        <p:spPr bwMode="auto">
          <a:xfrm>
            <a:off x="800100" y="2438400"/>
            <a:ext cx="7696200" cy="666750"/>
          </a:xfrm>
          <a:prstGeom prst="rect">
            <a:avLst/>
          </a:prstGeom>
          <a:noFill/>
          <a:ln w="9525">
            <a:noFill/>
            <a:miter lim="800000"/>
          </a:ln>
        </p:spPr>
        <p:txBody>
          <a:bodyPr anchor="b"/>
          <a:lstStyle/>
          <a:p>
            <a:pPr algn="ctr"/>
            <a:r>
              <a:rPr lang="en-US" sz="4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Let us have a look at an example</a:t>
            </a:r>
            <a:endParaRPr lang="en-US" sz="4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7994650" y="6400800"/>
            <a:ext cx="768350" cy="457200"/>
          </a:xfrm>
          <a:noFill/>
        </p:spPr>
        <p:txBody>
          <a:bodyPr/>
          <a:lstStyle/>
          <a:p>
            <a:fld id="{CC941794-6EDC-4502-8330-BB943E511C3D}" type="slidenum">
              <a:rPr lang="en-US" smtClean="0"/>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3"/>
          <p:cNvSpPr>
            <a:spLocks noGrp="1"/>
          </p:cNvSpPr>
          <p:nvPr>
            <p:ph type="sldNum" sz="quarter" idx="12"/>
          </p:nvPr>
        </p:nvSpPr>
        <p:spPr>
          <a:noFill/>
        </p:spPr>
        <p:txBody>
          <a:bodyPr/>
          <a:lstStyle/>
          <a:p>
            <a:fld id="{ADF08897-527E-4178-8D8B-D64DBCCCFF9E}" type="slidenum">
              <a:rPr lang="zh-CN" altLang="en-US" smtClean="0">
                <a:ea typeface="SimSun" pitchFamily="2" charset="-122"/>
              </a:rPr>
            </a:fld>
            <a:endParaRPr lang="en-US" altLang="zh-CN">
              <a:ea typeface="SimSun" pitchFamily="2" charset="-122"/>
            </a:endParaRPr>
          </a:p>
        </p:txBody>
      </p:sp>
      <p:sp>
        <p:nvSpPr>
          <p:cNvPr id="5" name="Title 1"/>
          <p:cNvSpPr>
            <a:spLocks noGrp="1"/>
          </p:cNvSpPr>
          <p:nvPr>
            <p:ph type="title"/>
          </p:nvPr>
        </p:nvSpPr>
        <p:spPr>
          <a:xfrm>
            <a:off x="1401497" y="291811"/>
            <a:ext cx="6288353" cy="906101"/>
          </a:xfrm>
        </p:spPr>
        <p:txBody>
          <a:bodyPr/>
          <a:lstStyle/>
          <a:p>
            <a:pPr algn="ctr">
              <a:defRPr/>
            </a:pP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Structure of a Master Boot Record (MBR)</a:t>
            </a:r>
            <a:endParaRPr lang="en-CA"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20836" name="Picture 3"/>
          <p:cNvPicPr>
            <a:picLocks noChangeAspect="1" noChangeArrowheads="1"/>
          </p:cNvPicPr>
          <p:nvPr/>
        </p:nvPicPr>
        <p:blipFill>
          <a:blip r:embed="rId1"/>
          <a:srcRect/>
          <a:stretch>
            <a:fillRect/>
          </a:stretch>
        </p:blipFill>
        <p:spPr bwMode="auto">
          <a:xfrm>
            <a:off x="1014048" y="1349376"/>
            <a:ext cx="6324600" cy="4660842"/>
          </a:xfrm>
          <a:prstGeom prst="rect">
            <a:avLst/>
          </a:prstGeom>
          <a:noFill/>
          <a:ln w="9525">
            <a:noFill/>
            <a:miter lim="800000"/>
            <a:headEnd/>
            <a:tailEnd/>
          </a:ln>
        </p:spPr>
      </p:pic>
      <p:sp>
        <p:nvSpPr>
          <p:cNvPr id="120837" name="Text Box 5"/>
          <p:cNvSpPr txBox="1">
            <a:spLocks noChangeArrowheads="1"/>
          </p:cNvSpPr>
          <p:nvPr/>
        </p:nvSpPr>
        <p:spPr bwMode="auto">
          <a:xfrm>
            <a:off x="152400" y="6335713"/>
            <a:ext cx="6893875" cy="369332"/>
          </a:xfrm>
          <a:prstGeom prst="rect">
            <a:avLst/>
          </a:prstGeom>
          <a:noFill/>
          <a:ln w="9525">
            <a:noFill/>
            <a:miter lim="800000"/>
          </a:ln>
        </p:spPr>
        <p:txBody>
          <a:bodyPr wrap="none">
            <a:spAutoFit/>
          </a:bodyPr>
          <a:lstStyle/>
          <a:p>
            <a:pPr eaLnBrk="0" hangingPunct="0"/>
            <a:r>
              <a:rPr lang="en-US" sz="1800" dirty="0">
                <a:latin typeface="Times New Roman" pitchFamily="18" charset="0"/>
                <a:cs typeface="Times New Roman" pitchFamily="18" charset="0"/>
              </a:rPr>
              <a:t>[1] Master boot record. http://en.wikipedia.org/wiki/Master_boot_record</a:t>
            </a:r>
            <a:endParaRPr lang="en-US" sz="1800" dirty="0">
              <a:latin typeface="Times New Roman" pitchFamily="18" charset="0"/>
              <a:cs typeface="Times New Roman" pitchFamily="18" charset="0"/>
            </a:endParaRPr>
          </a:p>
        </p:txBody>
      </p:sp>
      <p:cxnSp>
        <p:nvCxnSpPr>
          <p:cNvPr id="120838" name="Straight Connector 9"/>
          <p:cNvCxnSpPr>
            <a:cxnSpLocks noChangeShapeType="1"/>
          </p:cNvCxnSpPr>
          <p:nvPr/>
        </p:nvCxnSpPr>
        <p:spPr bwMode="auto">
          <a:xfrm>
            <a:off x="3581400" y="4465780"/>
            <a:ext cx="594948" cy="0"/>
          </a:xfrm>
          <a:prstGeom prst="line">
            <a:avLst/>
          </a:prstGeom>
          <a:noFill/>
          <a:ln w="53975" algn="ctr">
            <a:solidFill>
              <a:srgbClr val="FF0000"/>
            </a:solidFill>
            <a:round/>
          </a:ln>
        </p:spPr>
      </p:cxnSp>
      <p:cxnSp>
        <p:nvCxnSpPr>
          <p:cNvPr id="11" name="Straight Connector 9"/>
          <p:cNvCxnSpPr>
            <a:cxnSpLocks noChangeShapeType="1"/>
          </p:cNvCxnSpPr>
          <p:nvPr/>
        </p:nvCxnSpPr>
        <p:spPr bwMode="auto">
          <a:xfrm flipV="1">
            <a:off x="1219200" y="4495800"/>
            <a:ext cx="533400" cy="8548"/>
          </a:xfrm>
          <a:prstGeom prst="line">
            <a:avLst/>
          </a:prstGeom>
          <a:noFill/>
          <a:ln w="53975" algn="ctr">
            <a:solidFill>
              <a:srgbClr val="FF0000"/>
            </a:solidFill>
            <a:round/>
          </a:ln>
        </p:spPr>
      </p:cxnSp>
      <p:pic>
        <p:nvPicPr>
          <p:cNvPr id="12" name="Picture 2" descr="http://tvisnotdead.files.wordpress.com/2010/12/brand-recal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01497" cy="134937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9"/>
          <p:cNvCxnSpPr>
            <a:cxnSpLocks noChangeShapeType="1"/>
          </p:cNvCxnSpPr>
          <p:nvPr/>
        </p:nvCxnSpPr>
        <p:spPr bwMode="auto">
          <a:xfrm>
            <a:off x="2947196" y="4458856"/>
            <a:ext cx="594948" cy="0"/>
          </a:xfrm>
          <a:prstGeom prst="line">
            <a:avLst/>
          </a:prstGeom>
          <a:noFill/>
          <a:ln w="53975" algn="ctr">
            <a:solidFill>
              <a:srgbClr val="FF0000"/>
            </a:solidFill>
            <a:round/>
          </a:ln>
        </p:spPr>
      </p:cxnSp>
      <p:sp>
        <p:nvSpPr>
          <p:cNvPr id="17" name="Oval 22"/>
          <p:cNvSpPr>
            <a:spLocks noChangeArrowheads="1"/>
          </p:cNvSpPr>
          <p:nvPr/>
        </p:nvSpPr>
        <p:spPr bwMode="auto">
          <a:xfrm>
            <a:off x="6431810" y="4082177"/>
            <a:ext cx="520762" cy="489823"/>
          </a:xfrm>
          <a:prstGeom prst="ellipse">
            <a:avLst/>
          </a:prstGeom>
          <a:noFill/>
          <a:ln w="73025" algn="ctr">
            <a:solidFill>
              <a:schemeClr val="accent2"/>
            </a:solidFill>
            <a:round/>
          </a:ln>
          <a:extLst>
            <a:ext uri="{909E8E84-426E-40DD-AFC4-6F175D3DCCD1}">
              <a14:hiddenFill xmlns:a14="http://schemas.microsoft.com/office/drawing/2010/main">
                <a:solidFill>
                  <a:srgbClr val="FFFFFF"/>
                </a:solidFill>
              </a14:hiddenFill>
            </a:ext>
          </a:extLst>
        </p:spPr>
        <p:txBody>
          <a:bodyPr/>
          <a:lstStyle/>
          <a:p>
            <a:pPr marL="342900" indent="-342900" eaLnBrk="0" hangingPunct="0">
              <a:spcBef>
                <a:spcPct val="20000"/>
              </a:spcBef>
              <a:buClr>
                <a:schemeClr val="accent2"/>
              </a:buClr>
              <a:buSzPct val="85000"/>
              <a:buFont typeface="ZapfDingbats" pitchFamily="82" charset="2"/>
              <a:buNone/>
            </a:pPr>
            <a:endParaRPr lang="en-CA" sz="2400">
              <a:latin typeface="Comic Sans MS" pitchFamily="66" charset="0"/>
            </a:endParaRPr>
          </a:p>
        </p:txBody>
      </p:sp>
      <p:graphicFrame>
        <p:nvGraphicFramePr>
          <p:cNvPr id="19" name="Table 18"/>
          <p:cNvGraphicFramePr>
            <a:graphicFrameLocks noGrp="1"/>
          </p:cNvGraphicFramePr>
          <p:nvPr/>
        </p:nvGraphicFramePr>
        <p:xfrm>
          <a:off x="2667000" y="1885023"/>
          <a:ext cx="2762442" cy="2072640"/>
        </p:xfrm>
        <a:graphic>
          <a:graphicData uri="http://schemas.openxmlformats.org/drawingml/2006/table">
            <a:tbl>
              <a:tblPr firstRow="1" bandRow="1">
                <a:tableStyleId>{5C22544A-7EE6-4342-B048-85BDC9FD1C3A}</a:tableStyleId>
              </a:tblPr>
              <a:tblGrid>
                <a:gridCol w="2762442"/>
              </a:tblGrid>
              <a:tr h="40727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CA" sz="2800" dirty="0">
                          <a:latin typeface="Times New Roman" pitchFamily="18" charset="0"/>
                          <a:cs typeface="Times New Roman" pitchFamily="18" charset="0"/>
                        </a:rPr>
                        <a:t>1</a:t>
                      </a:r>
                      <a:endParaRPr lang="en-CA" sz="2800" dirty="0">
                        <a:latin typeface="Times New Roman" pitchFamily="18" charset="0"/>
                        <a:cs typeface="Times New Roman" pitchFamily="18" charset="0"/>
                      </a:endParaRPr>
                    </a:p>
                  </a:txBody>
                  <a:tcPr/>
                </a:tc>
              </a:tr>
              <a:tr h="407279">
                <a:tc>
                  <a:txBody>
                    <a:bodyPr/>
                    <a:lstStyle/>
                    <a:p>
                      <a:pPr algn="ctr"/>
                      <a:r>
                        <a:rPr lang="en-CA" sz="2800" dirty="0">
                          <a:latin typeface="Times New Roman" pitchFamily="18" charset="0"/>
                          <a:cs typeface="Times New Roman" pitchFamily="18" charset="0"/>
                        </a:rPr>
                        <a:t>2</a:t>
                      </a:r>
                      <a:endParaRPr lang="en-CA" sz="2800" dirty="0">
                        <a:latin typeface="Times New Roman" pitchFamily="18" charset="0"/>
                        <a:cs typeface="Times New Roman" pitchFamily="18" charset="0"/>
                      </a:endParaRPr>
                    </a:p>
                  </a:txBody>
                  <a:tcPr/>
                </a:tc>
              </a:tr>
              <a:tr h="407279">
                <a:tc>
                  <a:txBody>
                    <a:bodyPr/>
                    <a:lstStyle/>
                    <a:p>
                      <a:pPr algn="ctr"/>
                      <a:r>
                        <a:rPr lang="en-CA" sz="2800" dirty="0">
                          <a:latin typeface="Times New Roman" pitchFamily="18" charset="0"/>
                          <a:cs typeface="Times New Roman" pitchFamily="18" charset="0"/>
                        </a:rPr>
                        <a:t>3</a:t>
                      </a:r>
                      <a:endParaRPr lang="en-CA" sz="2800" dirty="0">
                        <a:latin typeface="Times New Roman" pitchFamily="18" charset="0"/>
                        <a:cs typeface="Times New Roman" pitchFamily="18" charset="0"/>
                      </a:endParaRPr>
                    </a:p>
                  </a:txBody>
                  <a:tcPr/>
                </a:tc>
              </a:tr>
              <a:tr h="407279">
                <a:tc>
                  <a:txBody>
                    <a:bodyPr/>
                    <a:lstStyle/>
                    <a:p>
                      <a:pPr algn="ctr"/>
                      <a:r>
                        <a:rPr lang="en-CA" sz="2800" dirty="0">
                          <a:latin typeface="Times New Roman" pitchFamily="18" charset="0"/>
                          <a:cs typeface="Times New Roman" pitchFamily="18" charset="0"/>
                        </a:rPr>
                        <a:t>4</a:t>
                      </a:r>
                      <a:endParaRPr lang="en-CA" sz="2800" dirty="0">
                        <a:latin typeface="Times New Roman" pitchFamily="18" charset="0"/>
                        <a:cs typeface="Times New Roman" pitchFamily="18" charset="0"/>
                      </a:endParaRPr>
                    </a:p>
                  </a:txBody>
                  <a:tcPr/>
                </a:tc>
              </a:tr>
            </a:tbl>
          </a:graphicData>
        </a:graphic>
      </p:graphicFrame>
      <p:sp>
        <p:nvSpPr>
          <p:cNvPr id="20" name="Rectangle 6"/>
          <p:cNvSpPr>
            <a:spLocks noChangeArrowheads="1"/>
          </p:cNvSpPr>
          <p:nvPr/>
        </p:nvSpPr>
        <p:spPr bwMode="auto">
          <a:xfrm>
            <a:off x="2876742" y="1368099"/>
            <a:ext cx="2342958" cy="441192"/>
          </a:xfrm>
          <a:prstGeom prst="rect">
            <a:avLst/>
          </a:prstGeom>
          <a:solidFill>
            <a:schemeClr val="bg1"/>
          </a:solidFill>
          <a:ln w="9525">
            <a:noFill/>
            <a:miter lim="800000"/>
          </a:ln>
        </p:spPr>
        <p:txBody>
          <a:bodyPr anchor="ctr"/>
          <a:lstStyle/>
          <a:p>
            <a:pPr algn="ctr" eaLnBrk="0" hangingPunct="0">
              <a:spcBef>
                <a:spcPct val="20000"/>
              </a:spcBef>
              <a:buClr>
                <a:schemeClr val="accent2"/>
              </a:buClr>
              <a:buSzPct val="85000"/>
              <a:buFont typeface="ZapfDingbats" pitchFamily="82" charset="2"/>
              <a:buNone/>
              <a:defRPr/>
            </a:pPr>
            <a:r>
              <a:rPr lang="en-US" sz="2000" b="1" kern="0" dirty="0">
                <a:latin typeface="Times New Roman" pitchFamily="18" charset="0"/>
                <a:cs typeface="Times New Roman" pitchFamily="18" charset="0"/>
              </a:rPr>
              <a:t>Partition Table</a:t>
            </a:r>
            <a:endParaRPr lang="en-US"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1" name="AutoShape 9"/>
          <p:cNvSpPr>
            <a:spLocks noChangeArrowheads="1"/>
          </p:cNvSpPr>
          <p:nvPr/>
        </p:nvSpPr>
        <p:spPr bwMode="auto">
          <a:xfrm>
            <a:off x="5383553" y="1368099"/>
            <a:ext cx="2306298" cy="612508"/>
          </a:xfrm>
          <a:prstGeom prst="cloudCallout">
            <a:avLst>
              <a:gd name="adj1" fmla="val -59312"/>
              <a:gd name="adj2" fmla="val 57944"/>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16 bytes</a:t>
            </a:r>
            <a:endPar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0"/>
          <p:cNvPicPr>
            <a:picLocks noChangeAspect="1" noChangeArrowheads="1"/>
          </p:cNvPicPr>
          <p:nvPr/>
        </p:nvPicPr>
        <p:blipFill>
          <a:blip r:embed="rId1"/>
          <a:srcRect/>
          <a:stretch>
            <a:fillRect/>
          </a:stretch>
        </p:blipFill>
        <p:spPr bwMode="auto">
          <a:xfrm>
            <a:off x="76200" y="114300"/>
            <a:ext cx="7443788" cy="6629400"/>
          </a:xfrm>
          <a:prstGeom prst="rect">
            <a:avLst/>
          </a:prstGeom>
          <a:noFill/>
          <a:ln w="9525">
            <a:noFill/>
            <a:miter lim="800000"/>
            <a:headEnd/>
            <a:tailEnd/>
          </a:ln>
        </p:spPr>
      </p:pic>
      <p:sp>
        <p:nvSpPr>
          <p:cNvPr id="125954" name="Slide Number Placeholder 3"/>
          <p:cNvSpPr>
            <a:spLocks noGrp="1"/>
          </p:cNvSpPr>
          <p:nvPr>
            <p:ph type="sldNum" sz="quarter" idx="12"/>
          </p:nvPr>
        </p:nvSpPr>
        <p:spPr>
          <a:xfrm>
            <a:off x="8153400" y="6400800"/>
            <a:ext cx="768350" cy="457200"/>
          </a:xfrm>
          <a:noFill/>
        </p:spPr>
        <p:txBody>
          <a:bodyPr/>
          <a:lstStyle/>
          <a:p>
            <a:fld id="{1FD72E5A-61B3-4FA3-950F-D364BE4B77B6}" type="slidenum">
              <a:rPr lang="zh-CN" altLang="en-US" smtClean="0">
                <a:ea typeface="SimSun" pitchFamily="2" charset="-122"/>
              </a:rPr>
            </a:fld>
            <a:endParaRPr lang="en-US" altLang="zh-CN">
              <a:ea typeface="SimSun" pitchFamily="2" charset="-122"/>
            </a:endParaRPr>
          </a:p>
        </p:txBody>
      </p:sp>
      <p:pic>
        <p:nvPicPr>
          <p:cNvPr id="125956" name="Picture 2" descr="http://tbn3.google.com/images?q=tbn:nl67cU7FB0ttoM:http://upload.wikimedia.org/wikipedia/commons/thumb/8/84/Example.svg/600px-Example.svg.png"/>
          <p:cNvPicPr>
            <a:picLocks noChangeAspect="1" noChangeArrowheads="1"/>
          </p:cNvPicPr>
          <p:nvPr/>
        </p:nvPicPr>
        <p:blipFill>
          <a:blip r:embed="rId2"/>
          <a:srcRect/>
          <a:stretch>
            <a:fillRect/>
          </a:stretch>
        </p:blipFill>
        <p:spPr bwMode="auto">
          <a:xfrm>
            <a:off x="8308975" y="0"/>
            <a:ext cx="835025" cy="838200"/>
          </a:xfrm>
          <a:prstGeom prst="rect">
            <a:avLst/>
          </a:prstGeom>
          <a:noFill/>
          <a:ln w="9525">
            <a:noFill/>
            <a:miter lim="800000"/>
            <a:headEnd/>
            <a:tailEnd/>
          </a:ln>
        </p:spPr>
      </p:pic>
      <p:cxnSp>
        <p:nvCxnSpPr>
          <p:cNvPr id="125957" name="Straight Connector 5"/>
          <p:cNvCxnSpPr>
            <a:cxnSpLocks noChangeShapeType="1"/>
          </p:cNvCxnSpPr>
          <p:nvPr/>
        </p:nvCxnSpPr>
        <p:spPr bwMode="auto">
          <a:xfrm>
            <a:off x="4108450" y="5638800"/>
            <a:ext cx="304800" cy="1588"/>
          </a:xfrm>
          <a:prstGeom prst="line">
            <a:avLst/>
          </a:prstGeom>
          <a:noFill/>
          <a:ln w="41275" algn="ctr">
            <a:solidFill>
              <a:srgbClr val="FF0000"/>
            </a:solidFill>
            <a:round/>
          </a:ln>
        </p:spPr>
      </p:cxnSp>
      <p:cxnSp>
        <p:nvCxnSpPr>
          <p:cNvPr id="125958" name="Straight Connector 8"/>
          <p:cNvCxnSpPr>
            <a:cxnSpLocks noChangeShapeType="1"/>
          </p:cNvCxnSpPr>
          <p:nvPr/>
        </p:nvCxnSpPr>
        <p:spPr bwMode="auto">
          <a:xfrm>
            <a:off x="914400" y="5791200"/>
            <a:ext cx="3117850" cy="1588"/>
          </a:xfrm>
          <a:prstGeom prst="line">
            <a:avLst/>
          </a:prstGeom>
          <a:noFill/>
          <a:ln w="41275" algn="ctr">
            <a:solidFill>
              <a:srgbClr val="FF0000"/>
            </a:solidFill>
            <a:round/>
          </a:ln>
        </p:spPr>
      </p:cxnSp>
      <p:cxnSp>
        <p:nvCxnSpPr>
          <p:cNvPr id="125959" name="Straight Connector 12"/>
          <p:cNvCxnSpPr>
            <a:cxnSpLocks noChangeShapeType="1"/>
          </p:cNvCxnSpPr>
          <p:nvPr/>
        </p:nvCxnSpPr>
        <p:spPr bwMode="auto">
          <a:xfrm>
            <a:off x="929148" y="5943600"/>
            <a:ext cx="3185160" cy="1588"/>
          </a:xfrm>
          <a:prstGeom prst="line">
            <a:avLst/>
          </a:prstGeom>
          <a:noFill/>
          <a:ln w="41275" algn="ctr">
            <a:solidFill>
              <a:schemeClr val="accent2"/>
            </a:solidFill>
            <a:round/>
          </a:ln>
        </p:spPr>
      </p:cxnSp>
      <p:cxnSp>
        <p:nvCxnSpPr>
          <p:cNvPr id="125960" name="Straight Connector 13"/>
          <p:cNvCxnSpPr>
            <a:cxnSpLocks noChangeShapeType="1"/>
          </p:cNvCxnSpPr>
          <p:nvPr/>
        </p:nvCxnSpPr>
        <p:spPr bwMode="auto">
          <a:xfrm>
            <a:off x="4108450" y="5791200"/>
            <a:ext cx="304800" cy="1588"/>
          </a:xfrm>
          <a:prstGeom prst="line">
            <a:avLst/>
          </a:prstGeom>
          <a:noFill/>
          <a:ln w="41275" algn="ctr">
            <a:solidFill>
              <a:schemeClr val="accent2"/>
            </a:solidFill>
            <a:round/>
          </a:ln>
        </p:spPr>
      </p:cxnSp>
      <p:sp>
        <p:nvSpPr>
          <p:cNvPr id="125961" name="Rectangle 14"/>
          <p:cNvSpPr>
            <a:spLocks noChangeArrowheads="1"/>
          </p:cNvSpPr>
          <p:nvPr/>
        </p:nvSpPr>
        <p:spPr bwMode="auto">
          <a:xfrm>
            <a:off x="4032250" y="6096000"/>
            <a:ext cx="454025" cy="228600"/>
          </a:xfrm>
          <a:prstGeom prst="rect">
            <a:avLst/>
          </a:prstGeom>
          <a:noFill/>
          <a:ln w="41275" algn="ctr">
            <a:solidFill>
              <a:schemeClr val="accent2"/>
            </a:solidFill>
            <a:round/>
          </a:ln>
        </p:spPr>
        <p:txBody>
          <a:bodyPr/>
          <a:lstStyle/>
          <a:p>
            <a:pPr marL="342900" indent="-342900" eaLnBrk="0" hangingPunct="0">
              <a:spcBef>
                <a:spcPct val="20000"/>
              </a:spcBef>
              <a:buClr>
                <a:schemeClr val="accent2"/>
              </a:buClr>
              <a:buSzPct val="85000"/>
              <a:buFont typeface="ZapfDingbats"/>
              <a:buNone/>
            </a:pPr>
            <a:endParaRPr lang="en-CA"/>
          </a:p>
        </p:txBody>
      </p:sp>
      <p:pic>
        <p:nvPicPr>
          <p:cNvPr id="24579" name="Picture 3"/>
          <p:cNvPicPr>
            <a:picLocks noChangeAspect="1" noChangeArrowheads="1"/>
          </p:cNvPicPr>
          <p:nvPr/>
        </p:nvPicPr>
        <p:blipFill>
          <a:blip r:embed="rId3"/>
          <a:srcRect/>
          <a:stretch>
            <a:fillRect/>
          </a:stretch>
        </p:blipFill>
        <p:spPr bwMode="auto">
          <a:xfrm>
            <a:off x="4543425" y="381000"/>
            <a:ext cx="3000375" cy="6400800"/>
          </a:xfrm>
          <a:prstGeom prst="rect">
            <a:avLst/>
          </a:prstGeom>
          <a:noFill/>
          <a:ln w="9525">
            <a:noFill/>
            <a:miter lim="800000"/>
            <a:headEnd/>
            <a:tailEnd/>
          </a:ln>
        </p:spPr>
      </p:pic>
      <p:cxnSp>
        <p:nvCxnSpPr>
          <p:cNvPr id="16" name="Straight Connector 15"/>
          <p:cNvCxnSpPr>
            <a:cxnSpLocks noChangeShapeType="1"/>
          </p:cNvCxnSpPr>
          <p:nvPr/>
        </p:nvCxnSpPr>
        <p:spPr bwMode="auto">
          <a:xfrm rot="5400000" flipH="1" flipV="1">
            <a:off x="1944688" y="3541712"/>
            <a:ext cx="6323012" cy="1588"/>
          </a:xfrm>
          <a:prstGeom prst="line">
            <a:avLst/>
          </a:prstGeom>
          <a:noFill/>
          <a:ln w="41275" algn="ctr">
            <a:solidFill>
              <a:srgbClr val="FF0000"/>
            </a:solidFill>
            <a:round/>
          </a:ln>
        </p:spPr>
      </p:cxnSp>
      <p:sp>
        <p:nvSpPr>
          <p:cNvPr id="18" name="Title 1"/>
          <p:cNvSpPr>
            <a:spLocks noGrp="1"/>
          </p:cNvSpPr>
          <p:nvPr>
            <p:ph type="title"/>
          </p:nvPr>
        </p:nvSpPr>
        <p:spPr>
          <a:xfrm>
            <a:off x="4878388" y="0"/>
            <a:ext cx="1370012" cy="381000"/>
          </a:xfrm>
          <a:solidFill>
            <a:schemeClr val="bg1"/>
          </a:solidFill>
        </p:spPr>
        <p:txBody>
          <a:bodyPr/>
          <a:lstStyle/>
          <a:p>
            <a:pPr algn="ctr">
              <a:defRPr/>
            </a:pPr>
            <a:r>
              <a:rPr lang="en-US" sz="2000" b="1" dirty="0">
                <a:solidFill>
                  <a:schemeClr val="accent1"/>
                </a:solidFill>
                <a:effectLst>
                  <a:outerShdw blurRad="38100" dist="38100" dir="2700000" algn="tl">
                    <a:srgbClr val="000000">
                      <a:alpha val="43137"/>
                    </a:srgbClr>
                  </a:outerShdw>
                </a:effectLst>
              </a:rPr>
              <a:t>Address</a:t>
            </a:r>
            <a:endParaRPr lang="en-CA" sz="2000" b="1" u="none" dirty="0">
              <a:solidFill>
                <a:schemeClr val="accent1"/>
              </a:solidFill>
              <a:effectLst>
                <a:outerShdw blurRad="38100" dist="38100" dir="2700000" algn="tl">
                  <a:srgbClr val="000000">
                    <a:alpha val="43137"/>
                  </a:srgbClr>
                </a:outerShdw>
              </a:effectLst>
            </a:endParaRPr>
          </a:p>
        </p:txBody>
      </p:sp>
      <p:sp>
        <p:nvSpPr>
          <p:cNvPr id="20" name="Title 1"/>
          <p:cNvSpPr txBox="1"/>
          <p:nvPr/>
        </p:nvSpPr>
        <p:spPr bwMode="auto">
          <a:xfrm>
            <a:off x="6096000" y="0"/>
            <a:ext cx="1570037" cy="457200"/>
          </a:xfrm>
          <a:prstGeom prst="rect">
            <a:avLst/>
          </a:prstGeom>
          <a:solidFill>
            <a:schemeClr val="bg1"/>
          </a:solidFill>
          <a:ln w="9525">
            <a:noFill/>
            <a:miter lim="800000"/>
          </a:ln>
        </p:spPr>
        <p:txBody>
          <a:bodyPr anchor="ctr"/>
          <a:lstStyle/>
          <a:p>
            <a:pPr algn="ctr" eaLnBrk="0" hangingPunct="0">
              <a:defRPr/>
            </a:pPr>
            <a:r>
              <a:rPr lang="en-US" altLang="en-US" sz="2000" b="1" u="sng" kern="0" dirty="0">
                <a:solidFill>
                  <a:schemeClr val="accent1"/>
                </a:solidFill>
                <a:effectLst>
                  <a:outerShdw blurRad="38100" dist="38100" dir="2700000" algn="tl">
                    <a:srgbClr val="000000">
                      <a:alpha val="43137"/>
                    </a:srgbClr>
                  </a:outerShdw>
                </a:effectLst>
                <a:latin typeface="+mj-lt"/>
                <a:ea typeface="SimSun" pitchFamily="2" charset="-122"/>
                <a:cs typeface="+mj-cs"/>
              </a:rPr>
              <a:t>Content</a:t>
            </a:r>
            <a:endParaRPr lang="en-CA" altLang="en-US" sz="2000" b="1" kern="0" dirty="0">
              <a:solidFill>
                <a:schemeClr val="accent1"/>
              </a:solidFill>
              <a:effectLst>
                <a:outerShdw blurRad="38100" dist="38100" dir="2700000" algn="tl">
                  <a:srgbClr val="000000">
                    <a:alpha val="43137"/>
                  </a:srgbClr>
                </a:outerShdw>
              </a:effectLst>
              <a:latin typeface="+mj-lt"/>
              <a:ea typeface="SimSun" pitchFamily="2" charset="-122"/>
              <a:cs typeface="+mj-cs"/>
            </a:endParaRPr>
          </a:p>
        </p:txBody>
      </p:sp>
      <p:grpSp>
        <p:nvGrpSpPr>
          <p:cNvPr id="2" name="Group 1"/>
          <p:cNvGrpSpPr/>
          <p:nvPr/>
        </p:nvGrpSpPr>
        <p:grpSpPr>
          <a:xfrm>
            <a:off x="1136650" y="1295400"/>
            <a:ext cx="7785100" cy="1143000"/>
            <a:chOff x="1136650" y="1295400"/>
            <a:chExt cx="7785100" cy="1143000"/>
          </a:xfrm>
        </p:grpSpPr>
        <p:sp>
          <p:nvSpPr>
            <p:cNvPr id="21" name="AutoShape 9"/>
            <p:cNvSpPr>
              <a:spLocks noChangeArrowheads="1"/>
            </p:cNvSpPr>
            <p:nvPr/>
          </p:nvSpPr>
          <p:spPr bwMode="auto">
            <a:xfrm>
              <a:off x="1136650" y="1295400"/>
              <a:ext cx="2971800" cy="1143000"/>
            </a:xfrm>
            <a:prstGeom prst="cloudCallout">
              <a:avLst>
                <a:gd name="adj1" fmla="val 72765"/>
                <a:gd name="adj2" fmla="val 22540"/>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partition type</a:t>
              </a:r>
              <a:endParaRPr lang="en-US" sz="2800" b="1" dirty="0">
                <a:solidFill>
                  <a:srgbClr val="FF0000"/>
                </a:solidFill>
                <a:effectLst>
                  <a:outerShdw blurRad="38100" dist="38100" dir="2700000" algn="tl">
                    <a:srgbClr val="000000">
                      <a:alpha val="43137"/>
                    </a:srgbClr>
                  </a:outerShdw>
                </a:effectLst>
              </a:endParaRPr>
            </a:p>
          </p:txBody>
        </p:sp>
        <p:sp>
          <p:nvSpPr>
            <p:cNvPr id="22" name="AutoShape 9"/>
            <p:cNvSpPr>
              <a:spLocks noChangeArrowheads="1"/>
            </p:cNvSpPr>
            <p:nvPr/>
          </p:nvSpPr>
          <p:spPr bwMode="auto">
            <a:xfrm>
              <a:off x="6778625" y="1295400"/>
              <a:ext cx="2143125" cy="685800"/>
            </a:xfrm>
            <a:prstGeom prst="cloudCallout">
              <a:avLst>
                <a:gd name="adj1" fmla="val -22286"/>
                <a:gd name="adj2" fmla="val 63651"/>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NTFS</a:t>
              </a:r>
              <a:endParaRPr lang="en-US" sz="2800" b="1" dirty="0">
                <a:solidFill>
                  <a:srgbClr val="FF0000"/>
                </a:solidFill>
                <a:effectLst>
                  <a:outerShdw blurRad="38100" dist="38100" dir="2700000" algn="tl">
                    <a:srgbClr val="000000">
                      <a:alpha val="43137"/>
                    </a:srgbClr>
                  </a:outerShdw>
                </a:effectLst>
              </a:endParaRPr>
            </a:p>
          </p:txBody>
        </p:sp>
      </p:grpSp>
      <p:sp>
        <p:nvSpPr>
          <p:cNvPr id="19" name="AutoShape 9"/>
          <p:cNvSpPr>
            <a:spLocks noChangeArrowheads="1"/>
          </p:cNvSpPr>
          <p:nvPr/>
        </p:nvSpPr>
        <p:spPr bwMode="auto">
          <a:xfrm>
            <a:off x="1530350" y="0"/>
            <a:ext cx="2355850" cy="914400"/>
          </a:xfrm>
          <a:prstGeom prst="cloudCallout">
            <a:avLst>
              <a:gd name="adj1" fmla="val 77426"/>
              <a:gd name="adj2" fmla="val 14207"/>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offset</a:t>
            </a:r>
            <a:endParaRPr lang="en-US" sz="2800" b="1" dirty="0">
              <a:solidFill>
                <a:srgbClr val="FF0000"/>
              </a:solidFill>
              <a:effectLst>
                <a:outerShdw blurRad="38100" dist="38100" dir="2700000" algn="tl">
                  <a:srgbClr val="000000">
                    <a:alpha val="43137"/>
                  </a:srgbClr>
                </a:outerShdw>
              </a:effectLst>
            </a:endParaRPr>
          </a:p>
        </p:txBody>
      </p:sp>
      <p:sp>
        <p:nvSpPr>
          <p:cNvPr id="23" name="AutoShape 9"/>
          <p:cNvSpPr>
            <a:spLocks noChangeArrowheads="1"/>
          </p:cNvSpPr>
          <p:nvPr/>
        </p:nvSpPr>
        <p:spPr bwMode="auto">
          <a:xfrm>
            <a:off x="685800" y="4419600"/>
            <a:ext cx="2971800" cy="1143000"/>
          </a:xfrm>
          <a:prstGeom prst="cloudCallout">
            <a:avLst>
              <a:gd name="adj1" fmla="val 133020"/>
              <a:gd name="adj2" fmla="val 82539"/>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partition size</a:t>
            </a:r>
            <a:endParaRPr lang="en-US" sz="2800" b="1" dirty="0">
              <a:solidFill>
                <a:srgbClr val="FF0000"/>
              </a:solidFill>
              <a:effectLst>
                <a:outerShdw blurRad="38100" dist="38100" dir="2700000" algn="tl">
                  <a:srgbClr val="000000">
                    <a:alpha val="43137"/>
                  </a:srgbClr>
                </a:outerShdw>
              </a:effectLst>
            </a:endParaRPr>
          </a:p>
        </p:txBody>
      </p:sp>
      <p:sp>
        <p:nvSpPr>
          <p:cNvPr id="27" name="Title 1"/>
          <p:cNvSpPr txBox="1"/>
          <p:nvPr/>
        </p:nvSpPr>
        <p:spPr bwMode="auto">
          <a:xfrm>
            <a:off x="6467474" y="5410200"/>
            <a:ext cx="2600325" cy="1143000"/>
          </a:xfrm>
          <a:prstGeom prst="rect">
            <a:avLst/>
          </a:prstGeom>
          <a:solidFill>
            <a:schemeClr val="bg1"/>
          </a:solidFill>
          <a:ln w="9525">
            <a:noFill/>
            <a:miter lim="800000"/>
          </a:ln>
        </p:spPr>
        <p:txBody>
          <a:bodyPr anchor="ctr"/>
          <a:lstStyle/>
          <a:p>
            <a:pPr eaLnBrk="0" hangingPunct="0">
              <a:defRPr/>
            </a:pPr>
            <a:r>
              <a:rPr lang="en-US" altLang="en-US" sz="2000" b="1" u="sng" kern="0" dirty="0">
                <a:solidFill>
                  <a:schemeClr val="accent1"/>
                </a:solidFill>
                <a:effectLst>
                  <a:outerShdw blurRad="38100" dist="38100" dir="2700000" algn="tl">
                    <a:srgbClr val="000000">
                      <a:alpha val="43137"/>
                    </a:srgbClr>
                  </a:outerShdw>
                </a:effectLst>
                <a:latin typeface="+mj-lt"/>
                <a:ea typeface="SimSun" pitchFamily="2" charset="-122"/>
                <a:cs typeface="+mj-cs"/>
              </a:rPr>
              <a:t>0x07c7be51*512B</a:t>
            </a:r>
            <a:endParaRPr lang="en-US" altLang="en-US" sz="2000" b="1" u="sng" kern="0" dirty="0">
              <a:solidFill>
                <a:schemeClr val="accent1"/>
              </a:solidFill>
              <a:effectLst>
                <a:outerShdw blurRad="38100" dist="38100" dir="2700000" algn="tl">
                  <a:srgbClr val="000000">
                    <a:alpha val="43137"/>
                  </a:srgbClr>
                </a:outerShdw>
              </a:effectLst>
              <a:latin typeface="+mj-lt"/>
              <a:ea typeface="SimSun" pitchFamily="2" charset="-122"/>
              <a:cs typeface="+mj-cs"/>
            </a:endParaRPr>
          </a:p>
          <a:p>
            <a:pPr eaLnBrk="0" hangingPunct="0">
              <a:buFont typeface="ZapfDingbats" pitchFamily="82" charset="2"/>
              <a:buNone/>
              <a:defRPr/>
            </a:pPr>
            <a:r>
              <a:rPr lang="en-US" altLang="en-US" sz="2000" b="1" u="sng" kern="0" dirty="0">
                <a:solidFill>
                  <a:schemeClr val="accent1"/>
                </a:solidFill>
                <a:effectLst>
                  <a:outerShdw blurRad="38100" dist="38100" dir="2700000" algn="tl">
                    <a:srgbClr val="000000">
                      <a:alpha val="43137"/>
                    </a:srgbClr>
                  </a:outerShdw>
                </a:effectLst>
                <a:latin typeface="+mj-lt"/>
                <a:ea typeface="SimSun" pitchFamily="2" charset="-122"/>
                <a:cs typeface="+mj-cs"/>
              </a:rPr>
              <a:t>=130530897*512B</a:t>
            </a:r>
            <a:endParaRPr lang="en-US" altLang="en-US" sz="2000" b="1" u="sng" kern="0" dirty="0">
              <a:solidFill>
                <a:schemeClr val="accent1"/>
              </a:solidFill>
              <a:effectLst>
                <a:outerShdw blurRad="38100" dist="38100" dir="2700000" algn="tl">
                  <a:srgbClr val="000000">
                    <a:alpha val="43137"/>
                  </a:srgbClr>
                </a:outerShdw>
              </a:effectLst>
              <a:latin typeface="+mj-lt"/>
              <a:ea typeface="SimSun" pitchFamily="2" charset="-122"/>
              <a:cs typeface="+mj-cs"/>
            </a:endParaRPr>
          </a:p>
          <a:p>
            <a:pPr eaLnBrk="0" hangingPunct="0">
              <a:defRPr/>
            </a:pPr>
            <a:r>
              <a:rPr lang="en-US" altLang="en-US" sz="2000" b="1" u="sng" kern="0" dirty="0">
                <a:solidFill>
                  <a:schemeClr val="accent1"/>
                </a:solidFill>
                <a:effectLst>
                  <a:outerShdw blurRad="38100" dist="38100" dir="2700000" algn="tl">
                    <a:srgbClr val="000000">
                      <a:alpha val="43137"/>
                    </a:srgbClr>
                  </a:outerShdw>
                </a:effectLst>
                <a:latin typeface="+mj-lt"/>
                <a:ea typeface="SimSun" pitchFamily="2" charset="-122"/>
                <a:cs typeface="+mj-cs"/>
              </a:rPr>
              <a:t>=62.24198 GB</a:t>
            </a:r>
            <a:endParaRPr lang="en-US" altLang="en-US" sz="2000" b="1" u="sng" kern="0" dirty="0">
              <a:solidFill>
                <a:schemeClr val="accent1"/>
              </a:solidFill>
              <a:effectLst>
                <a:outerShdw blurRad="38100" dist="38100" dir="2700000" algn="tl">
                  <a:srgbClr val="000000">
                    <a:alpha val="43137"/>
                  </a:srgbClr>
                </a:outerShdw>
              </a:effectLst>
              <a:latin typeface="+mj-lt"/>
              <a:ea typeface="SimSun" pitchFamily="2" charset="-122"/>
              <a:cs typeface="+mj-cs"/>
            </a:endParaRPr>
          </a:p>
        </p:txBody>
      </p:sp>
      <p:cxnSp>
        <p:nvCxnSpPr>
          <p:cNvPr id="24" name="Straight Connector 23"/>
          <p:cNvCxnSpPr>
            <a:cxnSpLocks noChangeShapeType="1"/>
          </p:cNvCxnSpPr>
          <p:nvPr/>
        </p:nvCxnSpPr>
        <p:spPr bwMode="auto">
          <a:xfrm rot="5400000" flipH="1" flipV="1">
            <a:off x="5524500" y="5981700"/>
            <a:ext cx="1446213" cy="1587"/>
          </a:xfrm>
          <a:prstGeom prst="line">
            <a:avLst/>
          </a:prstGeom>
          <a:noFill/>
          <a:ln w="41275" algn="ctr">
            <a:solidFill>
              <a:srgbClr val="FF0000"/>
            </a:solidFill>
            <a:round/>
          </a:ln>
        </p:spPr>
      </p:cxnSp>
      <p:grpSp>
        <p:nvGrpSpPr>
          <p:cNvPr id="4" name="Group 3"/>
          <p:cNvGrpSpPr/>
          <p:nvPr/>
        </p:nvGrpSpPr>
        <p:grpSpPr>
          <a:xfrm>
            <a:off x="935666" y="6094231"/>
            <a:ext cx="3485951" cy="207334"/>
            <a:chOff x="935666" y="6041066"/>
            <a:chExt cx="3485951" cy="207334"/>
          </a:xfrm>
        </p:grpSpPr>
        <p:cxnSp>
          <p:nvCxnSpPr>
            <p:cNvPr id="28" name="Straight Connector 8"/>
            <p:cNvCxnSpPr>
              <a:cxnSpLocks noChangeShapeType="1"/>
            </p:cNvCxnSpPr>
            <p:nvPr/>
          </p:nvCxnSpPr>
          <p:spPr bwMode="auto">
            <a:xfrm>
              <a:off x="935666" y="6246812"/>
              <a:ext cx="3117850" cy="1588"/>
            </a:xfrm>
            <a:prstGeom prst="line">
              <a:avLst/>
            </a:prstGeom>
            <a:noFill/>
            <a:ln w="41275" algn="ctr">
              <a:solidFill>
                <a:srgbClr val="FF99CC"/>
              </a:solidFill>
              <a:prstDash val="dashDot"/>
              <a:round/>
            </a:ln>
          </p:spPr>
        </p:cxnSp>
        <p:cxnSp>
          <p:nvCxnSpPr>
            <p:cNvPr id="30" name="Straight Connector 8"/>
            <p:cNvCxnSpPr>
              <a:cxnSpLocks noChangeShapeType="1"/>
            </p:cNvCxnSpPr>
            <p:nvPr/>
          </p:nvCxnSpPr>
          <p:spPr bwMode="auto">
            <a:xfrm>
              <a:off x="4038600" y="6041066"/>
              <a:ext cx="383017" cy="1588"/>
            </a:xfrm>
            <a:prstGeom prst="line">
              <a:avLst/>
            </a:prstGeom>
            <a:noFill/>
            <a:ln w="41275" algn="ctr">
              <a:solidFill>
                <a:srgbClr val="FF99CC"/>
              </a:solidFill>
              <a:prstDash val="dashDot"/>
              <a:round/>
            </a:ln>
          </p:spPr>
        </p:cxnSp>
      </p:grpSp>
      <p:grpSp>
        <p:nvGrpSpPr>
          <p:cNvPr id="3" name="Group 2"/>
          <p:cNvGrpSpPr/>
          <p:nvPr/>
        </p:nvGrpSpPr>
        <p:grpSpPr>
          <a:xfrm>
            <a:off x="914400" y="5963278"/>
            <a:ext cx="3507217" cy="177023"/>
            <a:chOff x="914400" y="5899299"/>
            <a:chExt cx="3507217" cy="177023"/>
          </a:xfrm>
        </p:grpSpPr>
        <p:cxnSp>
          <p:nvCxnSpPr>
            <p:cNvPr id="26" name="Straight Connector 8"/>
            <p:cNvCxnSpPr>
              <a:cxnSpLocks noChangeShapeType="1"/>
            </p:cNvCxnSpPr>
            <p:nvPr/>
          </p:nvCxnSpPr>
          <p:spPr bwMode="auto">
            <a:xfrm>
              <a:off x="914400" y="6074734"/>
              <a:ext cx="3117850" cy="1588"/>
            </a:xfrm>
            <a:prstGeom prst="line">
              <a:avLst/>
            </a:prstGeom>
            <a:noFill/>
            <a:ln w="41275" algn="ctr">
              <a:solidFill>
                <a:srgbClr val="FF99CC"/>
              </a:solidFill>
              <a:prstDash val="dashDot"/>
              <a:round/>
            </a:ln>
          </p:spPr>
        </p:cxnSp>
        <p:cxnSp>
          <p:nvCxnSpPr>
            <p:cNvPr id="31" name="Straight Connector 8"/>
            <p:cNvCxnSpPr>
              <a:cxnSpLocks noChangeShapeType="1"/>
            </p:cNvCxnSpPr>
            <p:nvPr/>
          </p:nvCxnSpPr>
          <p:spPr bwMode="auto">
            <a:xfrm>
              <a:off x="4038600" y="5899299"/>
              <a:ext cx="383017" cy="1588"/>
            </a:xfrm>
            <a:prstGeom prst="line">
              <a:avLst/>
            </a:prstGeom>
            <a:noFill/>
            <a:ln w="41275" algn="ctr">
              <a:solidFill>
                <a:srgbClr val="FF99CC"/>
              </a:solidFill>
              <a:prstDash val="dashDot"/>
              <a:round/>
            </a:ln>
          </p:spPr>
        </p:cxnSp>
      </p:grpSp>
      <p:sp>
        <p:nvSpPr>
          <p:cNvPr id="32" name="Content Placeholder 2"/>
          <p:cNvSpPr txBox="1"/>
          <p:nvPr/>
        </p:nvSpPr>
        <p:spPr bwMode="auto">
          <a:xfrm>
            <a:off x="1662927" y="5995194"/>
            <a:ext cx="1746249" cy="329406"/>
          </a:xfrm>
          <a:prstGeom prst="rect">
            <a:avLst/>
          </a:prstGeom>
          <a:solidFill>
            <a:srgbClr val="FFFF00"/>
          </a:solidFill>
          <a:ln w="9525">
            <a:noFill/>
            <a:miter lim="800000"/>
          </a:ln>
          <a:effec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defRPr/>
            </a:pPr>
            <a:r>
              <a:rPr lang="en-US" sz="1800" b="1" kern="0" dirty="0">
                <a:solidFill>
                  <a:srgbClr val="C00000"/>
                </a:solidFill>
                <a:latin typeface="Times New Roman" pitchFamily="18" charset="0"/>
                <a:cs typeface="Times New Roman" pitchFamily="18" charset="0"/>
              </a:rPr>
              <a:t>No partition!</a:t>
            </a:r>
            <a:endParaRPr lang="en-US" sz="1800" b="1" kern="0"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ppt_x"/>
                                          </p:val>
                                        </p:tav>
                                        <p:tav tm="100000">
                                          <p:val>
                                            <p:strVal val="#ppt_x"/>
                                          </p:val>
                                        </p:tav>
                                      </p:tavLst>
                                    </p:anim>
                                    <p:anim calcmode="lin" valueType="num">
                                      <p:cBhvr additive="base">
                                        <p:cTn id="1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heckerboard(across)">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heckerboard(across)">
                                      <p:cBhvr>
                                        <p:cTn id="35" dur="500"/>
                                        <p:tgtEl>
                                          <p:spTgt spid="23"/>
                                        </p:tgtEl>
                                      </p:cBhvr>
                                    </p:animEffect>
                                  </p:childTnLst>
                                </p:cTn>
                              </p:par>
                              <p:par>
                                <p:cTn id="36" presetID="5" presetClass="entr" presetSubtype="1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checkerboard(across)">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checkerboard(across)">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7" grpId="0" animBg="1"/>
      <p:bldP spid="3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1"/>
          <a:srcRect/>
          <a:stretch>
            <a:fillRect/>
          </a:stretch>
        </p:blipFill>
        <p:spPr bwMode="auto">
          <a:xfrm>
            <a:off x="533400" y="533400"/>
            <a:ext cx="7461250" cy="5791200"/>
          </a:xfrm>
          <a:prstGeom prst="rect">
            <a:avLst/>
          </a:prstGeom>
          <a:noFill/>
          <a:ln w="9525">
            <a:noFill/>
            <a:miter lim="800000"/>
            <a:headEnd/>
            <a:tailEnd/>
          </a:ln>
        </p:spPr>
      </p:pic>
      <p:sp>
        <p:nvSpPr>
          <p:cNvPr id="126978" name="Slide Number Placeholder 3"/>
          <p:cNvSpPr>
            <a:spLocks noGrp="1"/>
          </p:cNvSpPr>
          <p:nvPr>
            <p:ph type="sldNum" sz="quarter" idx="12"/>
          </p:nvPr>
        </p:nvSpPr>
        <p:spPr>
          <a:noFill/>
        </p:spPr>
        <p:txBody>
          <a:bodyPr/>
          <a:lstStyle/>
          <a:p>
            <a:fld id="{D4C20CCF-BF9D-48A3-8238-B08A9AD89F1D}" type="slidenum">
              <a:rPr lang="zh-CN" altLang="en-US" smtClean="0">
                <a:ea typeface="SimSun" pitchFamily="2" charset="-122"/>
              </a:rPr>
            </a:fld>
            <a:endParaRPr lang="en-US" altLang="zh-CN">
              <a:ea typeface="SimSun" pitchFamily="2" charset="-122"/>
            </a:endParaRPr>
          </a:p>
        </p:txBody>
      </p:sp>
      <p:cxnSp>
        <p:nvCxnSpPr>
          <p:cNvPr id="126980" name="Straight Connector 5"/>
          <p:cNvCxnSpPr>
            <a:cxnSpLocks noChangeShapeType="1"/>
          </p:cNvCxnSpPr>
          <p:nvPr/>
        </p:nvCxnSpPr>
        <p:spPr bwMode="auto">
          <a:xfrm>
            <a:off x="838200" y="5638800"/>
            <a:ext cx="990600" cy="1587"/>
          </a:xfrm>
          <a:prstGeom prst="line">
            <a:avLst/>
          </a:prstGeom>
          <a:noFill/>
          <a:ln w="41275" algn="ctr">
            <a:solidFill>
              <a:srgbClr val="FF0000"/>
            </a:solidFill>
            <a:round/>
          </a:ln>
        </p:spPr>
      </p:cxnSp>
      <p:cxnSp>
        <p:nvCxnSpPr>
          <p:cNvPr id="126981" name="Straight Connector 8"/>
          <p:cNvCxnSpPr>
            <a:cxnSpLocks noChangeShapeType="1"/>
          </p:cNvCxnSpPr>
          <p:nvPr/>
        </p:nvCxnSpPr>
        <p:spPr bwMode="auto">
          <a:xfrm>
            <a:off x="781050" y="5257800"/>
            <a:ext cx="990600" cy="1588"/>
          </a:xfrm>
          <a:prstGeom prst="line">
            <a:avLst/>
          </a:prstGeom>
          <a:noFill/>
          <a:ln w="41275" algn="ctr">
            <a:solidFill>
              <a:srgbClr val="FF0000"/>
            </a:solidFill>
            <a:round/>
          </a:ln>
        </p:spPr>
      </p:cxnSp>
      <p:sp>
        <p:nvSpPr>
          <p:cNvPr id="6" name="AutoShape 9"/>
          <p:cNvSpPr>
            <a:spLocks noChangeArrowheads="1"/>
          </p:cNvSpPr>
          <p:nvPr/>
        </p:nvSpPr>
        <p:spPr bwMode="auto">
          <a:xfrm>
            <a:off x="3657600" y="715297"/>
            <a:ext cx="2819400" cy="990600"/>
          </a:xfrm>
          <a:prstGeom prst="cloudCallout">
            <a:avLst>
              <a:gd name="adj1" fmla="val -39743"/>
              <a:gd name="adj2" fmla="val 96469"/>
            </a:avLst>
          </a:prstGeom>
          <a:solidFill>
            <a:schemeClr val="accent1"/>
          </a:solidFill>
          <a:ln w="9525">
            <a:solidFill>
              <a:schemeClr val="tx1"/>
            </a:solidFill>
            <a:round/>
          </a:ln>
        </p:spPr>
        <p:txBody>
          <a:bodyPr/>
          <a:lstStyle/>
          <a:p>
            <a:pPr algn="ctr" eaLnBrk="0" hangingPunct="0">
              <a:spcBef>
                <a:spcPct val="20000"/>
              </a:spcBef>
              <a:buClr>
                <a:schemeClr val="accent2"/>
              </a:buClr>
              <a:buSzPct val="85000"/>
              <a:buFont typeface="ZapfDingbats" pitchFamily="82" charset="2"/>
              <a:buNone/>
              <a:defRPr/>
            </a:pP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Size and file system?</a:t>
            </a:r>
            <a:endPar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 name="Picture 2" descr="http://tbn3.google.com/images?q=tbn:nl67cU7FB0ttoM:http://upload.wikimedia.org/wikipedia/commons/thumb/8/84/Example.svg/600px-Example.svg.png"/>
          <p:cNvPicPr>
            <a:picLocks noChangeAspect="1" noChangeArrowheads="1"/>
          </p:cNvPicPr>
          <p:nvPr/>
        </p:nvPicPr>
        <p:blipFill>
          <a:blip r:embed="rId2"/>
          <a:srcRect/>
          <a:stretch>
            <a:fillRect/>
          </a:stretch>
        </p:blipFill>
        <p:spPr bwMode="auto">
          <a:xfrm>
            <a:off x="8308975" y="0"/>
            <a:ext cx="835025" cy="8382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3rdEdition_Chapter2">
  <a:themeElements>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rdEdition_Chapter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rdEdition_Chapter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rdEdition_Chapter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rdEdition_Chapter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rdEdition_Chapter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rdEdition_Chapter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rdEdition_Chapter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3rdEdition_Chapter2</Template>
  <TotalTime>0</TotalTime>
  <Words>24757</Words>
  <Application>WPS Presentation</Application>
  <PresentationFormat>On-screen Show (4:3)</PresentationFormat>
  <Paragraphs>1387</Paragraphs>
  <Slides>117</Slides>
  <Notes>109</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vt:i4>
      </vt:variant>
      <vt:variant>
        <vt:lpstr>幻灯片标题</vt:lpstr>
      </vt:variant>
      <vt:variant>
        <vt:i4>117</vt:i4>
      </vt:variant>
    </vt:vector>
  </HeadingPairs>
  <TitlesOfParts>
    <vt:vector size="142" baseType="lpstr">
      <vt:lpstr>Arial</vt:lpstr>
      <vt:lpstr>SimSun</vt:lpstr>
      <vt:lpstr>Wingdings</vt:lpstr>
      <vt:lpstr>Comic Sans MS</vt:lpstr>
      <vt:lpstr>Comfortaa Light</vt:lpstr>
      <vt:lpstr>ZapfDingbats</vt:lpstr>
      <vt:lpstr>Times New Roman</vt:lpstr>
      <vt:lpstr>DejaVu Sans</vt:lpstr>
      <vt:lpstr>SimSun</vt:lpstr>
      <vt:lpstr>Droid Sans Fallback</vt:lpstr>
      <vt:lpstr>ZapfDingbats</vt:lpstr>
      <vt:lpstr>OpenSymbol</vt:lpstr>
      <vt:lpstr>Brush Script MT</vt:lpstr>
      <vt:lpstr>msmincho</vt:lpstr>
      <vt:lpstr>Tahoma</vt:lpstr>
      <vt:lpstr>Elephant</vt:lpstr>
      <vt:lpstr>Garamond</vt:lpstr>
      <vt:lpstr>Calibri</vt:lpstr>
      <vt:lpstr>Microsoft YaHei</vt:lpstr>
      <vt:lpstr>Arial Unicode MS</vt:lpstr>
      <vt:lpstr>SimSun</vt:lpstr>
      <vt:lpstr>FontAwesome</vt:lpstr>
      <vt:lpstr>3rdEdition_Chapter2</vt:lpstr>
      <vt:lpstr>PBrush</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Panel Discussion</vt:lpstr>
      <vt:lpstr>PowerPoint 演示文稿</vt:lpstr>
      <vt:lpstr>PowerPoint 演示文稿</vt:lpstr>
      <vt:lpstr>PowerPoint 演示文稿</vt:lpstr>
      <vt:lpstr>The Order of Volatility</vt:lpstr>
      <vt:lpstr>Data Acquisition and the Order of Volatility (cont’d)</vt:lpstr>
      <vt:lpstr>Data Acquisition and the Order of Volatility (cont’d)</vt:lpstr>
      <vt:lpstr>Data Acquisition and  the Order of Volatility (cont’d)</vt:lpstr>
      <vt:lpstr>PowerPoint 演示文稿</vt:lpstr>
      <vt:lpstr>PowerPoint 演示文稿</vt:lpstr>
      <vt:lpstr>PowerPoint 演示文稿</vt:lpstr>
      <vt:lpstr>PowerPoint 演示文稿</vt:lpstr>
      <vt:lpstr>PowerPoint 演示文稿</vt:lpstr>
      <vt:lpstr>Creating &amp; Maintaining Digital Chain of Custody</vt:lpstr>
      <vt:lpstr>PowerPoint 演示文稿</vt:lpstr>
      <vt:lpstr>PowerPoint 演示文稿</vt:lpstr>
      <vt:lpstr>PowerPoint 演示文稿</vt:lpstr>
      <vt:lpstr>Dose of Reality:</vt:lpstr>
      <vt:lpstr>PowerPoint 演示文稿</vt:lpstr>
      <vt:lpstr>PowerPoint 演示文稿</vt:lpstr>
      <vt:lpstr>PowerPoint 演示文稿</vt:lpstr>
      <vt:lpstr>Dose of Reality: </vt:lpstr>
      <vt:lpstr>Disk Block Allocation for files</vt:lpstr>
      <vt:lpstr>PowerPoint 演示文稿</vt:lpstr>
      <vt:lpstr>Existing techniques for digital storage media (cont’d)</vt:lpstr>
      <vt:lpstr>Partitions</vt:lpstr>
      <vt:lpstr>Partitions (cont’d)</vt:lpstr>
      <vt:lpstr>Partitions (cont’d)</vt:lpstr>
      <vt:lpstr>Partition table</vt:lpstr>
      <vt:lpstr>Partition system  and  Harddisk Interface </vt:lpstr>
      <vt:lpstr>Volume  and  Operating System (OS)</vt:lpstr>
      <vt:lpstr>Volumes in Windows and UNIX</vt:lpstr>
      <vt:lpstr>Volumes in Windows and UNIX (cont’d)</vt:lpstr>
      <vt:lpstr>Volume Assembly</vt:lpstr>
      <vt:lpstr>PowerPoint 演示文稿</vt:lpstr>
      <vt:lpstr>Addressing scheme</vt:lpstr>
      <vt:lpstr>Addressing scheme (cont’d)</vt:lpstr>
      <vt:lpstr>Addressing scheme (cont’d)</vt:lpstr>
      <vt:lpstr>Volume Analysis</vt:lpstr>
      <vt:lpstr>Volume Analysis Basics</vt:lpstr>
      <vt:lpstr>Volume Analysis Basics (cont’d)</vt:lpstr>
      <vt:lpstr>Volume Analysis Basics (cont’d)</vt:lpstr>
      <vt:lpstr>Volume Analysis Basics (cont’d)</vt:lpstr>
      <vt:lpstr>Volume Analysis Basics (cont’d)</vt:lpstr>
      <vt:lpstr>Volume Analysis Basics (cont’d)</vt:lpstr>
      <vt:lpstr>Inside Volume(s)</vt:lpstr>
      <vt:lpstr>File System</vt:lpstr>
      <vt:lpstr>File System</vt:lpstr>
      <vt:lpstr>  Operating System (OS) and File System</vt:lpstr>
      <vt:lpstr>PowerPoint 演示文稿</vt:lpstr>
      <vt:lpstr>Partition and File System and Volume</vt:lpstr>
      <vt:lpstr>Partition and File System and Volume (cont’d)</vt:lpstr>
      <vt:lpstr>PowerPoint 演示文稿</vt:lpstr>
      <vt:lpstr>PowerPoint 演示文稿</vt:lpstr>
      <vt:lpstr>PowerPoint 演示文稿</vt:lpstr>
      <vt:lpstr>Dose of Reality:</vt:lpstr>
      <vt:lpstr>MBR vs GPT</vt:lpstr>
      <vt:lpstr>MBR vs GPT (cont’d)</vt:lpstr>
      <vt:lpstr>MBR vs GPT (cont’d)</vt:lpstr>
      <vt:lpstr>PowerPoint 演示文稿</vt:lpstr>
      <vt:lpstr>PowerPoint 演示文稿</vt:lpstr>
      <vt:lpstr>Disk Layout (cont’d)</vt:lpstr>
      <vt:lpstr>Disk Layout (cont’d)  Master Boot Code (MBC)</vt:lpstr>
      <vt:lpstr>PowerPoint 演示文稿</vt:lpstr>
      <vt:lpstr>Disk Layout (cont’d) Data Structure of a Master Boot Record</vt:lpstr>
      <vt:lpstr>Disk Layout (cont’d) Partition Table</vt:lpstr>
      <vt:lpstr>Disk Layout (cont’d) Partition Size</vt:lpstr>
      <vt:lpstr>Disk Layout (cont’d) Layout of one 16-byte partition record (Data structure for partition entries)</vt:lpstr>
      <vt:lpstr>Disk Layout (cont’d) Layout of one 16-byte partition record (cont’d)  (Data structure for partition entries)</vt:lpstr>
      <vt:lpstr>Disk Layout (cont’d) Partition Types</vt:lpstr>
      <vt:lpstr>Disk Layout (cont’d)</vt:lpstr>
      <vt:lpstr>PowerPoint 演示文稿</vt:lpstr>
      <vt:lpstr>PowerPoint 演示文稿</vt:lpstr>
      <vt:lpstr>Extended Partition Concepts</vt:lpstr>
      <vt:lpstr>Extended Partition Concepts (cont’d)</vt:lpstr>
      <vt:lpstr>Extended Partition Concepts (cont’d) </vt:lpstr>
      <vt:lpstr>Extended Partition Concepts (cont’d)</vt:lpstr>
      <vt:lpstr>PowerPoint 演示文稿</vt:lpstr>
      <vt:lpstr>Data Structure of a Master Boot Record (MBR)</vt:lpstr>
      <vt:lpstr>Address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Removable Media</vt:lpstr>
      <vt:lpstr>Removable Media</vt:lpstr>
      <vt:lpstr>Removable Media (cont’d)</vt:lpstr>
      <vt:lpstr>Removable Media (cont’d)</vt:lpstr>
      <vt:lpstr>Removable Media (cont’d)</vt:lpstr>
      <vt:lpstr>PowerPoint 演示文稿</vt:lpstr>
      <vt:lpstr>PowerPoint 演示文稿</vt:lpstr>
      <vt:lpstr>Discussion </vt:lpstr>
      <vt:lpstr>The Sleuth Kit (TSK) and Autopsy Browser</vt:lpstr>
      <vt:lpstr>PowerPoint 演示文稿</vt:lpstr>
      <vt:lpstr>PowerPoint 演示文稿</vt:lpstr>
      <vt:lpstr>Reading materials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Xiaodong Lin</dc:creator>
  <cp:lastModifiedBy>reticence</cp:lastModifiedBy>
  <cp:revision>1819</cp:revision>
  <dcterms:created xsi:type="dcterms:W3CDTF">2022-03-02T01:27:13Z</dcterms:created>
  <dcterms:modified xsi:type="dcterms:W3CDTF">2022-03-02T01:27:13Z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1033-11.1.0.10920</vt:lpwstr>
  </property>
</Properties>
</file>